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2"/>
  </p:notesMasterIdLst>
  <p:sldIdLst>
    <p:sldId id="285" r:id="rId2"/>
    <p:sldId id="284" r:id="rId3"/>
    <p:sldId id="287" r:id="rId4"/>
    <p:sldId id="283" r:id="rId5"/>
    <p:sldId id="286" r:id="rId6"/>
    <p:sldId id="291" r:id="rId7"/>
    <p:sldId id="293" r:id="rId8"/>
    <p:sldId id="289" r:id="rId9"/>
    <p:sldId id="294" r:id="rId10"/>
    <p:sldId id="290" r:id="rId11"/>
    <p:sldId id="295" r:id="rId12"/>
    <p:sldId id="296" r:id="rId13"/>
    <p:sldId id="310" r:id="rId14"/>
    <p:sldId id="308" r:id="rId15"/>
    <p:sldId id="309" r:id="rId16"/>
    <p:sldId id="297" r:id="rId17"/>
    <p:sldId id="298" r:id="rId18"/>
    <p:sldId id="299" r:id="rId19"/>
    <p:sldId id="300" r:id="rId20"/>
    <p:sldId id="302" r:id="rId21"/>
    <p:sldId id="288" r:id="rId22"/>
    <p:sldId id="292" r:id="rId23"/>
    <p:sldId id="311" r:id="rId24"/>
    <p:sldId id="313" r:id="rId25"/>
    <p:sldId id="301" r:id="rId26"/>
    <p:sldId id="303" r:id="rId27"/>
    <p:sldId id="304" r:id="rId28"/>
    <p:sldId id="305" r:id="rId29"/>
    <p:sldId id="306" r:id="rId30"/>
    <p:sldId id="312" r:id="rId3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777777"/>
    <a:srgbClr val="990000"/>
    <a:srgbClr val="DAA3F9"/>
    <a:srgbClr val="996600"/>
    <a:srgbClr val="292929"/>
    <a:srgbClr val="663300"/>
    <a:srgbClr val="FF0066"/>
    <a:srgbClr val="99CC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9" autoAdjust="0"/>
  </p:normalViewPr>
  <p:slideViewPr>
    <p:cSldViewPr showGuides="1">
      <p:cViewPr>
        <p:scale>
          <a:sx n="64" d="100"/>
          <a:sy n="64" d="100"/>
        </p:scale>
        <p:origin x="-14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it-IT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EC2-CF19-49CC-B248-64B9644B52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BF1E-C70F-48AF-BDA3-39C023971D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A516-E19A-43A9-86AF-97940C00FD2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19D2-61F4-4C31-9907-64DF896D4B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339A-A0F7-456A-B0EE-F459C42954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6267-F126-4B98-82D5-2552D47E902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4184-4588-4AE2-89E2-67787DFD9FB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8A28-6823-429D-9E6E-EE1D56F0C2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62C0-34D4-4E4C-B698-1BDFF7DBED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298-00F2-48B3-9FDD-3424907ED4B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E485-D019-41E6-B05E-BAA54F1C7F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B19C-1DB7-42B6-ABEC-21464B5EDBB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160240" cy="2160240"/>
            <a:chOff x="323528" y="794010"/>
            <a:chExt cx="4759147" cy="5299286"/>
          </a:xfrm>
        </p:grpSpPr>
        <p:pic>
          <p:nvPicPr>
            <p:cNvPr id="28674" name="Picture 2" descr="https://scontent-cdg2-1.xx.fbcdn.net/hphotos-xft1/v/t1.0-9/11885397_10206272828332234_2782230337474399145_n.jpg?oh=f1f9381ca00729396bba3a9514065e58&amp;oe=563D4B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794010"/>
              <a:ext cx="4759147" cy="5269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" name="Rettangolo 2"/>
            <p:cNvSpPr/>
            <p:nvPr/>
          </p:nvSpPr>
          <p:spPr>
            <a:xfrm>
              <a:off x="323528" y="5517232"/>
              <a:ext cx="4752528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411760" y="1988840"/>
            <a:ext cx="4356484" cy="3481048"/>
            <a:chOff x="2411760" y="2321004"/>
            <a:chExt cx="4356484" cy="3481048"/>
          </a:xfrm>
        </p:grpSpPr>
        <p:pic>
          <p:nvPicPr>
            <p:cNvPr id="28676" name="Picture 4" descr="http://news.liceovalsalice.it/wp-content/uploads/2014/07/10elode-400x4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2492896"/>
              <a:ext cx="3309156" cy="3309156"/>
            </a:xfrm>
            <a:prstGeom prst="rect">
              <a:avLst/>
            </a:prstGeom>
            <a:noFill/>
          </p:spPr>
        </p:pic>
        <p:sp>
          <p:nvSpPr>
            <p:cNvPr id="6" name="CasellaDiTesto 5"/>
            <p:cNvSpPr txBox="1"/>
            <p:nvPr/>
          </p:nvSpPr>
          <p:spPr>
            <a:xfrm>
              <a:off x="2411760" y="2321004"/>
              <a:ext cx="43564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6600" dirty="0" smtClean="0">
                  <a:solidFill>
                    <a:srgbClr val="C00000"/>
                  </a:solidFill>
                  <a:latin typeface="Lucida Handwriting" pitchFamily="66" charset="0"/>
                  <a:cs typeface="Arabic Typesetting" pitchFamily="66" charset="-78"/>
                </a:rPr>
                <a:t>Il piatto</a:t>
              </a:r>
              <a:endParaRPr lang="it-IT" sz="6600" dirty="0">
                <a:solidFill>
                  <a:srgbClr val="C00000"/>
                </a:solidFill>
                <a:latin typeface="Lucida Handwriting" pitchFamily="66" charset="0"/>
                <a:cs typeface="Arabic Typesetting" pitchFamily="66" charset="-78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144016" y="5877272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Obiettivi: </a:t>
            </a:r>
          </a:p>
          <a:p>
            <a:r>
              <a:rPr lang="it-IT" sz="1400" dirty="0" smtClean="0"/>
              <a:t>Costruire assieme ai bambini il piatto ideale, per i diversi momenti della giornata (colazione, spuntini, pranzo, cena) e nelle diverse situazioni fisiologiche (sport, pasto fuori casa, cena fuori, festa di compleanno, festività).</a:t>
            </a:r>
            <a:endParaRPr lang="it-IT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acchiasalentina.it/images/cola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889000"/>
            <a:ext cx="67754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uolamassimotroisi.it/immagini/mer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338512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203848" y="2276872"/>
            <a:ext cx="509431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990000"/>
                </a:solidFill>
              </a:rPr>
              <a:t>Gli spuntini: gusto e salute</a:t>
            </a:r>
          </a:p>
          <a:p>
            <a:r>
              <a:rPr lang="it-IT" i="1" dirty="0" err="1" smtClean="0">
                <a:solidFill>
                  <a:srgbClr val="990000"/>
                </a:solidFill>
              </a:rPr>
              <a:t>…al</a:t>
            </a:r>
            <a:r>
              <a:rPr lang="it-IT" i="1" dirty="0" smtClean="0">
                <a:solidFill>
                  <a:srgbClr val="990000"/>
                </a:solidFill>
              </a:rPr>
              <a:t> momento giusto!</a:t>
            </a:r>
            <a:endParaRPr lang="it-IT" i="1" dirty="0">
              <a:solidFill>
                <a:srgbClr val="990000"/>
              </a:solidFill>
            </a:endParaRPr>
          </a:p>
        </p:txBody>
      </p:sp>
      <p:pic>
        <p:nvPicPr>
          <p:cNvPr id="17410" name="Picture 2" descr="http://www.panoramasanita.it/wp-content/uploads/2014/06/orolo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595" y="3645024"/>
            <a:ext cx="5116810" cy="28765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ldado.info/wp-content/uploads/sites/34/2015/04/buoni-cat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34" y="1374279"/>
            <a:ext cx="8359732" cy="41094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spuntini da consigliare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4572000" y="908720"/>
            <a:ext cx="0" cy="2520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67544" y="3789040"/>
            <a:ext cx="8208912" cy="2880320"/>
          </a:xfrm>
          <a:prstGeom prst="rect">
            <a:avLst/>
          </a:prstGeom>
          <a:noFill/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107504" y="1052736"/>
            <a:ext cx="88924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1.gstatic.com/images?q=tbn:ANd9GcTI724voxUMvXoyqoPGE0V4M0V2RAjFDkq_ttPHxPgu-xKHLZ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1155429" cy="1008112"/>
          </a:xfrm>
          <a:prstGeom prst="rect">
            <a:avLst/>
          </a:prstGeom>
          <a:noFill/>
        </p:spPr>
      </p:pic>
      <p:sp>
        <p:nvSpPr>
          <p:cNvPr id="17" name="Rettangolo 16"/>
          <p:cNvSpPr/>
          <p:nvPr/>
        </p:nvSpPr>
        <p:spPr>
          <a:xfrm>
            <a:off x="5076056" y="467961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spuntini da evitare</a:t>
            </a:r>
            <a:endParaRPr lang="it-IT" dirty="0"/>
          </a:p>
        </p:txBody>
      </p:sp>
      <p:pic>
        <p:nvPicPr>
          <p:cNvPr id="1028" name="Picture 4" descr="http://www.dietaelinea.it/wp-content/uploads/2012/09/merend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1288072" cy="965498"/>
          </a:xfrm>
          <a:prstGeom prst="rect">
            <a:avLst/>
          </a:prstGeom>
          <a:noFill/>
        </p:spPr>
      </p:pic>
      <p:pic>
        <p:nvPicPr>
          <p:cNvPr id="1030" name="Picture 6" descr="http://www.dialogodiabete.it/e107_images/newspost_images/yogur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1396033" cy="893785"/>
          </a:xfrm>
          <a:prstGeom prst="rect">
            <a:avLst/>
          </a:prstGeom>
          <a:noFill/>
        </p:spPr>
      </p:pic>
      <p:pic>
        <p:nvPicPr>
          <p:cNvPr id="1032" name="Picture 8" descr="http://am.www10.offed.it/wp-content/uploads/sites/8/2014/03/mele-ros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05064"/>
            <a:ext cx="1368152" cy="960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http://www.resapubblica.it/wp/wp-content/uploads/2014/12/arancia-spremu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301208"/>
            <a:ext cx="1562145" cy="1124745"/>
          </a:xfrm>
          <a:prstGeom prst="rect">
            <a:avLst/>
          </a:prstGeom>
          <a:noFill/>
        </p:spPr>
      </p:pic>
      <p:pic>
        <p:nvPicPr>
          <p:cNvPr id="1036" name="Picture 12" descr="http://www.my-personaltrainer.it/images/ricette/664/frullato-sostitutivo-del-pas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445224"/>
            <a:ext cx="1808684" cy="1016799"/>
          </a:xfrm>
          <a:prstGeom prst="rect">
            <a:avLst/>
          </a:prstGeom>
          <a:noFill/>
        </p:spPr>
      </p:pic>
      <p:pic>
        <p:nvPicPr>
          <p:cNvPr id="1042" name="Picture 18" descr="http://image.architonic.com/img_pro2-1/119/7719/lavagna-black-60x60-sq-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052736"/>
            <a:ext cx="3118576" cy="2664296"/>
          </a:xfrm>
          <a:prstGeom prst="rect">
            <a:avLst/>
          </a:prstGeom>
          <a:noFill/>
        </p:spPr>
      </p:pic>
      <p:pic>
        <p:nvPicPr>
          <p:cNvPr id="1038" name="Picture 14" descr="http://leerdammer.it/img/recipes/140/recipe__0000s_0000s_0073_075_tramezzino_ricc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517232"/>
            <a:ext cx="1942431" cy="929454"/>
          </a:xfrm>
          <a:prstGeom prst="rect">
            <a:avLst/>
          </a:prstGeom>
          <a:noFill/>
        </p:spPr>
      </p:pic>
      <p:pic>
        <p:nvPicPr>
          <p:cNvPr id="20" name="Picture 18" descr="http://image.architonic.com/img_pro2-1/119/7719/lavagna-black-60x60-sq-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9848" y="1052736"/>
            <a:ext cx="3118576" cy="2664296"/>
          </a:xfrm>
          <a:prstGeom prst="rect">
            <a:avLst/>
          </a:prstGeom>
          <a:noFill/>
        </p:spPr>
      </p:pic>
      <p:pic>
        <p:nvPicPr>
          <p:cNvPr id="1040" name="Picture 16" descr="http://www.cuocazzo.com/gelat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9" y="4509120"/>
            <a:ext cx="959428" cy="1562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CasellaDiTesto 17"/>
          <p:cNvSpPr txBox="1"/>
          <p:nvPr/>
        </p:nvSpPr>
        <p:spPr>
          <a:xfrm>
            <a:off x="611560" y="386104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A</a:t>
            </a:r>
            <a:endParaRPr lang="it-IT" sz="1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123728" y="392376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B</a:t>
            </a:r>
            <a:endParaRPr lang="it-IT" sz="1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040560" y="400506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C</a:t>
            </a:r>
            <a:endParaRPr lang="it-IT" sz="1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696744" y="3933056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D</a:t>
            </a:r>
            <a:endParaRPr lang="it-IT" sz="1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919864" y="413978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E</a:t>
            </a:r>
            <a:endParaRPr lang="it-IT" sz="1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39552" y="5373216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F</a:t>
            </a:r>
            <a:endParaRPr lang="it-IT" sz="1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952328" y="5373215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G</a:t>
            </a:r>
            <a:endParaRPr lang="it-IT" sz="1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040560" y="544522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H</a:t>
            </a:r>
            <a:endParaRPr lang="it-IT" sz="1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1628800"/>
            <a:ext cx="755154" cy="55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654046"/>
            <a:ext cx="755154" cy="55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>
            <a:grpSpLocks/>
          </p:cNvGrpSpPr>
          <p:nvPr/>
        </p:nvGrpSpPr>
        <p:grpSpPr bwMode="auto">
          <a:xfrm>
            <a:off x="373063" y="1274763"/>
            <a:ext cx="4454525" cy="3522390"/>
            <a:chOff x="373005" y="794668"/>
            <a:chExt cx="4198995" cy="3300320"/>
          </a:xfrm>
        </p:grpSpPr>
        <p:pic>
          <p:nvPicPr>
            <p:cNvPr id="32775" name="Picture 2" descr="http://img164.imageshack.us/img164/8627/gelatogi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005" y="794668"/>
              <a:ext cx="4198995" cy="292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CasellaDiTesto 2"/>
            <p:cNvSpPr txBox="1">
              <a:spLocks noChangeArrowheads="1"/>
            </p:cNvSpPr>
            <p:nvPr/>
          </p:nvSpPr>
          <p:spPr bwMode="auto">
            <a:xfrm>
              <a:off x="1344471" y="3787211"/>
              <a:ext cx="292104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accent1"/>
                  </a:solidFill>
                </a:rPr>
                <a:t>yogurt greco con miele e frutta</a:t>
              </a:r>
            </a:p>
          </p:txBody>
        </p:sp>
      </p:grpSp>
      <p:grpSp>
        <p:nvGrpSpPr>
          <p:cNvPr id="3" name="Gruppo 6"/>
          <p:cNvGrpSpPr>
            <a:grpSpLocks/>
          </p:cNvGrpSpPr>
          <p:nvPr/>
        </p:nvGrpSpPr>
        <p:grpSpPr bwMode="auto">
          <a:xfrm>
            <a:off x="5229225" y="1968500"/>
            <a:ext cx="3322638" cy="4628852"/>
            <a:chOff x="5229234" y="325395"/>
            <a:chExt cx="3125763" cy="4390817"/>
          </a:xfrm>
        </p:grpSpPr>
        <p:pic>
          <p:nvPicPr>
            <p:cNvPr id="32773" name="Picture 4" descr="http://www.infoinrete.com/novaradio/frullat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9234" y="325395"/>
              <a:ext cx="3125763" cy="402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CasellaDiTesto 5"/>
            <p:cNvSpPr txBox="1">
              <a:spLocks noChangeArrowheads="1"/>
            </p:cNvSpPr>
            <p:nvPr/>
          </p:nvSpPr>
          <p:spPr bwMode="auto">
            <a:xfrm>
              <a:off x="5338773" y="4410075"/>
              <a:ext cx="2921040" cy="306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accent1"/>
                  </a:solidFill>
                </a:rPr>
                <a:t>frullato di frutta fresca</a:t>
              </a:r>
            </a:p>
          </p:txBody>
        </p:sp>
      </p:grpSp>
      <p:sp>
        <p:nvSpPr>
          <p:cNvPr id="32772" name="CasellaDiTesto 8"/>
          <p:cNvSpPr txBox="1">
            <a:spLocks noChangeArrowheads="1"/>
          </p:cNvSpPr>
          <p:nvPr/>
        </p:nvSpPr>
        <p:spPr bwMode="auto">
          <a:xfrm>
            <a:off x="80963" y="325438"/>
            <a:ext cx="4491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i="1" dirty="0">
                <a:solidFill>
                  <a:srgbClr val="990000"/>
                </a:solidFill>
              </a:rPr>
              <a:t>Qualche proposta </a:t>
            </a:r>
            <a:r>
              <a:rPr lang="it-IT" i="1" dirty="0">
                <a:solidFill>
                  <a:srgbClr val="990000"/>
                </a:solidFill>
              </a:rPr>
              <a:t>…</a:t>
            </a:r>
          </a:p>
        </p:txBody>
      </p:sp>
      <p:sp>
        <p:nvSpPr>
          <p:cNvPr id="9" name="Rettangolo 8"/>
          <p:cNvSpPr/>
          <p:nvPr/>
        </p:nvSpPr>
        <p:spPr>
          <a:xfrm>
            <a:off x="3707904" y="4005064"/>
            <a:ext cx="1080120" cy="288032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CasellaDiTesto 8"/>
          <p:cNvSpPr txBox="1">
            <a:spLocks noChangeArrowheads="1"/>
          </p:cNvSpPr>
          <p:nvPr/>
        </p:nvSpPr>
        <p:spPr bwMode="auto">
          <a:xfrm>
            <a:off x="5734198" y="692696"/>
            <a:ext cx="18621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gelato con biscotto</a:t>
            </a:r>
          </a:p>
        </p:txBody>
      </p:sp>
      <p:grpSp>
        <p:nvGrpSpPr>
          <p:cNvPr id="3" name="Gruppo 10"/>
          <p:cNvGrpSpPr>
            <a:grpSpLocks/>
          </p:cNvGrpSpPr>
          <p:nvPr/>
        </p:nvGrpSpPr>
        <p:grpSpPr bwMode="auto">
          <a:xfrm>
            <a:off x="4572000" y="3717033"/>
            <a:ext cx="3783937" cy="2852042"/>
            <a:chOff x="4791078" y="3553877"/>
            <a:chExt cx="3605988" cy="2604037"/>
          </a:xfrm>
        </p:grpSpPr>
        <p:pic>
          <p:nvPicPr>
            <p:cNvPr id="33798" name="Picture 4" descr="http://www.chileanfreshfruit.com/img/img_exporters/frut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1078" y="3619622"/>
              <a:ext cx="3605988" cy="2538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9" name="CasellaDiTesto 9"/>
            <p:cNvSpPr txBox="1">
              <a:spLocks noChangeArrowheads="1"/>
            </p:cNvSpPr>
            <p:nvPr/>
          </p:nvSpPr>
          <p:spPr bwMode="auto">
            <a:xfrm>
              <a:off x="4791078" y="3553877"/>
              <a:ext cx="240985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accent1"/>
                  </a:solidFill>
                </a:rPr>
                <a:t>frutta fresca di stagione</a:t>
              </a:r>
            </a:p>
          </p:txBody>
        </p:sp>
      </p:grpSp>
      <p:pic>
        <p:nvPicPr>
          <p:cNvPr id="2050" name="Picture 2" descr="https://encrypted-tbn0.gstatic.com/images?q=tbn:ANd9GcRuS5j0uWrq1iDCjY8_cNN_ECntS2Ifv-jDEmFskMGmnzCrI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76772"/>
            <a:ext cx="2733151" cy="4104456"/>
          </a:xfrm>
          <a:prstGeom prst="rect">
            <a:avLst/>
          </a:prstGeom>
          <a:noFill/>
        </p:spPr>
      </p:pic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611560" y="1052736"/>
            <a:ext cx="240985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spremuta di arancia</a:t>
            </a:r>
          </a:p>
        </p:txBody>
      </p:sp>
      <p:pic>
        <p:nvPicPr>
          <p:cNvPr id="2052" name="Picture 4" descr="http://www.portalegelato.it/assets/images/immagini_articoli/rubriche/voce-aziende/big-dr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2376264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548680"/>
            <a:ext cx="770485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990000"/>
                </a:solidFill>
              </a:rPr>
              <a:t>Il pranzo e la cena:</a:t>
            </a:r>
          </a:p>
          <a:p>
            <a:pPr algn="ctr"/>
            <a:r>
              <a:rPr lang="it-IT" i="1" dirty="0" smtClean="0">
                <a:solidFill>
                  <a:srgbClr val="990000"/>
                </a:solidFill>
              </a:rPr>
              <a:t> alla ricerca dell’equilibrio e della varietà</a:t>
            </a:r>
            <a:endParaRPr lang="it-IT" i="1" dirty="0">
              <a:solidFill>
                <a:srgbClr val="990000"/>
              </a:solidFill>
            </a:endParaRPr>
          </a:p>
        </p:txBody>
      </p:sp>
      <p:pic>
        <p:nvPicPr>
          <p:cNvPr id="15368" name="Picture 8" descr="http://www.kaleidosnet.com/images/comeamano/27bilanci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001" y="2204864"/>
            <a:ext cx="4041998" cy="404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ST9bTMhMFeSSUta28FurpEIGCj3zVRDyxEvpV4VUPMNyBZob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556" y="188640"/>
            <a:ext cx="4722887" cy="3540126"/>
          </a:xfrm>
          <a:prstGeom prst="rect">
            <a:avLst/>
          </a:prstGeom>
          <a:noFill/>
        </p:spPr>
      </p:pic>
      <p:pic>
        <p:nvPicPr>
          <p:cNvPr id="14340" name="Picture 4" descr="http://www.centromedicosportivo.com/public/immagini/img/ma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72531"/>
            <a:ext cx="3128925" cy="26248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6405"/>
            <a:ext cx="9144000" cy="615553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 smtClean="0">
                <a:solidFill>
                  <a:srgbClr val="990000"/>
                </a:solidFill>
                <a:latin typeface="Arial Rounded MT Bold" pitchFamily="34" charset="0"/>
              </a:rPr>
              <a:t>Qual è, secondo te, il piatto più </a:t>
            </a:r>
            <a:r>
              <a:rPr lang="it-IT" sz="3400" b="1" u="sng" dirty="0" smtClean="0">
                <a:solidFill>
                  <a:srgbClr val="990000"/>
                </a:solidFill>
                <a:latin typeface="Arial Rounded MT Bold" pitchFamily="34" charset="0"/>
              </a:rPr>
              <a:t>completo</a:t>
            </a:r>
            <a:r>
              <a:rPr lang="it-IT" sz="3400" b="1" dirty="0" smtClean="0">
                <a:solidFill>
                  <a:srgbClr val="990000"/>
                </a:solidFill>
                <a:latin typeface="Arial Rounded MT Bold" pitchFamily="34" charset="0"/>
              </a:rPr>
              <a:t>?</a:t>
            </a:r>
            <a:endParaRPr lang="it-IT" sz="3400" b="1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pic>
        <p:nvPicPr>
          <p:cNvPr id="3" name="Picture 4" descr="Spaghetti capperi e acciug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2"/>
            <a:ext cx="32648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uovalago.it/images/sampledata/parks/omelette-prosciutto-formag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00250"/>
            <a:ext cx="3566170" cy="2377447"/>
          </a:xfrm>
          <a:prstGeom prst="rect">
            <a:avLst/>
          </a:prstGeom>
          <a:noFill/>
        </p:spPr>
      </p:pic>
      <p:pic>
        <p:nvPicPr>
          <p:cNvPr id="13316" name="Picture 4" descr="http://cookaround.com/yabbse1/foto/data/590/2934048128_f12f894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411631"/>
            <a:ext cx="3106316" cy="2329737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148064" y="170080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Omelette con mozzarella e prosciutto cotto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412933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Polenta fritta con insalatina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26876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Spaghetti con olive e acciughe</a:t>
            </a:r>
            <a:endParaRPr lang="it-IT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90000"/>
                </a:solidFill>
                <a:latin typeface="Arial Rounded MT Bold" pitchFamily="34" charset="0"/>
              </a:rPr>
              <a:t>Cosa manca a questa cena per essere nutrizionalmente </a:t>
            </a:r>
            <a:r>
              <a:rPr lang="it-IT" sz="2800" b="1" u="sng" dirty="0" smtClean="0">
                <a:solidFill>
                  <a:srgbClr val="990000"/>
                </a:solidFill>
                <a:latin typeface="Arial Rounded MT Bold" pitchFamily="34" charset="0"/>
              </a:rPr>
              <a:t>equilibrata</a:t>
            </a:r>
            <a:r>
              <a:rPr lang="it-IT" sz="2800" b="1" dirty="0" smtClean="0">
                <a:solidFill>
                  <a:srgbClr val="990000"/>
                </a:solidFill>
                <a:latin typeface="Arial Rounded MT Bold" pitchFamily="34" charset="0"/>
              </a:rPr>
              <a:t>?</a:t>
            </a:r>
            <a:endParaRPr lang="it-IT" sz="2800" b="1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484784"/>
            <a:ext cx="20162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 descr="http://www.dissapore.com/wp-content/uploads/2014/07/pesce-al-s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1872208" cy="1368151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339752" y="2708920"/>
            <a:ext cx="20162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79512" y="3861048"/>
            <a:ext cx="20162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267744" y="5013176"/>
            <a:ext cx="2016224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2" name="Picture 4" descr="http://www.atlantesrl.it/sites/default/files/categorie/formag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1109514" cy="1109514"/>
          </a:xfrm>
          <a:prstGeom prst="rect">
            <a:avLst/>
          </a:prstGeom>
          <a:noFill/>
        </p:spPr>
      </p:pic>
      <p:pic>
        <p:nvPicPr>
          <p:cNvPr id="12294" name="Picture 6" descr="http://www.notiziefree.it/wp-content/uploads/2015/05/P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1219383" cy="808112"/>
          </a:xfrm>
          <a:prstGeom prst="rect">
            <a:avLst/>
          </a:prstGeom>
          <a:noFill/>
        </p:spPr>
      </p:pic>
      <p:pic>
        <p:nvPicPr>
          <p:cNvPr id="12296" name="Picture 8" descr="http://www.inpuntadiforchetta.com/wp-content/uploads/fotoprodotti-old/thumb/420011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23572"/>
            <a:ext cx="1259632" cy="810856"/>
          </a:xfrm>
          <a:prstGeom prst="rect">
            <a:avLst/>
          </a:prstGeom>
          <a:noFill/>
        </p:spPr>
      </p:pic>
      <p:pic>
        <p:nvPicPr>
          <p:cNvPr id="12302" name="Picture 14" descr="http://www.100piatti.it/uploads/Immagini/Me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429000"/>
            <a:ext cx="1121701" cy="841276"/>
          </a:xfrm>
          <a:prstGeom prst="rect">
            <a:avLst/>
          </a:prstGeom>
          <a:noFill/>
        </p:spPr>
      </p:pic>
      <p:pic>
        <p:nvPicPr>
          <p:cNvPr id="12304" name="Picture 16" descr="http://www.forchettiamo.it/images/contorni/carot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789040"/>
            <a:ext cx="1384138" cy="1037506"/>
          </a:xfrm>
          <a:prstGeom prst="rect">
            <a:avLst/>
          </a:prstGeom>
          <a:noFill/>
        </p:spPr>
      </p:pic>
      <p:pic>
        <p:nvPicPr>
          <p:cNvPr id="12306" name="Picture 18" descr="http://thumbs.dreamstime.com/t/patate-bollite-su-bianco-34101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941168"/>
            <a:ext cx="1392957" cy="730732"/>
          </a:xfrm>
          <a:prstGeom prst="rect">
            <a:avLst/>
          </a:prstGeom>
          <a:noFill/>
        </p:spPr>
      </p:pic>
      <p:pic>
        <p:nvPicPr>
          <p:cNvPr id="12308" name="Picture 20" descr="http://www3.lastampa.it/fileadmin/media/benessere/634523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8206" y="5733256"/>
            <a:ext cx="1128972" cy="759490"/>
          </a:xfrm>
          <a:prstGeom prst="rect">
            <a:avLst/>
          </a:prstGeom>
          <a:noFill/>
        </p:spPr>
      </p:pic>
      <p:pic>
        <p:nvPicPr>
          <p:cNvPr id="12310" name="Picture 22" descr="https://encrypted-tbn1.gstatic.com/images?q=tbn:ANd9GcS9TZ5ARXslgXr1_7WGw7LRxABYA-S5KEUQvJO1Uzzxy8GqaMp0fA&amp;reload=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869160"/>
            <a:ext cx="1108914" cy="815753"/>
          </a:xfrm>
          <a:prstGeom prst="rect">
            <a:avLst/>
          </a:prstGeom>
          <a:noFill/>
        </p:spPr>
      </p:pic>
      <p:pic>
        <p:nvPicPr>
          <p:cNvPr id="12312" name="Picture 24" descr="http://cdn-2.guidecucina.it/o/j/come-fare-la-maionese-vegetale_38f68073dfb0033c87abf3863db0204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1556792"/>
            <a:ext cx="1192105" cy="792088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4788024" y="191683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A</a:t>
            </a:r>
            <a:endParaRPr lang="it-IT" sz="1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444208" y="184482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B</a:t>
            </a:r>
            <a:endParaRPr lang="it-IT" sz="1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56376" y="126876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C</a:t>
            </a:r>
            <a:endParaRPr lang="it-IT" sz="1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076056" y="305966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D</a:t>
            </a:r>
            <a:endParaRPr lang="it-IT" sz="1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32240" y="364502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E</a:t>
            </a:r>
            <a:endParaRPr lang="it-IT" sz="1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244408" y="324433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F</a:t>
            </a:r>
            <a:endParaRPr lang="it-IT" sz="1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076056" y="515719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G</a:t>
            </a:r>
            <a:endParaRPr lang="it-IT" sz="1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020272" y="515719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H</a:t>
            </a:r>
            <a:endParaRPr lang="it-IT" sz="1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948264" y="594928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I</a:t>
            </a:r>
            <a:endParaRPr lang="it-IT" sz="18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339752" y="270892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1</a:t>
            </a:r>
            <a:endParaRPr lang="it-IT" sz="1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79512" y="386104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2</a:t>
            </a:r>
            <a:endParaRPr lang="it-IT" sz="18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267744" y="5013176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3</a:t>
            </a:r>
            <a:endParaRPr lang="it-IT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3548" y="476672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DI</a:t>
            </a:r>
            <a:r>
              <a:rPr lang="it-IT" dirty="0" smtClean="0"/>
              <a:t> COSA PARLEREMO OGGI</a:t>
            </a:r>
          </a:p>
          <a:p>
            <a:pPr algn="ctr"/>
            <a:endParaRPr lang="it-IT" dirty="0"/>
          </a:p>
          <a:p>
            <a:pPr algn="ctr"/>
            <a:r>
              <a:rPr lang="it-IT" sz="2000" dirty="0" smtClean="0"/>
              <a:t>1) RISPONDIAMO A QUALCHE DOMANDA</a:t>
            </a:r>
            <a:endParaRPr lang="it-IT" sz="2000" dirty="0"/>
          </a:p>
          <a:p>
            <a:pPr algn="ctr">
              <a:buFontTx/>
              <a:buChar char="-"/>
            </a:pPr>
            <a:r>
              <a:rPr lang="it-IT" sz="2000" dirty="0" smtClean="0"/>
              <a:t>Perché mangiamo?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Di cosa hanno bisogno gli esseri viventi per vivere?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Di cosa dobbiamo tenere conto nella scelta dei cibi?</a:t>
            </a:r>
          </a:p>
          <a:p>
            <a:pPr algn="ctr">
              <a:buFontTx/>
              <a:buChar char="-"/>
            </a:pPr>
            <a:endParaRPr lang="it-IT" sz="2000" dirty="0"/>
          </a:p>
          <a:p>
            <a:pPr algn="ctr"/>
            <a:r>
              <a:rPr lang="it-IT" sz="2000" dirty="0" smtClean="0"/>
              <a:t>2) COSTRUIAMO INSIEME LA NOSTRA GIORNATA  ALIMENTARE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La prima colazione: facciamo il pieno di energia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Gli spuntini: gusto e salute </a:t>
            </a:r>
            <a:r>
              <a:rPr lang="it-IT" sz="2000" dirty="0" err="1" smtClean="0"/>
              <a:t>…al</a:t>
            </a:r>
            <a:r>
              <a:rPr lang="it-IT" sz="2000" dirty="0" smtClean="0"/>
              <a:t> momento giusto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Il pranzo e la cena: alla ricerca dell’equilibrio e della varietà</a:t>
            </a:r>
          </a:p>
          <a:p>
            <a:pPr algn="ctr">
              <a:buFontTx/>
              <a:buChar char="-"/>
            </a:pPr>
            <a:endParaRPr lang="it-IT" sz="2000" dirty="0"/>
          </a:p>
          <a:p>
            <a:pPr algn="ctr"/>
            <a:r>
              <a:rPr lang="it-IT" sz="2000" dirty="0" smtClean="0"/>
              <a:t>3) OCCASIONI “SPECIALI”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Se nel pomeriggio fai sport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Se c’è, a casa, un’occasione importante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Se andate a mangiare fuori</a:t>
            </a:r>
          </a:p>
          <a:p>
            <a:pPr algn="ctr"/>
            <a:r>
              <a:rPr lang="it-IT" sz="2000" dirty="0" smtClean="0"/>
              <a:t>- Se vai ad una festa con amici</a:t>
            </a:r>
            <a:endParaRPr lang="it-IT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763688" y="1556792"/>
            <a:ext cx="5616624" cy="4968552"/>
            <a:chOff x="2219325" y="1844824"/>
            <a:chExt cx="4705350" cy="4133850"/>
          </a:xfrm>
        </p:grpSpPr>
        <p:pic>
          <p:nvPicPr>
            <p:cNvPr id="8194" name="Picture 2" descr="http://www.viveredonna.it/wp-content/uploads/2014/10/PIRAMIDE-ALIMENTA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9325" y="1844824"/>
              <a:ext cx="4705350" cy="4133850"/>
            </a:xfrm>
            <a:prstGeom prst="rect">
              <a:avLst/>
            </a:prstGeom>
            <a:noFill/>
          </p:spPr>
        </p:pic>
        <p:sp>
          <p:nvSpPr>
            <p:cNvPr id="4" name="Rettangolo 3"/>
            <p:cNvSpPr/>
            <p:nvPr/>
          </p:nvSpPr>
          <p:spPr>
            <a:xfrm>
              <a:off x="6588224" y="184482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1295636" y="260648"/>
            <a:ext cx="655272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990000"/>
                </a:solidFill>
              </a:rPr>
              <a:t>FACCIAMO UN RIASSUNTO DELLA NOSTRA GIORNATA ALIMENTARE</a:t>
            </a:r>
            <a:endParaRPr lang="it-IT" sz="2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90000"/>
                </a:solidFill>
                <a:latin typeface="Arial Rounded MT Bold" pitchFamily="34" charset="0"/>
              </a:rPr>
              <a:t>Cosa bere (e cosa non bere) a pranzo e a cena</a:t>
            </a:r>
            <a:endParaRPr lang="it-IT" sz="2800" b="1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23528" y="1340768"/>
            <a:ext cx="3816424" cy="4680520"/>
            <a:chOff x="5508104" y="1412776"/>
            <a:chExt cx="2667000" cy="3343275"/>
          </a:xfrm>
        </p:grpSpPr>
        <p:pic>
          <p:nvPicPr>
            <p:cNvPr id="4098" name="Picture 2" descr="http://www.gentecomuneweb.it/wp-content/uploads/2015/03/acqua-pubblica-rubinetto-bicchiere-280x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1412776"/>
              <a:ext cx="2667000" cy="3343275"/>
            </a:xfrm>
            <a:prstGeom prst="rect">
              <a:avLst/>
            </a:prstGeom>
            <a:noFill/>
          </p:spPr>
        </p:pic>
        <p:sp>
          <p:nvSpPr>
            <p:cNvPr id="5" name="CasellaDiTesto 4"/>
            <p:cNvSpPr txBox="1"/>
            <p:nvPr/>
          </p:nvSpPr>
          <p:spPr>
            <a:xfrm>
              <a:off x="5508104" y="1462132"/>
              <a:ext cx="136815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tx2">
                      <a:lumMod val="75000"/>
                    </a:schemeClr>
                  </a:solidFill>
                </a:rPr>
                <a:t>Acqua e solo acqua, meglio se non fredda e non gassata.</a:t>
              </a:r>
              <a:endParaRPr lang="it-IT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100" name="Picture 4" descr="http://www.brambleskitchen.menu/wp-content/uploads/2014/11/COKE-500-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1253530" cy="1253530"/>
          </a:xfrm>
          <a:prstGeom prst="rect">
            <a:avLst/>
          </a:prstGeom>
          <a:noFill/>
        </p:spPr>
      </p:pic>
      <p:pic>
        <p:nvPicPr>
          <p:cNvPr id="4102" name="Picture 6" descr="http://ristopiulombardia.ursamajorgroup.org/images/02/960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405163"/>
            <a:ext cx="743704" cy="1048173"/>
          </a:xfrm>
          <a:prstGeom prst="rect">
            <a:avLst/>
          </a:prstGeom>
          <a:noFill/>
        </p:spPr>
      </p:pic>
      <p:pic>
        <p:nvPicPr>
          <p:cNvPr id="4104" name="Picture 8" descr="http://www.midatorino.it/images1/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340768"/>
            <a:ext cx="1207021" cy="1207021"/>
          </a:xfrm>
          <a:prstGeom prst="rect">
            <a:avLst/>
          </a:prstGeom>
          <a:noFill/>
        </p:spPr>
      </p:pic>
      <p:pic>
        <p:nvPicPr>
          <p:cNvPr id="4106" name="Picture 10" descr="http://www.drinksandware.com/web/img3/009%20fanta%20lattine%20assortimen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340768"/>
            <a:ext cx="1301899" cy="1289009"/>
          </a:xfrm>
          <a:prstGeom prst="rect">
            <a:avLst/>
          </a:prstGeom>
          <a:noFill/>
        </p:spPr>
      </p:pic>
      <p:pic>
        <p:nvPicPr>
          <p:cNvPr id="4110" name="Picture 14" descr="http://previews.123rf.com/images/denphumi/denphumi1212/denphumi121200074/16962057-Glass-of-red-wine-and-a-bottle-over-white-background--Stock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653136"/>
            <a:ext cx="1389677" cy="1325538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5652120" y="155679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364088" y="516996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380312" y="152360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516216" y="278092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X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812360" y="5530006"/>
            <a:ext cx="377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/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932040" y="3933056"/>
            <a:ext cx="4211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00B050"/>
                </a:solidFill>
              </a:rPr>
              <a:t>té</a:t>
            </a:r>
            <a:r>
              <a:rPr lang="it-IT" sz="1400" dirty="0" smtClean="0">
                <a:solidFill>
                  <a:srgbClr val="00B050"/>
                </a:solidFill>
              </a:rPr>
              <a:t> freddo</a:t>
            </a:r>
            <a:r>
              <a:rPr lang="it-IT" sz="1400" dirty="0" smtClean="0"/>
              <a:t>: troppi zuccheri</a:t>
            </a:r>
          </a:p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bibite gassate:  </a:t>
            </a:r>
            <a:r>
              <a:rPr lang="it-IT" sz="1400" dirty="0" smtClean="0"/>
              <a:t>troppi zuccheri, gas e coloranti</a:t>
            </a:r>
          </a:p>
          <a:p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coca cola: </a:t>
            </a:r>
            <a:r>
              <a:rPr lang="it-IT" sz="1400" dirty="0" smtClean="0"/>
              <a:t>troppi zuccheri, gas, coloranti e caffeina</a:t>
            </a:r>
            <a:endParaRPr lang="it-IT" sz="1400" dirty="0"/>
          </a:p>
        </p:txBody>
      </p:sp>
      <p:sp>
        <p:nvSpPr>
          <p:cNvPr id="20" name="Rettangolo 19"/>
          <p:cNvSpPr/>
          <p:nvPr/>
        </p:nvSpPr>
        <p:spPr>
          <a:xfrm>
            <a:off x="6012160" y="5025951"/>
            <a:ext cx="2987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990000"/>
                </a:solidFill>
              </a:rPr>
              <a:t>vino:</a:t>
            </a:r>
            <a:r>
              <a:rPr lang="it-IT" sz="1400" dirty="0" smtClean="0"/>
              <a:t> aspetta ancora qualche anno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572000" y="6505599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accent6">
                    <a:lumMod val="50000"/>
                  </a:schemeClr>
                </a:solidFill>
              </a:rPr>
              <a:t>succo di frutta: </a:t>
            </a:r>
            <a:r>
              <a:rPr lang="it-IT" sz="1400" dirty="0" smtClean="0"/>
              <a:t>riservalo per la colazione o la merenda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990000"/>
                </a:solidFill>
                <a:latin typeface="Arial Rounded MT Bold" pitchFamily="34" charset="0"/>
              </a:rPr>
              <a:t>A proposito di </a:t>
            </a:r>
            <a:r>
              <a:rPr lang="it-IT" sz="2800" b="1" dirty="0" err="1" smtClean="0">
                <a:solidFill>
                  <a:srgbClr val="990000"/>
                </a:solidFill>
                <a:latin typeface="Arial Rounded MT Bold" pitchFamily="34" charset="0"/>
              </a:rPr>
              <a:t>acqua…</a:t>
            </a:r>
            <a:endParaRPr lang="it-IT" sz="2800" b="1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http://www.corriere.it/Media/Foto/2012/03/20/siccita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7" y="1124744"/>
            <a:ext cx="3819525" cy="166687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32849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Sai già che l’acqua è un bene prezioso. </a:t>
            </a: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Ma lo sai che per produrre gli alimenti si usa tanta acqua ?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443711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Prova a mettere in ordine questi 3 alimenti, a partire da quello che “consuma” più acqua:</a:t>
            </a:r>
          </a:p>
        </p:txBody>
      </p:sp>
      <p:pic>
        <p:nvPicPr>
          <p:cNvPr id="3077" name="Picture 5" descr="https://encrypted-tbn1.gstatic.com/images?q=tbn:ANd9GcQmchTuvKpx2pStjmeVr6gB_V838QjGK0N9wArVkQTWx7tbef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630" y="5643622"/>
            <a:ext cx="2253258" cy="1169754"/>
          </a:xfrm>
          <a:prstGeom prst="rect">
            <a:avLst/>
          </a:prstGeom>
          <a:noFill/>
        </p:spPr>
      </p:pic>
      <p:pic>
        <p:nvPicPr>
          <p:cNvPr id="3079" name="Picture 7" descr="http://www.ilfattoalimentare.it/wp-content/uploads/2013/02/138157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156768" cy="771179"/>
          </a:xfrm>
          <a:prstGeom prst="rect">
            <a:avLst/>
          </a:prstGeom>
          <a:noFill/>
        </p:spPr>
      </p:pic>
      <p:sp>
        <p:nvSpPr>
          <p:cNvPr id="3081" name="AutoShape 9" descr="data:image/jpeg;base64,/9j/4AAQSkZJRgABAQAAAQABAAD/2wCEAAkGBxQSEhUUEhQVFRQWFBYXFRgXFxQWFRcWFRcWFhUZGBQYHSgiGBolHBQUITEiJSkrLi4uFx8zODMsNygtLisBCgoKDg0OGxAQGy8mICQ0LC8sLCwsLCwsLDQsLCwsLCwsLCwsLDQsLCwsLCwsLCwsLCwsLCwsLCwsLCwsLCwsLP/AABEIAKwBJAMBIgACEQEDEQH/xAAcAAABBQEBAQAAAAAAAAAAAAAAAgMEBQYBBwj/xAA+EAABAwIEBAQDBgQFBAMAAAABAAIRAyEEEjFBBQZRYSJxgZETobEyQsHR4fAUUnKCFSMzYvEHkrLSJFNz/8QAGQEBAAMBAQAAAAAAAAAAAAAAAAECBAMF/8QAJREAAgIBBAMAAgMBAAAAAAAAAAECEQMEEiExE0FRFCIjQoEy/9oADAMBAAIRAxEAPwD3FCEIAQhCAEIQgBCEIAQhCAEIQgBCEIAQhCAEIQgBCEIAQhCAEIQgBCEIAQhcQHULkrqAEIQgBCEIAQhCAEIQgBCEIAQhCAEIQgBcQuSgOrqTKouK8yNpnLTGZ25+6P8A2KpPJGCuRaEJTdIv0zUxbG/aewebgPqsJiuKVaklzzHQWb7DVVtSoBPmIhYpa5f1Rsjon7Z6fSrNd9lwd5EH6JxeN4viTqRzNcWuFwQYK9P5W4ocVhadZwhzgQ7pma4tJHY5Z9V3wajy8Ucc+nePm+C1QhVfFOP0MPZ75d/K3xO9Rt6wu8pKKts4xi5Oki0QsjiecjcMpA2m7vqAPLqo1PnCsYllMdodf1lZ5azEvZ3Wkyv0bdCxVPnOoPt0mO/pcW/+U3Vvw/muhUIa4mm47PgA+Txb3hWhqsUnSZWWmyR5aL5CAhaDgCEIQAhIdVaNXAeoTFbiFNrcxe2Oxn5BVcku2Sk30SUKgx/MWWRTbOkEyQZ7DRR8JzG+Rna0iPFlmZOhvt2XH8rHdWdfBOro0yJUDCcXp1IE5XH7p199CppXaMlJWjk4tcMUClJuUoFWIFIXJXUAIQhACEIQAhCEALiCVwlAdlclclCACVwlBSHFAZvmrjWX/JYbkeMjUA6NHcrJOqeh73/516qtxXFJqPc4nMXumesnUKNW4o0fuB+i8bNJ5JWz2MMFCNIvHVraquxfEWsFzf8AehKz2N5hYPvSf9uv6+qoKnFH13ltPMSbRPhAnU9NVEcTZdySLXiXEy90Nu42AXp/L/MbqOHpUqVFrWMYBL3EvcdXOIAAEkk+qxnLnLvw/HVEugG/0I2Flf1nb6fr+wnlcOIESxqf/Ra8a5qrvZlYBTn7TmzmI6AnRUNGkCAQZkkmd57zrJCMSVXcPxcVSz7pgwLaLlklLJy2XxxjBVFF7SYen5fJFUuFi62sQ0Dp0ShWJNognaD2Pqu1fLe3X2Wa2dBDjY5hIFuhk/VMfCsCPENv+IUljhNyT1hNVJDTEbwTpc2mNrqUwWXLfMrqDgyq6aJMb/5Z6j/be49fP0UFeK8QMja5sY/Er0TlLiBfhaRcZIblP9pLfoAvV0OZtOD9Hna3ClU17L7F4sUxfXYLNcS4w+CSYETAsIH1S8dXzk3N5+Rj8FnuYSfhkAdPaQqZ9RKcqXRGLCkrZWYjmJ73hrG7wBI8TpAAPS6078OQ0C077+eoWd4ZwQ0yyvVflAIMRe4IE9DpstDjKktdl6HqC4iDYHULhKNdna76K/GVMp1NtbgT3JCqa3FgCdXbxNk/x95yQ25dpJyzuYnXVUdDh1QloLmzbMIOh6GVVUWL3DcYY92pF7CDMnqZt5BaDCc0OpENeC9s72c0eeh9brEVuGOo1GkOzMc4AHRwPdabGU8tgdiTe9uy6qUsb4ObjGfZ6BTqBwDmkEESCNCClys5ynxLNTNNwgs0vMtJP4/UK/D162OanFM8+cdrodDksFMApxpVyg4hCEAIQhAC4V1JcUBwlJLklxVVxzigoMnVzpDdhbU+kiyrKSirZMYuTpEviHE6dEDOTJ0AEkx2WdxXNFVxIpsa0bE3OuokxMbKoaTUJcTmJ0JMz5px1MWkaAGdpEadLrzsmqnLrhHoQ08I98sdfxbEkgGqQYsBAkxOwv8AolM41iGzNTN5tHyEfuVHOmh1ue35rgZqWwdj5xafdcPLP6zt44fEUfHuHU8S4udmo1D9p1MjK49XMIMeh7qgfyaz71ao4G9son5Gy2uIaImIHmOom6OEYYVS+nN2gOb0DTAifNdsU3KVMpkjtjaPK+McHa6u3D0GEBoBe65cXG4EnQAR7rX8vcDZhwDAza9QO/f9+ruPwgw+IqCIc4h06kyBHpY+xXRi+9tfP6Sueabb2nTFBJWWtSsdlDrYgRrr0MT5KDUxo6gR2+Qvba90/gMHVr+JvgbpmO/kN1wo7EfGYuLfWfqqTCYnNXsTbU/mto3lyiIzgu6kkgezY/FOf4HSpyW0qbZ1cALjz3TcqIsjcMs6ALFWrm6QDbW0k20nb9FHpUQ05gJ6Tp6IfiQDqQBHXrdcGi3Y7UpAXOo6G/6qLjKwyzMbba/uEyccXvDKYJe4+Eb6XmVqeFcusYJqxUfvI8A8m7+ZVo43JkSmodmLdg61cRRpOcBvYNn+okD2Wz5W4fUoYdtOrGaXGAZAkyBKuwzYW+iNFsxR8btGXLk8ipla3hzou6Te8df2FExfCHkgyHRtGuvsr2UB4It5KNiKqTRnOK4x7KJzUTPlmba8200VNw+s97Qa2eHS7LYQNgXNu4xJjuFu7EKi4twCm9wqtBD2yYDiGOOxc3QkTqk05dsmDS4oqapcQQTkFyHG7hcARaBEx6KCKZzBzaecD72cBxjWxiyZw/EmOLpzNFN+SHCTnH2jJuLmNdlIFcFskkgmwmRE7HU/quNUdSycWeHM28g5ZBuDbTyScfWDtTPmFBdW8h6kn1Nk18bXfyMn895V3Jy7KqKXRdcskCqYES0+Rgha6m5ZblrBGfiOG3hvsdbey1DAvS0yahyYc7W4mNKdYmmBONK1GcdC6kgpSAEIQgBNvKWU29ANOKwvNdXNXcMwhoYLzaRMDz1krcPWF59f8J7K0jLlc0iAXSPskHX7x+Sz6lNwNGmaUxjD6CBJbpoDB+mpT2W5ynsTtBvpOtlV4fENjwmwAOokzp8zH1lTGVb7X12tePa5/wCV5fR6Q/TbtfTWT6WKeuG6SdeiiGuALaSdyTcT+QhMYribWA5iA1o9ANre8qBRJxTonS2loGtyqzlzHn+NhuXL8NwJH9unfwhU2P4zUqwMO0vB+06JaOku09EvlbD/AAK4fWloAIBN5e623aV1xfrJNlciuDSNHztws1GmsxpNVrQIH3mgmbbkSfaF5xU4oRrIM7kgiOvde1YfF0qohr2k9ND7FNVuW6VW5Y0nqQD9VslhU3uRkhneNbZI895U4WcRFWpamD4Ru4jUzsNR3ut22kAIFot5WVewim5rRAb9mALdtPVSn1SdIHzP4Ly5vk29nHUY1JPqPxCDRaGlxdm6NjL73+i6xkjxF/u0fKFzJT3L/WCPkJVCRqnRJGZ2mw69/JVPHcPmpvGhiRcjS4uNpC0GLffaIVW9nxXsYL5nQf6fvHyiVKVukSpcWyv/AOkGBltWvUymoXZGgScrIDjd1zJ/8V6Nn17a+qwnC+M06WPfSAApkFjCIyks+16yD6LctqgrY+GZZO+QDjoAdd/dcIIsLD89Uto1v5f8pLmwT5enooKiAD2A/MGfnCVHqhlO89vRdyRffRQAGveP36JFYwD3ThePVU3FuKBgN0JSKDifCKdSs9+W+hIJE2GwVY/gbgz4dN5FgBIHW8kQVK4lzAKA+G0B1Z/jdOjM0QD1MDRWfB8OQwOecz3XcTe527AK09qSVcl47u74I2B4AQB8R+Z28WH5qbRwNNhOUQdSd+91Nfp0M/spinSk7XMfv3We66OnfZ2hiHCcr3CPX5FSqHHXs/1Gh7erbO9tD8lGq0B4hcGbfqmHOgZdpV45px6ZV4oS7RsMBxCnWE03TGo0cPMbKUCsGG5HB1Nxa8XkfQjcdlq+D8TFZpmA9tnj6EdjC9HBqFk4fZhzYNnK6LVrk4CowKeYVqM46hcCEAFIcnEhwQDDwsxznwg4iiWtDS8XZm0nQie4n5LVkJmpTlVlG1RMXTs+cq+KqYd78ri0SWQ6Wi0GA6LETEFP0+YcQ0NGW4jNBFwO+p10XrvMfKFHE3cPENxafMbrz3H/APS97P8ATfv3bbzBKySwtdo2xzJ+ylbx3E1H5aTC7NADeh6xeAOqv8By5b/5T/iOJnKJ+FJvp9/1seiVy9wJuEkyHVHmHOvpq0An39FdNokDe8xJ8pssU5K6iao3XIxTo5mljILYgGwt0HTRJzWiTaYuNYvEeacLSNbTsL3/AGV1lEG+4sPI6z02XEuMUaVj90nveNj2Vhw3j1WhUjxVKcCQb67tcdNR2VdUBcIAsLHUT0KQYg+IiIBGs+atGUou0xKKkqY3iOJsOam4kEmWOPY6diFFw/NHwnhleQRobQ8bLO8frAGzC4EnOATMAWcOjhB9J6BUxqOeMocKjdg6zguscaatlXKnR6mzmWk8TnA7G3zRU43S1ztjsR+yvLGUXDTMP7ilh3V3oJJUPCiVI3eM5pGjBPyCgcI41VLcVUm4YxrD0LnEW+voFnqMuhrRrbuVt+HcBy0Cxwu+C7qCILfaFfHjp8FMslXJT8Fw7a9M03OLKrHktcNWmZaR7j3WkwnF8RhGD+IYSwWFRslkDcnVvr81nMfg6jD8WgJe0RUZuY3HfotLyxztTqM+G8Q5o8QI08wjIZfYLmik+PFsp9PjVM/fb7hZvG8IwFc5wBSedX0nZD6gWPqFW1eVKR+xjHDzLPyVbI2o27+M0x94KHiOYqY3WIq8vluuLJH9qYq4CiweKo90dSn+jajSYvmlt4N+1zKoafFC+t49Gte89g0CPVNU8Nm/02lrf5j+E6q2wPACabzF3sc0TrBH4n6BXhG3wRNpIxeBe6pUzuu55Lz6n8B9F6TgcYMoI7LAYJ/w6tMkdWO7E2+v1V7QxnwnZT9k3aey5ztnal0bZtfOIA7900dANwbd/VVmGxMiQVPY8QOsri2NtHRY3m+iU8CCCRaIn8E/UZ4R7pqozc3m91NFbG6VM3ta1+ia4bXNPFMjR0td5EEj5gJyvWDNDaFA4W74mIBGjJJ8yIH1+S64U96opkf6uzfU6sqTTKqKT1YYZ69lHlk0IXAhSQLXCF1CAQQkOCdISHBAMOCi4thyOyiXZTl84MfNTHBMVSofRKPL6LjEkQJ1+X78k4Sby51zYDpp4idkcbqfCc+jOXcE6XMhw6mJ9fJMtrENyghzZE7TtDjEjZeJKO10evGW5WSab2wZNyJkaSIkmdJumxWa6YIJkzEwPXdMl4mQBo4EzJ6an96qPVrgWzDU7Rm0myo0WRI+KLEy6BN4IA8zCh4oExILW6i4vuSTt+qTiq0wJOUa7AgdSZ9gqjinFYESS42jWfIbBSotvgtaR3CBr8Q1pggu3EzJynzmSrzi/IrKhzMhh6R4flooPJvCnVaoeRAaQ4nvYtaPa69HxtdtNhcdtB1OwW7FBbW2Y8uR7konkuN5Oqs/lPTxOv6QneF8mEn/ADXkWnK0Rb+uFsBUL3FzrnWB06BTcDSc1gDzmPiJdly2JJAsTcC3eFmlk54O6VLkpMFyzSY+BSsGznc4ul06QTOl1ZDhwb9m3lLfop1Omc8z4YPhy3zEi+bym3dJrVdupjb9wqW/osz7sM8j4hzU3XEEhxgExmjXr6qPV4fSkVarGZm/eIte1+uquK5LWBrzmc4m8QIknTyIGqQykCL3/fRG2WR3+Flpa05SQbgaGNYKfOFEQbiIKkZTEx+vp7JEZRkA1k6Wlxkn3Kgi2Vlfh+aRYNi0SHTffpEKJQwjKZEtBcTAe8kjtrorYtIcC6QRNpMeoTXEaOZpjNI6AE21gHf80TJL3hvAjIdUIJ2Gw/NXn8KIWa5X4vkc2jUJyOgUy7VpOjSeh26FbYUF6mDY43E87NuUv2PMubeWCHmrTaXNcf8AMYNe7mrN4mplEEzT2du3z6HvovcHYQHVUHGOT6NaTGRx3bafMaFUyae3cTpj1NKpHlFLij6O8t6i4juBp5i3krrB8yNIn5i49wn8f/07qsJNGoI6GQPa49gFUO5QrtN2Mnq1xafdZ5YPqNCzL6aWnzJTj7XyXKnMDTpJVLhuW6v3iG/3OcfoPqrnC8GY3YuPfT2ULA2Q8sUMCpUraCBuStDwjDBggep6nqk4bB9lbYehC1YsKiZcuVyJVJT8MoVNqn4Zq1IzsnNQhoQpIFoQhACSUpcKAacExVapLgkEIDJ8x8L+K3o4XY7cH8l5fjcfWovLagyuvE203B0cO/de6VqErOcd5XpYgRUptdExIuJ1g7LNlwKfJoxZnHg8npcWc6XPh3i12gjSyRX4mCMwjygG+2Um4WrxfILROQuF9zmHfuuUORRI8TrbeGPaFm/HafRp/ITRixiaj9g3a5JPsdCrLl3l99V+YAwdXunT/bOq3mB5Ros1YHf1eL5GyvqGDDRAAAC6w079nOWoXoicMwLaTA1ogBVnMlWXMb5n1sB+K0ZYsvzdTLMtTa7Sek3H0Kvmj/G0jnhl/ImwAIb4Q0HM2c0xlkZojeJj0VhSIMSbR2Hp5KmwFfNF/wB9JVjSrB7SQDGYtuC24MEidRI13XmNG5knLpBAnT03HuuPAvppr800yhJDoaXAEAmMwB+0AY3geyW9ut9RprCmiLKLjLx/luBkAuB01t+SdwZAIcbm43sHEE230Cc4zgZpFrA1pu6wgF2pMDUrPcL4jByukOH7hS18JT9GofiRefXdddXDiGibiQcpLQJA97hQsIbvlwhwGRoFxAhxJm9+iksMRr11m95VQOV6f19UigWkAzIcJB2IK7UMgwfNM0musHGe/wBP32QIjYyiDaIsTPTotxytxQ1qDHOMuEtd5ttPqIPqsJiMQA6Mp0J0sAI1dpvor7kR5+G//wDUx/2tWrSSanRx1KuFm7BXCm6LrJ0L0zzhtzFGq4Np1CnZUktQFRU4W3omv8OA2V0WLhpqKRNsqBQhLbTVl8JKbRShZEo0FPpU4SmMTgCkgAELqEAIQhACEIQHCEghOLhCAaISSxPEJJCAjPoA7Jk4MKdlXISgQf4Nd/hFNhEJQIf8MAq3jfDm1qTqbtCPUHUEeRV6WpirTlQ1aolOuTxqsamDqfDq6E+F18rr2vsbaK7o8Tluu2uv0Wr4twxtQEOaHDoRI9ljeIct5STSJYe1x/2lYcun9o249QnxIsKeMOZoAlpzFzpAyx9m28mU/TxQI/A/VZJzMQzTK6/WPkUoYjEf/Xr3CzPHL4dt0fpf1McS54cGgNIyGbuBAzEgaQTHeFjOZDD/AIjJF7xaeh9D9FZNwtd/2iG+sn2Cfw/BADmMudG8R5wrwxSsiWSKRW4fir2ZRVGUka7H12Kt2Y3MBDoMtvAIgOEiO4BHqnKmBkQRI7qvdwSJyOc3tqB5BTLD8IjmXstKmIBcHAkC+YbHpPdJGMIc67S2Bl1zTfNPazYVU3hNb+cfMKTQ4HUcfE8DyBJ+ap4ZF/JD6crYkvdlYJJMDut7y5gvhUmt31J6k6qq4LwRrLgX/mN3e+y1GHpwtmnw7OWZM+bdwixw+iktUekE+xbDKOgIyroXVAE5VzKloQCMq6GpSEByF1CEAIQhACEIQAhCEAIQhAC5C6hAchchKQgEwiEpCAQQm3BPEJDggItWlKr8TgAVbkJBalAx+M4J0Chf4Sei3TqaYfhQVV40W3sylHhPVTqfDwNlc/wq6MMigHJlLU4cDsmv8FlaNuHCc+Gp2IjczK/4PCk0OHAK/dSBTZw6jYidzIVOlCmUKaW2gnmtVkitnWhPMCS1qdaFIFBdQhQAQhCAEIQgBCEIAQhCAEIQgBCEIAQhCAEIQgBCEIAQhCAFyF1CASQklqcXEAyWrmVPELhCmyBnKjKnYRCWBrKu5U5C7CWSM5VzKn4RCWBnKlNanIXQFAONaloQgBCEIAQhCAEIQgBCEIAQhCA//9k="/>
          <p:cNvSpPr>
            <a:spLocks noChangeAspect="1" noChangeArrowheads="1"/>
          </p:cNvSpPr>
          <p:nvPr/>
        </p:nvSpPr>
        <p:spPr bwMode="auto">
          <a:xfrm>
            <a:off x="155575" y="-1981200"/>
            <a:ext cx="701040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3" name="AutoShape 11" descr="data:image/jpeg;base64,/9j/4AAQSkZJRgABAQAAAQABAAD/2wCEAAkGBxQSEhUUEhQVFRQWFBYXFRgXFxQWFRcWFRcWFhUZGBQYHSgiGBolHBQUITEiJSkrLi4uFx8zODMsNygtLisBCgoKDg0OGxAQGy8mICQ0LC8sLCwsLCwsLDQsLCwsLCwsLCwsLDQsLCwsLCwsLCwsLCwsLCwsLCwsLCwsLCwsLP/AABEIAKwBJAMBIgACEQEDEQH/xAAcAAABBQEBAQAAAAAAAAAAAAAAAgMEBQYBBwj/xAA+EAABAwIEBAQDBgQFBAMAAAABAAIRAyEEEjFBBQZRYSJxgZETobEyQsHR4fAUUnKCFSMzYvEHkrLSJFNz/8QAGQEBAAMBAQAAAAAAAAAAAAAAAAECBAMF/8QAJREAAgIBBAMAAgMBAAAAAAAAAAECEQMEEiExE0FRFCIjQoEy/9oADAMBAAIRAxEAPwD3FCEIAQhCAEIQgBCEIAQhCAEIQgBCEIAQhCAEIQgBCEIAQhCAEIQgBCEIAQhcQHULkrqAEIQgBCEIAQhCAEIQgBCEIAQhCAEIQgBcQuSgOrqTKouK8yNpnLTGZ25+6P8A2KpPJGCuRaEJTdIv0zUxbG/aewebgPqsJiuKVaklzzHQWb7DVVtSoBPmIhYpa5f1Rsjon7Z6fSrNd9lwd5EH6JxeN4viTqRzNcWuFwQYK9P5W4ocVhadZwhzgQ7pma4tJHY5Z9V3wajy8Ucc+nePm+C1QhVfFOP0MPZ75d/K3xO9Rt6wu8pKKts4xi5Oki0QsjiecjcMpA2m7vqAPLqo1PnCsYllMdodf1lZ5azEvZ3Wkyv0bdCxVPnOoPt0mO/pcW/+U3Vvw/muhUIa4mm47PgA+Txb3hWhqsUnSZWWmyR5aL5CAhaDgCEIQAhIdVaNXAeoTFbiFNrcxe2Oxn5BVcku2Sk30SUKgx/MWWRTbOkEyQZ7DRR8JzG+Rna0iPFlmZOhvt2XH8rHdWdfBOro0yJUDCcXp1IE5XH7p199CppXaMlJWjk4tcMUClJuUoFWIFIXJXUAIQhACEIQAhCEALiCVwlAdlclclCACVwlBSHFAZvmrjWX/JYbkeMjUA6NHcrJOqeh73/516qtxXFJqPc4nMXumesnUKNW4o0fuB+i8bNJ5JWz2MMFCNIvHVraquxfEWsFzf8AehKz2N5hYPvSf9uv6+qoKnFH13ltPMSbRPhAnU9NVEcTZdySLXiXEy90Nu42AXp/L/MbqOHpUqVFrWMYBL3EvcdXOIAAEkk+qxnLnLvw/HVEugG/0I2Flf1nb6fr+wnlcOIESxqf/Ra8a5qrvZlYBTn7TmzmI6AnRUNGkCAQZkkmd57zrJCMSVXcPxcVSz7pgwLaLlklLJy2XxxjBVFF7SYen5fJFUuFi62sQ0Dp0ShWJNognaD2Pqu1fLe3X2Wa2dBDjY5hIFuhk/VMfCsCPENv+IUljhNyT1hNVJDTEbwTpc2mNrqUwWXLfMrqDgyq6aJMb/5Z6j/be49fP0UFeK8QMja5sY/Er0TlLiBfhaRcZIblP9pLfoAvV0OZtOD9Hna3ClU17L7F4sUxfXYLNcS4w+CSYETAsIH1S8dXzk3N5+Rj8FnuYSfhkAdPaQqZ9RKcqXRGLCkrZWYjmJ73hrG7wBI8TpAAPS6078OQ0C077+eoWd4ZwQ0yyvVflAIMRe4IE9DpstDjKktdl6HqC4iDYHULhKNdna76K/GVMp1NtbgT3JCqa3FgCdXbxNk/x95yQ25dpJyzuYnXVUdDh1QloLmzbMIOh6GVVUWL3DcYY92pF7CDMnqZt5BaDCc0OpENeC9s72c0eeh9brEVuGOo1GkOzMc4AHRwPdabGU8tgdiTe9uy6qUsb4ObjGfZ6BTqBwDmkEESCNCClys5ynxLNTNNwgs0vMtJP4/UK/D162OanFM8+cdrodDksFMApxpVyg4hCEAIQhAC4V1JcUBwlJLklxVVxzigoMnVzpDdhbU+kiyrKSirZMYuTpEviHE6dEDOTJ0AEkx2WdxXNFVxIpsa0bE3OuokxMbKoaTUJcTmJ0JMz5px1MWkaAGdpEadLrzsmqnLrhHoQ08I98sdfxbEkgGqQYsBAkxOwv8AolM41iGzNTN5tHyEfuVHOmh1ue35rgZqWwdj5xafdcPLP6zt44fEUfHuHU8S4udmo1D9p1MjK49XMIMeh7qgfyaz71ao4G9son5Gy2uIaImIHmOom6OEYYVS+nN2gOb0DTAifNdsU3KVMpkjtjaPK+McHa6u3D0GEBoBe65cXG4EnQAR7rX8vcDZhwDAza9QO/f9+ruPwgw+IqCIc4h06kyBHpY+xXRi+9tfP6Sueabb2nTFBJWWtSsdlDrYgRrr0MT5KDUxo6gR2+Qvba90/gMHVr+JvgbpmO/kN1wo7EfGYuLfWfqqTCYnNXsTbU/mto3lyiIzgu6kkgezY/FOf4HSpyW0qbZ1cALjz3TcqIsjcMs6ALFWrm6QDbW0k20nb9FHpUQ05gJ6Tp6IfiQDqQBHXrdcGi3Y7UpAXOo6G/6qLjKwyzMbba/uEyccXvDKYJe4+Eb6XmVqeFcusYJqxUfvI8A8m7+ZVo43JkSmodmLdg61cRRpOcBvYNn+okD2Wz5W4fUoYdtOrGaXGAZAkyBKuwzYW+iNFsxR8btGXLk8ipla3hzou6Te8df2FExfCHkgyHRtGuvsr2UB4It5KNiKqTRnOK4x7KJzUTPlmba8200VNw+s97Qa2eHS7LYQNgXNu4xJjuFu7EKi4twCm9wqtBD2yYDiGOOxc3QkTqk05dsmDS4oqapcQQTkFyHG7hcARaBEx6KCKZzBzaecD72cBxjWxiyZw/EmOLpzNFN+SHCTnH2jJuLmNdlIFcFskkgmwmRE7HU/quNUdSycWeHM28g5ZBuDbTyScfWDtTPmFBdW8h6kn1Nk18bXfyMn895V3Jy7KqKXRdcskCqYES0+Rgha6m5ZblrBGfiOG3hvsdbey1DAvS0yahyYc7W4mNKdYmmBONK1GcdC6kgpSAEIQgBNvKWU29ANOKwvNdXNXcMwhoYLzaRMDz1krcPWF59f8J7K0jLlc0iAXSPskHX7x+Sz6lNwNGmaUxjD6CBJbpoDB+mpT2W5ynsTtBvpOtlV4fENjwmwAOokzp8zH1lTGVb7X12tePa5/wCV5fR6Q/TbtfTWT6WKeuG6SdeiiGuALaSdyTcT+QhMYribWA5iA1o9ANre8qBRJxTonS2loGtyqzlzHn+NhuXL8NwJH9unfwhU2P4zUqwMO0vB+06JaOku09EvlbD/AAK4fWloAIBN5e623aV1xfrJNlciuDSNHztws1GmsxpNVrQIH3mgmbbkSfaF5xU4oRrIM7kgiOvde1YfF0qohr2k9ND7FNVuW6VW5Y0nqQD9VslhU3uRkhneNbZI895U4WcRFWpamD4Ru4jUzsNR3ut22kAIFot5WVewim5rRAb9mALdtPVSn1SdIHzP4Ly5vk29nHUY1JPqPxCDRaGlxdm6NjL73+i6xkjxF/u0fKFzJT3L/WCPkJVCRqnRJGZ2mw69/JVPHcPmpvGhiRcjS4uNpC0GLffaIVW9nxXsYL5nQf6fvHyiVKVukSpcWyv/AOkGBltWvUymoXZGgScrIDjd1zJ/8V6Nn17a+qwnC+M06WPfSAApkFjCIyks+16yD6LctqgrY+GZZO+QDjoAdd/dcIIsLD89Uto1v5f8pLmwT5enooKiAD2A/MGfnCVHqhlO89vRdyRffRQAGveP36JFYwD3ThePVU3FuKBgN0JSKDifCKdSs9+W+hIJE2GwVY/gbgz4dN5FgBIHW8kQVK4lzAKA+G0B1Z/jdOjM0QD1MDRWfB8OQwOecz3XcTe527AK09qSVcl47u74I2B4AQB8R+Z28WH5qbRwNNhOUQdSd+91Nfp0M/spinSk7XMfv3We66OnfZ2hiHCcr3CPX5FSqHHXs/1Gh7erbO9tD8lGq0B4hcGbfqmHOgZdpV45px6ZV4oS7RsMBxCnWE03TGo0cPMbKUCsGG5HB1Nxa8XkfQjcdlq+D8TFZpmA9tnj6EdjC9HBqFk4fZhzYNnK6LVrk4CowKeYVqM46hcCEAFIcnEhwQDDwsxznwg4iiWtDS8XZm0nQie4n5LVkJmpTlVlG1RMXTs+cq+KqYd78ri0SWQ6Wi0GA6LETEFP0+YcQ0NGW4jNBFwO+p10XrvMfKFHE3cPENxafMbrz3H/APS97P8ATfv3bbzBKySwtdo2xzJ+ylbx3E1H5aTC7NADeh6xeAOqv8By5b/5T/iOJnKJ+FJvp9/1seiVy9wJuEkyHVHmHOvpq0An39FdNokDe8xJ8pssU5K6iao3XIxTo5mljILYgGwt0HTRJzWiTaYuNYvEeacLSNbTsL3/AGV1lEG+4sPI6z02XEuMUaVj90nveNj2Vhw3j1WhUjxVKcCQb67tcdNR2VdUBcIAsLHUT0KQYg+IiIBGs+atGUou0xKKkqY3iOJsOam4kEmWOPY6diFFw/NHwnhleQRobQ8bLO8frAGzC4EnOATMAWcOjhB9J6BUxqOeMocKjdg6zguscaatlXKnR6mzmWk8TnA7G3zRU43S1ztjsR+yvLGUXDTMP7ilh3V3oJJUPCiVI3eM5pGjBPyCgcI41VLcVUm4YxrD0LnEW+voFnqMuhrRrbuVt+HcBy0Cxwu+C7qCILfaFfHjp8FMslXJT8Fw7a9M03OLKrHktcNWmZaR7j3WkwnF8RhGD+IYSwWFRslkDcnVvr81nMfg6jD8WgJe0RUZuY3HfotLyxztTqM+G8Q5o8QI08wjIZfYLmik+PFsp9PjVM/fb7hZvG8IwFc5wBSedX0nZD6gWPqFW1eVKR+xjHDzLPyVbI2o27+M0x94KHiOYqY3WIq8vluuLJH9qYq4CiweKo90dSn+jajSYvmlt4N+1zKoafFC+t49Gte89g0CPVNU8Nm/02lrf5j+E6q2wPACabzF3sc0TrBH4n6BXhG3wRNpIxeBe6pUzuu55Lz6n8B9F6TgcYMoI7LAYJ/w6tMkdWO7E2+v1V7QxnwnZT9k3aey5ztnal0bZtfOIA7900dANwbd/VVmGxMiQVPY8QOsri2NtHRY3m+iU8CCCRaIn8E/UZ4R7pqozc3m91NFbG6VM3ta1+ia4bXNPFMjR0td5EEj5gJyvWDNDaFA4W74mIBGjJJ8yIH1+S64U96opkf6uzfU6sqTTKqKT1YYZ69lHlk0IXAhSQLXCF1CAQQkOCdISHBAMOCi4thyOyiXZTl84MfNTHBMVSofRKPL6LjEkQJ1+X78k4Sby51zYDpp4idkcbqfCc+jOXcE6XMhw6mJ9fJMtrENyghzZE7TtDjEjZeJKO10evGW5WSab2wZNyJkaSIkmdJumxWa6YIJkzEwPXdMl4mQBo4EzJ6an96qPVrgWzDU7Rm0myo0WRI+KLEy6BN4IA8zCh4oExILW6i4vuSTt+qTiq0wJOUa7AgdSZ9gqjinFYESS42jWfIbBSotvgtaR3CBr8Q1pggu3EzJynzmSrzi/IrKhzMhh6R4flooPJvCnVaoeRAaQ4nvYtaPa69HxtdtNhcdtB1OwW7FBbW2Y8uR7konkuN5Oqs/lPTxOv6QneF8mEn/ADXkWnK0Rb+uFsBUL3FzrnWB06BTcDSc1gDzmPiJdly2JJAsTcC3eFmlk54O6VLkpMFyzSY+BSsGznc4ul06QTOl1ZDhwb9m3lLfop1Omc8z4YPhy3zEi+bym3dJrVdupjb9wqW/osz7sM8j4hzU3XEEhxgExmjXr6qPV4fSkVarGZm/eIte1+uquK5LWBrzmc4m8QIknTyIGqQykCL3/fRG2WR3+Flpa05SQbgaGNYKfOFEQbiIKkZTEx+vp7JEZRkA1k6Wlxkn3Kgi2Vlfh+aRYNi0SHTffpEKJQwjKZEtBcTAe8kjtrorYtIcC6QRNpMeoTXEaOZpjNI6AE21gHf80TJL3hvAjIdUIJ2Gw/NXn8KIWa5X4vkc2jUJyOgUy7VpOjSeh26FbYUF6mDY43E87NuUv2PMubeWCHmrTaXNcf8AMYNe7mrN4mplEEzT2du3z6HvovcHYQHVUHGOT6NaTGRx3bafMaFUyae3cTpj1NKpHlFLij6O8t6i4juBp5i3krrB8yNIn5i49wn8f/07qsJNGoI6GQPa49gFUO5QrtN2Mnq1xafdZ5YPqNCzL6aWnzJTj7XyXKnMDTpJVLhuW6v3iG/3OcfoPqrnC8GY3YuPfT2ULA2Q8sUMCpUraCBuStDwjDBggep6nqk4bB9lbYehC1YsKiZcuVyJVJT8MoVNqn4Zq1IzsnNQhoQpIFoQhACSUpcKAacExVapLgkEIDJ8x8L+K3o4XY7cH8l5fjcfWovLagyuvE203B0cO/de6VqErOcd5XpYgRUptdExIuJ1g7LNlwKfJoxZnHg8npcWc6XPh3i12gjSyRX4mCMwjygG+2Um4WrxfILROQuF9zmHfuuUORRI8TrbeGPaFm/HafRp/ITRixiaj9g3a5JPsdCrLl3l99V+YAwdXunT/bOq3mB5Ros1YHf1eL5GyvqGDDRAAAC6w079nOWoXoicMwLaTA1ogBVnMlWXMb5n1sB+K0ZYsvzdTLMtTa7Sek3H0Kvmj/G0jnhl/ImwAIb4Q0HM2c0xlkZojeJj0VhSIMSbR2Hp5KmwFfNF/wB9JVjSrB7SQDGYtuC24MEidRI13XmNG5knLpBAnT03HuuPAvppr800yhJDoaXAEAmMwB+0AY3geyW9ut9RprCmiLKLjLx/luBkAuB01t+SdwZAIcbm43sHEE230Cc4zgZpFrA1pu6wgF2pMDUrPcL4jByukOH7hS18JT9GofiRefXdddXDiGibiQcpLQJA97hQsIbvlwhwGRoFxAhxJm9+iksMRr11m95VQOV6f19UigWkAzIcJB2IK7UMgwfNM0musHGe/wBP32QIjYyiDaIsTPTotxytxQ1qDHOMuEtd5ttPqIPqsJiMQA6Mp0J0sAI1dpvor7kR5+G//wDUx/2tWrSSanRx1KuFm7BXCm6LrJ0L0zzhtzFGq4Np1CnZUktQFRU4W3omv8OA2V0WLhpqKRNsqBQhLbTVl8JKbRShZEo0FPpU4SmMTgCkgAELqEAIQhACEIQHCEghOLhCAaISSxPEJJCAjPoA7Jk4MKdlXISgQf4Nd/hFNhEJQIf8MAq3jfDm1qTqbtCPUHUEeRV6WpirTlQ1aolOuTxqsamDqfDq6E+F18rr2vsbaK7o8Tluu2uv0Wr4twxtQEOaHDoRI9ljeIct5STSJYe1x/2lYcun9o249QnxIsKeMOZoAlpzFzpAyx9m28mU/TxQI/A/VZJzMQzTK6/WPkUoYjEf/Xr3CzPHL4dt0fpf1McS54cGgNIyGbuBAzEgaQTHeFjOZDD/AIjJF7xaeh9D9FZNwtd/2iG+sn2Cfw/BADmMudG8R5wrwxSsiWSKRW4fir2ZRVGUka7H12Kt2Y3MBDoMtvAIgOEiO4BHqnKmBkQRI7qvdwSJyOc3tqB5BTLD8IjmXstKmIBcHAkC+YbHpPdJGMIc67S2Bl1zTfNPazYVU3hNb+cfMKTQ4HUcfE8DyBJ+ap4ZF/JD6crYkvdlYJJMDut7y5gvhUmt31J6k6qq4LwRrLgX/mN3e+y1GHpwtmnw7OWZM+bdwixw+iktUekE+xbDKOgIyroXVAE5VzKloQCMq6GpSEByF1CEAIQhACEIQAhCEAIQhAC5C6hAchchKQgEwiEpCAQQm3BPEJDggItWlKr8TgAVbkJBalAx+M4J0Chf4Sei3TqaYfhQVV40W3sylHhPVTqfDwNlc/wq6MMigHJlLU4cDsmv8FlaNuHCc+Gp2IjczK/4PCk0OHAK/dSBTZw6jYidzIVOlCmUKaW2gnmtVkitnWhPMCS1qdaFIFBdQhQAQhCAEIQgBCEIAQhCAEIQgBCEIAQhCAEIQgBCEIAQhCAFyF1CASQklqcXEAyWrmVPELhCmyBnKjKnYRCWBrKu5U5C7CWSM5VzKn4RCWBnKlNanIXQFAONaloQgBCEIAQhCAEIQgBCEIAQhCA//9k="/>
          <p:cNvSpPr>
            <a:spLocks noChangeAspect="1" noChangeArrowheads="1"/>
          </p:cNvSpPr>
          <p:nvPr/>
        </p:nvSpPr>
        <p:spPr bwMode="auto">
          <a:xfrm>
            <a:off x="155575" y="-1981200"/>
            <a:ext cx="701040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5" name="Picture 13" descr="http://guide.notizie.it/wp-content/uploads/2013/03/gocce-di-cioccol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93096"/>
            <a:ext cx="968896" cy="726672"/>
          </a:xfrm>
          <a:prstGeom prst="rect">
            <a:avLst/>
          </a:prstGeom>
          <a:noFill/>
        </p:spPr>
      </p:pic>
      <p:pic>
        <p:nvPicPr>
          <p:cNvPr id="3087" name="Picture 15" descr="http://blog.edoapp.it/wp-content/uploads/2014/10/frutta-x-falsi-mi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661248"/>
            <a:ext cx="1210122" cy="838966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5364088" y="443711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1800" dirty="0" smtClean="0"/>
              <a:t>a) Biscotti</a:t>
            </a:r>
          </a:p>
          <a:p>
            <a:pPr marL="457200" indent="-457200">
              <a:buAutoNum type="alphaLcParenR"/>
            </a:pPr>
            <a:endParaRPr lang="it-IT" sz="1800" dirty="0" smtClean="0"/>
          </a:p>
          <a:p>
            <a:pPr marL="457200" indent="-457200">
              <a:buAutoNum type="alphaLcParenR"/>
            </a:pPr>
            <a:endParaRPr lang="it-IT" sz="1800" dirty="0" smtClean="0"/>
          </a:p>
          <a:p>
            <a:pPr marL="457200" indent="-457200"/>
            <a:r>
              <a:rPr lang="it-IT" sz="1800" dirty="0" smtClean="0"/>
              <a:t>b) Carne bovina</a:t>
            </a:r>
          </a:p>
          <a:p>
            <a:pPr marL="457200" indent="-457200"/>
            <a:endParaRPr lang="it-IT" sz="1800" dirty="0" smtClean="0"/>
          </a:p>
          <a:p>
            <a:pPr marL="457200" indent="-457200"/>
            <a:endParaRPr lang="it-IT" sz="1800" dirty="0" smtClean="0"/>
          </a:p>
          <a:p>
            <a:pPr marL="457200" indent="-457200"/>
            <a:r>
              <a:rPr lang="it-IT" sz="1800" dirty="0" smtClean="0"/>
              <a:t>c) Frutta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890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635896" y="2492896"/>
            <a:ext cx="6799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200" dirty="0" smtClean="0"/>
              <a:t>Biscotti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2972772" y="692696"/>
            <a:ext cx="10951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</a:rPr>
              <a:t>Carne bovina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4056988" y="3212976"/>
            <a:ext cx="5870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</a:rPr>
              <a:t>Frutta</a:t>
            </a:r>
            <a:endParaRPr lang="it-IT" sz="1200" dirty="0"/>
          </a:p>
        </p:txBody>
      </p:sp>
      <p:sp>
        <p:nvSpPr>
          <p:cNvPr id="7" name="Rettangolo 6"/>
          <p:cNvSpPr/>
          <p:nvPr/>
        </p:nvSpPr>
        <p:spPr>
          <a:xfrm>
            <a:off x="0" y="4964975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SORPRESO ?</a:t>
            </a:r>
          </a:p>
          <a:p>
            <a:pPr algn="ctr"/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Per produrre1 kg di carne bovina ci vogliono 15.500 litri d’acqua !!!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7956376" y="83671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1.gstatic.com/images?q=tbn:ANd9GcT01q63Xbp927YaSG8r2-SRHVPi9HuZbxqTbdWkIj6X8pTzsBgM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859302" cy="3485778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51520" y="332656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Anche tu puoi contribuire a conservare questo bene prezioso!</a:t>
            </a:r>
          </a:p>
          <a:p>
            <a:pPr algn="ctr"/>
            <a:endParaRPr lang="it-IT" sz="2400" dirty="0" smtClean="0"/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Ricordati della tabella precedente quando scegli un alimento.</a:t>
            </a:r>
          </a:p>
          <a:p>
            <a:endParaRPr lang="it-IT" sz="2400" dirty="0" smtClean="0"/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Più in generale, tieni presenti questi 10 consigli:</a:t>
            </a:r>
          </a:p>
          <a:p>
            <a:endParaRPr lang="it-IT" sz="2400" dirty="0" smtClean="0"/>
          </a:p>
          <a:p>
            <a:r>
              <a:rPr lang="it-IT" sz="2400" dirty="0" smtClean="0"/>
              <a:t>1. Acquista prodotti locali</a:t>
            </a:r>
          </a:p>
          <a:p>
            <a:r>
              <a:rPr lang="it-IT" sz="2400" dirty="0" smtClean="0"/>
              <a:t>2. Scegli frutta e insalata di stagione</a:t>
            </a:r>
          </a:p>
          <a:p>
            <a:r>
              <a:rPr lang="it-IT" sz="2400" dirty="0" smtClean="0"/>
              <a:t>3. Riduci il consumo di carne</a:t>
            </a:r>
          </a:p>
          <a:p>
            <a:r>
              <a:rPr lang="it-IT" sz="2400" dirty="0" smtClean="0"/>
              <a:t>4. Evita il pesce di allevamento</a:t>
            </a:r>
          </a:p>
          <a:p>
            <a:r>
              <a:rPr lang="it-IT" sz="2400" dirty="0" smtClean="0"/>
              <a:t>5. Privilegia i prodotti biologici</a:t>
            </a:r>
          </a:p>
          <a:p>
            <a:r>
              <a:rPr lang="it-IT" sz="2400" dirty="0" smtClean="0"/>
              <a:t>6. Riduci gli sprechi</a:t>
            </a:r>
          </a:p>
          <a:p>
            <a:r>
              <a:rPr lang="it-IT" sz="2400" dirty="0" smtClean="0"/>
              <a:t>7. Acquista prodotti con poco imballaggio</a:t>
            </a:r>
          </a:p>
          <a:p>
            <a:r>
              <a:rPr lang="it-IT" sz="2400" dirty="0" smtClean="0"/>
              <a:t>8. Riduci il consumi di cibi eccessivamente elaborati</a:t>
            </a:r>
          </a:p>
          <a:p>
            <a:r>
              <a:rPr lang="it-IT" sz="2400" dirty="0" smtClean="0"/>
              <a:t>9. Bevi acqua del rubinetto</a:t>
            </a:r>
          </a:p>
          <a:p>
            <a:r>
              <a:rPr lang="it-IT" sz="2400" dirty="0" smtClean="0"/>
              <a:t>10. Evita gli sprechi anche ai fornelli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60648"/>
            <a:ext cx="74168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990000"/>
                </a:solidFill>
              </a:rPr>
              <a:t>E PER LE OCCASIONI SPECIALI ?</a:t>
            </a:r>
            <a:endParaRPr lang="it-IT" dirty="0">
              <a:solidFill>
                <a:srgbClr val="990000"/>
              </a:solidFill>
            </a:endParaRPr>
          </a:p>
        </p:txBody>
      </p:sp>
      <p:pic>
        <p:nvPicPr>
          <p:cNvPr id="7180" name="Picture 12" descr="http://www.backdoor.torino.it/wp-content/uploads/2013/11/Cartoon_of_Children_at_a_Birthday_Party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2541662" cy="2410949"/>
          </a:xfrm>
          <a:prstGeom prst="rect">
            <a:avLst/>
          </a:prstGeom>
          <a:noFill/>
        </p:spPr>
      </p:pic>
      <p:grpSp>
        <p:nvGrpSpPr>
          <p:cNvPr id="10" name="Gruppo 9"/>
          <p:cNvGrpSpPr/>
          <p:nvPr/>
        </p:nvGrpSpPr>
        <p:grpSpPr>
          <a:xfrm>
            <a:off x="971600" y="3933056"/>
            <a:ext cx="3312368" cy="2546844"/>
            <a:chOff x="971600" y="3933056"/>
            <a:chExt cx="3312368" cy="2546844"/>
          </a:xfrm>
        </p:grpSpPr>
        <p:pic>
          <p:nvPicPr>
            <p:cNvPr id="7178" name="Picture 10" descr="http://fscomps.fotosearch.com/compc/IMZ/IMZ213/sto00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3933056"/>
              <a:ext cx="3312368" cy="2546844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1907704" y="6309320"/>
              <a:ext cx="14401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2060104" y="6461720"/>
            <a:ext cx="14401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5076056" y="1227155"/>
            <a:ext cx="3096344" cy="2201845"/>
            <a:chOff x="4932040" y="1227155"/>
            <a:chExt cx="3096344" cy="2201845"/>
          </a:xfrm>
        </p:grpSpPr>
        <p:pic>
          <p:nvPicPr>
            <p:cNvPr id="7182" name="Picture 14" descr="http://comps.canstockphoto.it/can-stock-photo_csp709008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227155"/>
              <a:ext cx="3096344" cy="2201845"/>
            </a:xfrm>
            <a:prstGeom prst="rect">
              <a:avLst/>
            </a:prstGeom>
            <a:noFill/>
          </p:spPr>
        </p:pic>
        <p:sp>
          <p:nvSpPr>
            <p:cNvPr id="13" name="Rettangolo 12"/>
            <p:cNvSpPr/>
            <p:nvPr/>
          </p:nvSpPr>
          <p:spPr>
            <a:xfrm>
              <a:off x="5724128" y="3284984"/>
              <a:ext cx="14401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184" name="Picture 16" descr="http://thumbs.dreamstime.com/x/bambini-che-vanno-dentro-per-lo-sport-44759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08504"/>
            <a:ext cx="2801888" cy="22204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thumbs.dreamstime.com/x/bambini-che-vanno-dentro-per-lo-sport-44759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2453270" cy="1944216"/>
          </a:xfrm>
          <a:prstGeom prst="rect">
            <a:avLst/>
          </a:prstGeom>
          <a:noFill/>
        </p:spPr>
      </p:pic>
      <p:grpSp>
        <p:nvGrpSpPr>
          <p:cNvPr id="6" name="Gruppo 5"/>
          <p:cNvGrpSpPr/>
          <p:nvPr/>
        </p:nvGrpSpPr>
        <p:grpSpPr>
          <a:xfrm>
            <a:off x="251520" y="1841361"/>
            <a:ext cx="3456384" cy="1587639"/>
            <a:chOff x="4611654" y="620688"/>
            <a:chExt cx="3919893" cy="1875671"/>
          </a:xfrm>
        </p:grpSpPr>
        <p:pic>
          <p:nvPicPr>
            <p:cNvPr id="6146" name="Picture 2" descr="http://temi.repubblica.it/UserFiles/ilmiolibro-holden/Image/Ganda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1654" y="620688"/>
              <a:ext cx="3919893" cy="1875671"/>
            </a:xfrm>
            <a:prstGeom prst="rect">
              <a:avLst/>
            </a:prstGeom>
            <a:noFill/>
          </p:spPr>
        </p:pic>
        <p:sp>
          <p:nvSpPr>
            <p:cNvPr id="5" name="CasellaDiTesto 4"/>
            <p:cNvSpPr txBox="1"/>
            <p:nvPr/>
          </p:nvSpPr>
          <p:spPr>
            <a:xfrm>
              <a:off x="4693318" y="692696"/>
              <a:ext cx="2304257" cy="47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chemeClr val="tx2"/>
                  </a:solidFill>
                </a:rPr>
                <a:t>dice il 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S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aggio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…</a:t>
              </a:r>
              <a:endParaRPr lang="it-IT" sz="20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179512" y="260648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990000"/>
                </a:solidFill>
              </a:rPr>
              <a:t>Se nel pomeriggio fai sport</a:t>
            </a:r>
            <a:endParaRPr lang="it-IT" sz="2800" dirty="0">
              <a:solidFill>
                <a:srgbClr val="990000"/>
              </a:solidFill>
            </a:endParaRPr>
          </a:p>
        </p:txBody>
      </p:sp>
      <p:sp>
        <p:nvSpPr>
          <p:cNvPr id="10" name="Fumetto 3 9"/>
          <p:cNvSpPr/>
          <p:nvPr/>
        </p:nvSpPr>
        <p:spPr>
          <a:xfrm>
            <a:off x="755576" y="3734272"/>
            <a:ext cx="7560840" cy="2935088"/>
          </a:xfrm>
          <a:prstGeom prst="wedgeEllipseCallout">
            <a:avLst>
              <a:gd name="adj1" fmla="val -24024"/>
              <a:gd name="adj2" fmla="val -641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961710" y="4042807"/>
            <a:ext cx="5220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Caricati di energia con un pranzo leggero e ricco di carboidrati. Ma attento! Lascia passare almeno due ore in modo da completare la digestione.</a:t>
            </a:r>
          </a:p>
          <a:p>
            <a:pPr algn="ctr"/>
            <a:endParaRPr lang="it-IT" sz="2000" i="1" dirty="0" smtClean="0"/>
          </a:p>
          <a:p>
            <a:pPr algn="ctr"/>
            <a:r>
              <a:rPr lang="it-IT" sz="2000" i="1" dirty="0" smtClean="0"/>
              <a:t>Dopo l’allenamento,quando farai merenda, ricordati di rimpiazzare i liquidi e i sali che hai perso sudando.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1520" y="1841361"/>
            <a:ext cx="3456384" cy="1587639"/>
            <a:chOff x="4611654" y="620688"/>
            <a:chExt cx="3919893" cy="1875671"/>
          </a:xfrm>
        </p:grpSpPr>
        <p:pic>
          <p:nvPicPr>
            <p:cNvPr id="7" name="Picture 2" descr="http://temi.repubblica.it/UserFiles/ilmiolibro-holden/Image/Gandalf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1654" y="620688"/>
              <a:ext cx="3919893" cy="1875671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4693318" y="692696"/>
              <a:ext cx="2304257" cy="47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chemeClr val="tx2"/>
                  </a:solidFill>
                </a:rPr>
                <a:t>dice il 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S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aggio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…</a:t>
              </a:r>
              <a:endParaRPr lang="it-IT" sz="20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Fumetto 3 8"/>
          <p:cNvSpPr/>
          <p:nvPr/>
        </p:nvSpPr>
        <p:spPr>
          <a:xfrm>
            <a:off x="755576" y="3734272"/>
            <a:ext cx="7560840" cy="2935088"/>
          </a:xfrm>
          <a:prstGeom prst="wedgeEllipseCallout">
            <a:avLst>
              <a:gd name="adj1" fmla="val -24024"/>
              <a:gd name="adj2" fmla="val -641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5292080" y="692696"/>
            <a:ext cx="3096344" cy="2201845"/>
            <a:chOff x="4932040" y="1227155"/>
            <a:chExt cx="3096344" cy="2201845"/>
          </a:xfrm>
        </p:grpSpPr>
        <p:pic>
          <p:nvPicPr>
            <p:cNvPr id="3" name="Picture 14" descr="http://comps.canstockphoto.it/can-stock-photo_csp709008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1227155"/>
              <a:ext cx="3096344" cy="2201845"/>
            </a:xfrm>
            <a:prstGeom prst="rect">
              <a:avLst/>
            </a:prstGeom>
            <a:noFill/>
          </p:spPr>
        </p:pic>
        <p:sp>
          <p:nvSpPr>
            <p:cNvPr id="4" name="Rettangolo 3"/>
            <p:cNvSpPr/>
            <p:nvPr/>
          </p:nvSpPr>
          <p:spPr>
            <a:xfrm>
              <a:off x="5724128" y="3284984"/>
              <a:ext cx="14401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583668" y="429832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Se a casa c’è un pranzo (o una cena) importante, magari con degli ospiti, mangia un po’ di tutto ma in piccole quantità. </a:t>
            </a:r>
          </a:p>
          <a:p>
            <a:pPr algn="ctr"/>
            <a:endParaRPr lang="it-IT" sz="2000" i="1" dirty="0" smtClean="0"/>
          </a:p>
          <a:p>
            <a:pPr algn="ctr"/>
            <a:r>
              <a:rPr lang="it-IT" sz="2000" i="1" dirty="0" smtClean="0"/>
              <a:t>La seconda porzione di dolce è meglio metterla da parte per la colazione della mattina </a:t>
            </a:r>
            <a:r>
              <a:rPr lang="it-IT" sz="2000" i="1" dirty="0" err="1" smtClean="0"/>
              <a:t>dopo…</a:t>
            </a:r>
            <a:endParaRPr lang="it-IT" sz="2000" i="1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179512" y="26064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990000"/>
                </a:solidFill>
              </a:rPr>
              <a:t>Se, a casa, c’è un’occasione importante</a:t>
            </a:r>
            <a:endParaRPr lang="it-IT" sz="2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5220072" y="620688"/>
            <a:ext cx="3312368" cy="2546844"/>
            <a:chOff x="971600" y="3933056"/>
            <a:chExt cx="3312368" cy="2546844"/>
          </a:xfrm>
        </p:grpSpPr>
        <p:pic>
          <p:nvPicPr>
            <p:cNvPr id="3" name="Picture 10" descr="http://fscomps.fotosearch.com/compc/IMZ/IMZ213/sto00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3933056"/>
              <a:ext cx="3312368" cy="2546844"/>
            </a:xfrm>
            <a:prstGeom prst="rect">
              <a:avLst/>
            </a:prstGeom>
            <a:noFill/>
          </p:spPr>
        </p:pic>
        <p:sp>
          <p:nvSpPr>
            <p:cNvPr id="4" name="Rettangolo 3"/>
            <p:cNvSpPr/>
            <p:nvPr/>
          </p:nvSpPr>
          <p:spPr>
            <a:xfrm>
              <a:off x="1907704" y="6309320"/>
              <a:ext cx="14401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179512" y="260648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990000"/>
                </a:solidFill>
              </a:rPr>
              <a:t>Se andate a mangiare fuori</a:t>
            </a:r>
            <a:endParaRPr lang="it-IT" sz="2800" dirty="0">
              <a:solidFill>
                <a:srgbClr val="99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51520" y="1841361"/>
            <a:ext cx="3456384" cy="1587639"/>
            <a:chOff x="4611654" y="620688"/>
            <a:chExt cx="3919893" cy="1875671"/>
          </a:xfrm>
        </p:grpSpPr>
        <p:pic>
          <p:nvPicPr>
            <p:cNvPr id="12" name="Picture 2" descr="http://temi.repubblica.it/UserFiles/ilmiolibro-holden/Image/Ganda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1654" y="620688"/>
              <a:ext cx="3919893" cy="1875671"/>
            </a:xfrm>
            <a:prstGeom prst="rect">
              <a:avLst/>
            </a:prstGeom>
            <a:noFill/>
          </p:spPr>
        </p:pic>
        <p:sp>
          <p:nvSpPr>
            <p:cNvPr id="13" name="CasellaDiTesto 12"/>
            <p:cNvSpPr txBox="1"/>
            <p:nvPr/>
          </p:nvSpPr>
          <p:spPr>
            <a:xfrm>
              <a:off x="4693318" y="692696"/>
              <a:ext cx="2304257" cy="47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chemeClr val="tx2"/>
                  </a:solidFill>
                </a:rPr>
                <a:t>dice il 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S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aggio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…</a:t>
              </a:r>
              <a:endParaRPr lang="it-IT" sz="20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Fumetto 3 13"/>
          <p:cNvSpPr/>
          <p:nvPr/>
        </p:nvSpPr>
        <p:spPr>
          <a:xfrm>
            <a:off x="755576" y="3734272"/>
            <a:ext cx="7560840" cy="2935088"/>
          </a:xfrm>
          <a:prstGeom prst="wedgeEllipseCallout">
            <a:avLst>
              <a:gd name="adj1" fmla="val -24024"/>
              <a:gd name="adj2" fmla="val -641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9692" y="4293096"/>
            <a:ext cx="5508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/>
              <a:t>Scegli bene e non esagerare con le quantità. Se c’è un buffet, ricordati che non è l’ultima volta che </a:t>
            </a:r>
            <a:r>
              <a:rPr lang="it-IT" sz="2000" i="1" dirty="0" err="1" smtClean="0"/>
              <a:t>mangi…</a:t>
            </a:r>
            <a:endParaRPr lang="it-IT" sz="2000" i="1" dirty="0" smtClean="0"/>
          </a:p>
          <a:p>
            <a:pPr algn="ctr"/>
            <a:endParaRPr lang="it-IT" sz="2000" i="1" dirty="0" smtClean="0"/>
          </a:p>
          <a:p>
            <a:pPr algn="ctr"/>
            <a:r>
              <a:rPr lang="it-IT" sz="2000" i="1" dirty="0" smtClean="0"/>
              <a:t>Approfitta di questa occasione per ricordare ai genitori ciò che hai imparato in questa lezione.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backdoor.torino.it/wp-content/uploads/2013/11/Cartoon_of_Children_at_a_Birthday_Party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2541662" cy="2410949"/>
          </a:xfrm>
          <a:prstGeom prst="rect">
            <a:avLst/>
          </a:prstGeom>
          <a:noFill/>
        </p:spPr>
      </p:pic>
      <p:grpSp>
        <p:nvGrpSpPr>
          <p:cNvPr id="4" name="Gruppo 3"/>
          <p:cNvGrpSpPr/>
          <p:nvPr/>
        </p:nvGrpSpPr>
        <p:grpSpPr>
          <a:xfrm>
            <a:off x="251520" y="1841361"/>
            <a:ext cx="3456384" cy="1587639"/>
            <a:chOff x="4611654" y="620688"/>
            <a:chExt cx="3919893" cy="1875671"/>
          </a:xfrm>
        </p:grpSpPr>
        <p:pic>
          <p:nvPicPr>
            <p:cNvPr id="5" name="Picture 2" descr="http://temi.repubblica.it/UserFiles/ilmiolibro-holden/Image/Gandal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1654" y="620688"/>
              <a:ext cx="3919893" cy="1875671"/>
            </a:xfrm>
            <a:prstGeom prst="rect">
              <a:avLst/>
            </a:prstGeom>
            <a:noFill/>
          </p:spPr>
        </p:pic>
        <p:sp>
          <p:nvSpPr>
            <p:cNvPr id="6" name="CasellaDiTesto 5"/>
            <p:cNvSpPr txBox="1"/>
            <p:nvPr/>
          </p:nvSpPr>
          <p:spPr>
            <a:xfrm>
              <a:off x="4693318" y="692696"/>
              <a:ext cx="2304257" cy="47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chemeClr val="tx2"/>
                  </a:solidFill>
                </a:rPr>
                <a:t>dice il 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S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aggio</a:t>
              </a:r>
              <a:r>
                <a:rPr lang="it-IT" sz="2000" i="1" dirty="0" err="1" smtClean="0">
                  <a:solidFill>
                    <a:schemeClr val="tx2"/>
                  </a:solidFill>
                </a:rPr>
                <a:t>…</a:t>
              </a:r>
              <a:endParaRPr lang="it-IT" sz="20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Fumetto 3 6"/>
          <p:cNvSpPr/>
          <p:nvPr/>
        </p:nvSpPr>
        <p:spPr>
          <a:xfrm>
            <a:off x="755576" y="3734272"/>
            <a:ext cx="7560840" cy="2935088"/>
          </a:xfrm>
          <a:prstGeom prst="wedgeEllipseCallout">
            <a:avLst>
              <a:gd name="adj1" fmla="val -24024"/>
              <a:gd name="adj2" fmla="val -641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763688" y="4221088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Prima di tutto divertititi !</a:t>
            </a:r>
          </a:p>
          <a:p>
            <a:pPr algn="ctr"/>
            <a:r>
              <a:rPr lang="it-IT" sz="2000" i="1" dirty="0" smtClean="0"/>
              <a:t>E poi non esagerare con i dolci e, soprattutto, con le bevande gassate.</a:t>
            </a:r>
          </a:p>
          <a:p>
            <a:pPr algn="ctr"/>
            <a:endParaRPr lang="it-IT" sz="2000" i="1" dirty="0" smtClean="0"/>
          </a:p>
          <a:p>
            <a:pPr algn="ctr"/>
            <a:r>
              <a:rPr lang="it-IT" sz="2000" i="1" dirty="0" smtClean="0"/>
              <a:t>Insegna ai tuoi amici perché è preferibile bere un succo di frutta o una spremuta.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9512" y="26064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990000"/>
                </a:solidFill>
              </a:rPr>
              <a:t>Se sei ad una festa con gli amici</a:t>
            </a:r>
            <a:endParaRPr lang="it-IT" sz="2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Perché mangiamo ?</a:t>
            </a:r>
          </a:p>
        </p:txBody>
      </p:sp>
      <p:pic>
        <p:nvPicPr>
          <p:cNvPr id="26626" name="Picture 2" descr="http://3.bp.blogspot.com/-1MgTsF2jryc/UaRvMJxHj1I/AAAAAAAACBY/yEJKABh0WYY/s1600/fotosinte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10147"/>
            <a:ext cx="4860863" cy="2338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28" name="Picture 4" descr="http://www.lascuoladiancel.it/wp-content/uploads/2012/01/Eterotrofo-225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411822" cy="454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611560" y="494116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solidFill>
                  <a:srgbClr val="00B050"/>
                </a:solidFill>
              </a:rPr>
              <a:t>autotrofi</a:t>
            </a:r>
            <a:r>
              <a:rPr lang="it-IT" sz="2800" i="1" dirty="0" smtClean="0"/>
              <a:t> ed </a:t>
            </a:r>
            <a:r>
              <a:rPr lang="it-IT" sz="2800" i="1" dirty="0" smtClean="0">
                <a:solidFill>
                  <a:srgbClr val="990000"/>
                </a:solidFill>
              </a:rPr>
              <a:t>eterotrofi</a:t>
            </a:r>
            <a:endParaRPr lang="it-IT" sz="2800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Lucida Handwriting" pitchFamily="66" charset="0"/>
                <a:cs typeface="Arabic Typesetting" pitchFamily="66" charset="-78"/>
              </a:rPr>
              <a:t>Cosa ho imparato oggi?</a:t>
            </a:r>
            <a:endParaRPr lang="it-IT" sz="4000" dirty="0">
              <a:solidFill>
                <a:srgbClr val="C00000"/>
              </a:solidFill>
              <a:latin typeface="Lucida Handwriting" pitchFamily="66" charset="0"/>
              <a:cs typeface="Arabic Typesetting" pitchFamily="66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24744"/>
            <a:ext cx="9144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la prima  colazione è un pasto molto importante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le merende vanno sempre fatte, ma con i cibi giusti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 a pranzo e a cena  bisogna variare la scelta dei cibi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 il pranzo deve essere da principe e la cena da povero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ai pasti si beve solo acqua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si può risparmiare acqua facendo scelte  più attente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Che, quando si fa sport, bisogna aver ben digerito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Che, in un pranzo importante, non si deve esagerare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Che, ad un buffet, non è l’ultima volta che si mangia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>
                <a:solidFill>
                  <a:schemeClr val="tx2"/>
                </a:solidFill>
                <a:latin typeface="Lucida Handwriting" pitchFamily="66" charset="0"/>
                <a:cs typeface="Arabic Typesetting" pitchFamily="66" charset="-78"/>
              </a:rPr>
              <a:t> Che ci si può divertire ad una festa anche senza coca cola</a:t>
            </a:r>
          </a:p>
          <a:p>
            <a:pPr>
              <a:lnSpc>
                <a:spcPct val="150000"/>
              </a:lnSpc>
            </a:pPr>
            <a:endParaRPr lang="it-IT" sz="1000" dirty="0" smtClean="0">
              <a:solidFill>
                <a:schemeClr val="tx2"/>
              </a:solidFill>
              <a:latin typeface="Lucida Handwriting" pitchFamily="66" charset="0"/>
              <a:cs typeface="Arabic Typesetting" pitchFamily="66" charset="-78"/>
            </a:endParaRP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Lucida Handwriting" pitchFamily="66" charset="0"/>
                <a:cs typeface="Arabic Typesetting" pitchFamily="66" charset="-78"/>
              </a:rPr>
              <a:t>Che  posso insegnare qualcosa sulla corretta alimentazione ai miei genitori e ai miei amici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Di cosa hanno bisogno gli esseri viventi per vivere ?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971600" y="1124744"/>
            <a:ext cx="2160650" cy="2539444"/>
            <a:chOff x="1115616" y="1412776"/>
            <a:chExt cx="2160650" cy="2539444"/>
          </a:xfrm>
        </p:grpSpPr>
        <p:pic>
          <p:nvPicPr>
            <p:cNvPr id="28674" name="Picture 2" descr="http://www.ambientasoluciones.com/imagesdb/5-Free-Summer-Clipart-Illustration-Of-A-Happy-Smiling-Su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1412776"/>
              <a:ext cx="2160650" cy="1825749"/>
            </a:xfrm>
            <a:prstGeom prst="rect">
              <a:avLst/>
            </a:prstGeom>
            <a:noFill/>
          </p:spPr>
        </p:pic>
        <p:sp>
          <p:nvSpPr>
            <p:cNvPr id="6" name="CasellaDiTesto 5"/>
            <p:cNvSpPr txBox="1"/>
            <p:nvPr/>
          </p:nvSpPr>
          <p:spPr>
            <a:xfrm>
              <a:off x="1187624" y="3429000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/>
                <a:t>ENERGIA</a:t>
              </a:r>
              <a:endParaRPr lang="it-IT" sz="28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3359274" y="2708920"/>
            <a:ext cx="2292846" cy="2376264"/>
            <a:chOff x="3503290" y="2996952"/>
            <a:chExt cx="2292846" cy="2376264"/>
          </a:xfrm>
        </p:grpSpPr>
        <p:pic>
          <p:nvPicPr>
            <p:cNvPr id="28676" name="Picture 4" descr="http://www.truevil.com/upload/7/a6/7a6e5f32b1a6978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3290" y="2996952"/>
              <a:ext cx="2292846" cy="1719635"/>
            </a:xfrm>
            <a:prstGeom prst="rect">
              <a:avLst/>
            </a:prstGeom>
            <a:noFill/>
          </p:spPr>
        </p:pic>
        <p:sp>
          <p:nvSpPr>
            <p:cNvPr id="7" name="CasellaDiTesto 6"/>
            <p:cNvSpPr txBox="1"/>
            <p:nvPr/>
          </p:nvSpPr>
          <p:spPr>
            <a:xfrm>
              <a:off x="3563888" y="4849996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/>
                <a:t>MATERIALI</a:t>
              </a:r>
              <a:endParaRPr lang="it-IT" sz="2800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508104" y="4437112"/>
            <a:ext cx="2952328" cy="2016224"/>
            <a:chOff x="5652120" y="4725144"/>
            <a:chExt cx="2952328" cy="2016224"/>
          </a:xfrm>
        </p:grpSpPr>
        <p:pic>
          <p:nvPicPr>
            <p:cNvPr id="28680" name="Picture 8" descr="http://us.cdn1.123rf.com/168nwm/pzaxe/pzaxe1101/pzaxe110100053/8650163-monocromatico-senza-saldatura-vector-trama--circuito-elettronic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4725144"/>
              <a:ext cx="1384176" cy="1384176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5652120" y="6218148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/>
                <a:t>REGOLAZIONE</a:t>
              </a:r>
              <a:endParaRPr lang="it-IT" sz="28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Di cosa dobbiamo tenere conto nella scelta dei cibi ?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0264"/>
            <a:ext cx="3946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o 8"/>
          <p:cNvGrpSpPr/>
          <p:nvPr/>
        </p:nvGrpSpPr>
        <p:grpSpPr>
          <a:xfrm>
            <a:off x="5868144" y="1268760"/>
            <a:ext cx="2664296" cy="4104456"/>
            <a:chOff x="4932040" y="1340768"/>
            <a:chExt cx="3501646" cy="5040560"/>
          </a:xfrm>
        </p:grpSpPr>
        <p:grpSp>
          <p:nvGrpSpPr>
            <p:cNvPr id="8" name="Gruppo 7"/>
            <p:cNvGrpSpPr/>
            <p:nvPr/>
          </p:nvGrpSpPr>
          <p:grpSpPr>
            <a:xfrm>
              <a:off x="4932040" y="1340768"/>
              <a:ext cx="2113452" cy="5040560"/>
              <a:chOff x="4788023" y="1556792"/>
              <a:chExt cx="2113452" cy="5040560"/>
            </a:xfrm>
          </p:grpSpPr>
          <p:pic>
            <p:nvPicPr>
              <p:cNvPr id="2" name="Picture 2" descr="http://image.slidesharecdn.com/i-macronutrienti-1222419215167086-9/95/i-macronutrienti-3-728.jpg?cb=122239392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8024" y="3284985"/>
                <a:ext cx="2113451" cy="1584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" name="Picture 4" descr="LIPIDI O GRASSI 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5013176"/>
                <a:ext cx="2112235" cy="1584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" name="Picture 6" descr="PROTEINE 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3" y="1556792"/>
                <a:ext cx="2112235" cy="15841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7" name="CasellaDiTesto 6"/>
            <p:cNvSpPr txBox="1"/>
            <p:nvPr/>
          </p:nvSpPr>
          <p:spPr>
            <a:xfrm>
              <a:off x="7092280" y="1466989"/>
              <a:ext cx="1341406" cy="4649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>
                  <a:solidFill>
                    <a:srgbClr val="777777"/>
                  </a:solidFill>
                </a:rPr>
                <a:t>Vegetali</a:t>
              </a: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r>
                <a:rPr lang="it-IT" sz="1200" i="1" dirty="0" smtClean="0">
                  <a:solidFill>
                    <a:srgbClr val="777777"/>
                  </a:solidFill>
                </a:rPr>
                <a:t>Animali</a:t>
              </a: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r>
                <a:rPr lang="it-IT" sz="1200" i="1" dirty="0" smtClean="0">
                  <a:solidFill>
                    <a:srgbClr val="777777"/>
                  </a:solidFill>
                </a:rPr>
                <a:t>Semplici</a:t>
              </a: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r>
                <a:rPr lang="it-IT" sz="1200" i="1" dirty="0" smtClean="0">
                  <a:solidFill>
                    <a:srgbClr val="777777"/>
                  </a:solidFill>
                </a:rPr>
                <a:t>Complessi</a:t>
              </a: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r>
                <a:rPr lang="it-IT" sz="1200" i="1" dirty="0" smtClean="0">
                  <a:solidFill>
                    <a:srgbClr val="777777"/>
                  </a:solidFill>
                </a:rPr>
                <a:t>Insaturi</a:t>
              </a: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endParaRPr lang="it-IT" sz="1200" i="1" dirty="0" smtClean="0">
                <a:solidFill>
                  <a:srgbClr val="777777"/>
                </a:solidFill>
              </a:endParaRPr>
            </a:p>
            <a:p>
              <a:r>
                <a:rPr lang="it-IT" sz="1200" i="1" dirty="0" smtClean="0">
                  <a:solidFill>
                    <a:srgbClr val="777777"/>
                  </a:solidFill>
                </a:rPr>
                <a:t>Saturi</a:t>
              </a: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23528" y="90872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SEMPRE, CONTEMPORANEAMENTE, </a:t>
            </a:r>
            <a:r>
              <a:rPr lang="it-IT" sz="2000" dirty="0" err="1" smtClean="0">
                <a:solidFill>
                  <a:srgbClr val="0070C0"/>
                </a:solidFill>
              </a:rPr>
              <a:t>DI</a:t>
            </a:r>
            <a:r>
              <a:rPr lang="it-IT" sz="2000" dirty="0" smtClean="0">
                <a:solidFill>
                  <a:srgbClr val="0070C0"/>
                </a:solidFill>
              </a:rPr>
              <a:t> DUE ASPETTI</a:t>
            </a:r>
            <a:endParaRPr lang="it-IT" sz="2000" dirty="0">
              <a:solidFill>
                <a:srgbClr val="0070C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2411760" y="191683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627784" y="1700808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AutoShape 5" descr="data:image/jpeg;base64,/9j/4AAQSkZJRgABAQAAAQABAAD/2wCEAAkGBxQSERUUExQWFhUXGR8XGBgXGB4YHRgcGBgYFx0dGBoaHCghGB4lHRsdIjEhJSkrLi4uFx8zODMsNygtLisBCgoKDg0OGhAQGy8mICQtLDQ0LDQsLCwsNiwsLDQsNCw0LDQsLDQsLCwsLCwsLCwsLCwsLCwsLCwsLCwsLCwsLP/AABEIAMIBAwMBIgACEQEDEQH/xAAcAAEAAgMBAQEAAAAAAAAAAAAABQYDBAcCAQj/xABHEAACAQMDAQYCBgYIBAUFAAABAhEAAyEEEjEFBhMiQVFhMnEUQoGRobEHI1LB0fAVM2JykrLS4UNTgvEWJTVEVDRjdISi/8QAGQEBAAMBAQAAAAAAAAAAAAAAAAEDBAIF/8QAKhEAAgIBBAIBAwMFAAAAAAAAAAECEQMEEiExQVETImFxFDLwQoGRoeH/2gAMAwEAAhEDEQA/AO40pSgFKUoBSlKAUpSgFKUoBSlKAUpSgFKUoBSlKAUpSgFKUoBSlKAUpSgFKUoBSlKAUpSgFKUoBSlKAUpSgFKUoBSlKAVSOp9eutr72m+mWdFsCdyLtsM2o3puLgu6gqGlNi5lCZGKu9VPrCakXLqXdEuv0zkNaE2QbXhVTbdbxUMNwLBgSfFB4FAZ9d1rUafprXr9tPpQGxUtncty6z91a25kB2KGCfCGIJxNalrtDeHTda7lfpejW+rkLCl7SG5bcL+y6FHj+0R5VG6HsjfZNJp7wNvT27l7VMLV4jumLn6PYtuCHIQOTuAAm2B6V66x2TvWjqxpRcvJrNFdtXO9vb2F9EK2TuuvMMrsnoNqkxQF46fdL2rbHlkUn5lQTUX2K6nc1Ohs3rpBdwxaBAw7Lx8hWHofUdV+qtXNBctKFCtcN6ywXanO1XLGSIwPOsvYfp1zT6CzZurtuIG3CQYl2IyDBwRQEX2I7SXtRf1VrUbfBcdrBURNpL93TkH1ZWtgk/8A3FqHHbPVNpepXwUAtFH03hn9VcMoz+pZIb23Vk1PZjViypsrtvHUau2x3gRptbeuE3AQYLL+quhefCREmK2Ot9mLzWepW7NsbbyWEsDcoBFpFUjJ8MRGY4oDPY7W3U6tqNPeC/Rd9uzauDBS89i3dCXPUXNzBT6qB9YV46v2kvpa1hW4iG1rrWmR2UEJbujS7iwJAMd6xkkeVbydmu+vdTXUJ+p1T2ihBE+DT2k3CMoyusgnzUGq9Z7N68aLUpftrqL7a61eG0oov27J0oLEM21Sy2iSpjM4iKAsnRb11ryg9T0+oXJa1btIrMNpGGW6xEGDweI86g+mdb1VzRfSm6jpbRh2KXLK7V2OwAYi6GyF59+PKpzo7uLy/wDlP0cGQbofT+AQTxbYsZIAx61E9O7BI3Tktvat2dam50vqqF7dzvGdGLD41ONykkESDQEpq+0V09O095VFvU6rurdtGBbbcvxJK8kIu5yPRDNauo7T3v6HuakbV1Nmbd0RKret3BauY9CQSPZhXw9J1OuvaZ9ZbfTrYslj3V7aTqbhNslWttuCrbDR6i/HkajutdlNRbTXWNMr3bWptJdU3LwLDUI6q6lrjbjvthDuOB3ZGMSBf9fdKWrjDlUYj5gE1pdltc9/RaW9cjfdsW7jQIG57asYHlk1pW+oaq+Llt9DcshrbQ7XbLCYgLCOTmeeMVt9ktG9nQaS1cG25b09q26yDDJbVWEgkGCDkUBLUpSgFKUoBSlKAUpSgFKUoBSlKAUpSgFKUoBSlKAUpSgFKUoBSlKA+E1571f2h99fNR8DfI/lUGqVzKVEpE73q+o++nej1H31C7YEmtSzaaVlsyDMCT7Hy+cCq3lonaWbvB6j76d4PUffURX1a63kUS80mo3WDxn7Pyqs9p+0f0aEtqHunMHgLn3EnGBIpLIo9hKy8TSaofQu2Fq8v6whHAz6GT5ZJHPn6Gt252ltAgKGaTGMRMwfticxXD1EF2yyOGcukW+aTVB7XdvbOgZEKNcdhMKygIMRv5YT5eGMc1YekdWs6m2HtXEcfWCsG2nzVtpwQcfZVimV0T00rSTg/L94qO67q3s6e5cQAsokTxyAT9gJP2Uc6Vkwg5SUV5J6lVvsl1U6rTh2KlwSrbSPI4kTjH5Vv6Tqtm6xW3cVyvO3IzPnwePL29aRmpK0dTxuEnF+CVpWsrTX2urKzYpSlSBVV09/UohgXGMDLoxJfbcO3YT4fEEDMrG3nw7ckWqqxoOv37gsnuwRcCsWCOB4haOwbjII3t4s/AcCG2gZLus1Mk7W8LvAVCQw2XNoOJMEKZEgkiCSdo82eoauAzo20bgQtsljB1MMJiSQlmAVH9YZAkbct7qV9bVm5tlnt7nUIYQs9kZBM+BWafEJ2k48vWq198Np3iEKbrqhCcm5YSSeVCq7tH9nPFAetBq9QbqK4BQrLNsdZw0xKAAhtq5iRJjIjXsavVBU3qQCo3RbLMkCzMCSXJLXPX4Rgwd30davbS5QKuAs23JkpZYSCwgEuy5jbtknBr1/S18EjaGgplUaLm5LW42z9UKWZszIEeRIAwXur6hNnebUZyAF2TLRYBUeI8l7mfLYoz9bJptfq2JlNoALZQyY7vwZiOX4njBbk+26jqNlyVhlSQVRiCStpsLkmN5WBM7TxwA6vfn4MZg7Gh9rlVVR9Q3F8QJJAA8+aA8272pYKp3If1c/qyYH6osd5bJzcBBngTx4/Wk1+sIctaXcLO5VhhNzYhAkiILFwRuJEDiCTis9ZvhVDKJ2oCzI2C3cgu0QCCXYbRGUOcNt82et3nt7tu3cgZf1bncWs2mhMeGGcnxA8eUMQBlGv1WPACCjkHY/xAPt3BlUjIURg5wGmU8v1DWEeG2B+rYjcjGWAuQYAA5CYJQkMcAmFz2up3xdW2yA5ALhSA24KTtydpUNn4pj6uY+t1i6E1Tm3HcrcZQQc92X2yQTuDBQ2ADDcHmgPDavUSVh5Af/AIZh4uOqQwwDsUMZIGVgZMYum6vVPetm4jKm5gfCyjb3SsCQYyLm5fMe5w1fb3W74LAWtwVGYNsYC4R3nwgmVjasiDO8ZEibFbmBuIJ8yBAJ9hJj76A83/hb5H8qhbt1UUsxAA5Jqa1B8DfI/lVA63qu8uBfqpn5sfP7B+ZrJq8yxQ3FuHHvlRl6h2pQKw2MFOAxI+zw+n21i+kO0hDBKnafcggfjVd7R2ylgXGRjbJ2yIwTOTJ48qlex+qW9bTa0uFBZYMrn1IhuPInzrDjnkyLdI1ZMUYq4nONTYv9+RdLM4JJYmGLH3JwftrtfZYXhpbP0ie9Cw0844n3iJqBudCvLrhc70GxuL7do3CTOwEjj3nirSuqBPpWmORRlUmrKJ/UuDf1nxn+fKuWdrdYBrijm3lAFJM92ZMFgPPzg+QrqWu+I/z5V+eOs61hevvc5Z2BIgieYH9mR5cxkmrcvdDDDdb9Fi6bfG5raCQMMygEbvUThuPsrfewVaf2ZIkcCMxMnPzqt9mOo3S4VUtRtORlmg8c4yeY/dNq1upt29r6i4FBx3aDczfOSAB78e9VfGu2dyyO9sCg9o+ijvLl+1u23H/WKWghmbxw3JG6DBUxI5HEh+jDXDT9TQHvQLoNtVCxIPwlmaN6g5wJ44yKydX6pZusAtohN0kkqWMYEwoA/H5kVu9m9StjUd9asK1xSQ28gd2DAOzefDu+f1sYNWrL4ZGTTyjHc/J3K15/L94qq/pM2/QHBcq25WUD6xBiGEztzz5ECp7pfUUvWu8WYIyDgqQQCCPI1zT9KWrtW76OSWLrDL+yBIBHz9PYmu5yaXCs4wwhKTU5UvdXyQ36HuqBNReQ7i1y22yDgBQbhJjngD7a6Rr9SmNi7Qy7m2lVBLZ3Nthj945+cc1/R9ftWtXaKCC5Ns5BJBUiPX3+yrKOpOzKpFsQBJyxYD0BgW+Y+sarll/sPjcSw2upPbsXTv8AGFGwAEDLAmJmWHiznyqc7L6w3bALtLc5MkDyk+fnVG6FqLe12vM5Bfb3k7wG2oQCFHh+L0jNW3sjZXxOjB1jYGUyDBmQf5is2HPkedKuDqcEofctVKUr1TMKrC9ojaSyCiuXsrcIU7SN1tmARI8WUjBxOYxNnpQFfu9oiAYWyxCFxF4kOR3mLZ7vxAbBuPluPMZx3u07L3k2lHdsVM3VEQXElQCwB2yvhJYNgTg2SlAQF7r5BgIhPe93t7zPNxQbg2eCdgI5kH2zjbtI4YKbKyc4ugD42SAXCy5KkhfMD2NWOlAVu52icFJS2oYBsueHnaSSoiNrM2DCqTmDU107V96gbAOcAyMEiVPmpiQYyCDW1SgPF20rAqwDA8giQfmDXpVgQOK+0oBXxlBBBAIOCD5g19pQClKUBg1om2448J/I1zDU6e4H8OW+EgyZgT8+Bz+ddR1XwN/dP5Vy/tk107NhhZhiuGmRAnyB4rNqIqXDLcUnF2jas9HlheuZuKmwWmf9XG6d07ZUwSIgqTnmt7otkWd7PsV3Zttu2xZVB2xyAJwxwJ8ZyYqqa5Lu1VLElDhgzWyN0SAyz6fWBB8x5jNpNOyXt5LMNsAu29iSCdq/VQc8ZPnEZzJquC5yb7LZevboKmSPLj7qy6ZmbhTnkmq/9J2lZwzeU/fBPlVl6XqN2D/tVLwxnNSkc7qVIlOr3VXezsFQLLMTAAjJnyriXaAaNgF09t9hYyx8TTiBGQq4MjlscRFdO/SNp7ly0wRwm0i4SRIIQboj+cgVxvU3HYNlVBZXciMydvpCgST54+ytmR/UcQ4RJJ1m5atMbaMqKrEP4QTAg7QxJEN5gfIVAP1C4zhy2SIkDJk5XFSFu+jeE93dDykgwz7oaYcjZtzJU+lYugdQXTNc32TdMbdpYL4geSRIEj9mZMR61wvuaMXF12aBtPO2CpMQCD5mOf3+1SzhpYSLgngMF4wZ4JiIH8ajL3VruovQCA58xACDgmI9PWTW9pNPbDqbjM8tG4FogkgnKgEzGPn9s1RObJupM7H2PuBtHcZUVCzSygEHcO7U79x+IxwIER5zVQ7c9m7+rvp3QAG0DexgL4sz5nnEe9Xrsv09LGlKozMGm4S5kku4Y8eU8VivsFuB9rMTC44UTJYifx/3NTlk4pNGWKvgrHRuwv0ZSQyXLoHicDYSI8uYxHzrQu9EvNdKh9qfsEGQfMMOPzq06zVIN53OHGbZBhMhSdyhoOZ5qE652lHcs9tg11z3YI8sGSI84BA9zWdOUnyzttR6Nixpl0trbuBl9zEsJ3EAceWAMCKvfQn3WVI4I59fl7VxmzZyrK4J/ZfEsIDbHwSoMj63n61f/wBHTXN14MTsXaDIE728WSp2khTn5jnFNO6ylcsm5UX6lKV6pWKUpQClKUApSlAKUpQClKUApSlAKUpQGLVCUb+6fyqqanp28EEHPtVtumFJHoaib3USilncKo8zVWRJ8s6jfgqSdnr7yrsVXd8QyxHtjB+c1Na7o4uL5ggRMTPzFSS9ZSBN1BPG4hSfLg+9aut664JW3BI8zwfYflNZ38UI3fBYlOTKvf6XeD7WQkH2kH8PP09qsnTdBsAwR7elYtf1fVHabJtjElCpZjEyQQePs/hU7odd3iK6kEEDgzGMioxPHOX0sTjKK5NPrOmW4XRxKsII9QRVFufo8tAYuOxzl4J+WABXVJrWudQtrEsM8D7/AOB+6r8ij3JnEW/Bx292AvtINy2RiP1YxHAiePUeZrJov0Yrc/8AqmwuE7slSR57j5D0UYGfWusnq1uYU7oO07c7T71B9c7b29Pd7vYWC/EeMkSAmM+UkkfbVe7Ev6jtRm30V09g9OiollAiqZbkl8R4mmT99bWk7H6e2uwb9skwXJieQDyB7VKaX9INhlBa3dQxkEA5PABnM/h5xUz0jtFY1AGxwGP1Wwfs8j9h8xUqWNvsOE0ujxorYClQAAFgDyABFeToxUtqXhSRWl9Jb2+4VZKK8ldla7RdFN1NiHaJzjkQRB++areu7JE2yoba4O5WHkYIPnMEEjmePSuk/SD7fcKPfgSY+4VX8cU7BzPpHYq80K7qi+qbiY8o3YEcj0PlXR+laFNPaW1bBCqIySxPuzHLH3NZreoJEiI+Qr0mpk4IOYMRXcIwj0KJClKVeclQ/ShqrlvRqbTujG6o3IxQxtc8qQYkDFcrsdc1ZONTqfT+uucz7txXV/0l6ffo1E/8Vf8AK4/fVF0lgQBETxI5PhmCcHyH2V52qybZ0Zsqe7giT1jWIROpvkxJm++P/wCv5mt6z2l1Ef194iOe8b2/tVm6roQAQQf9vYg+YqDHTwuFPvnj2FZfksrton7PXr0T9IvA+QNxvTzE1u2O017jvXOI+IzP31VLmnMmGnHpE4/nitW5eIH8zEU5fk5+Rly1XX7pUkXroI9LjY9JEwR8q0eodrbiIT312WjaO8fM8xmAePvqA79lE8yMDjAOST5AH74j1qFu6/LeLafTy5EwRx+dacC4pnabki6nr1+CTqLxY+l5wBzwA3rj7PtrRudd1ZJjU348v1z/ALmqs39UYA3fYMBcfwj7zWSy7QSRcIyQLa7mMegke/qccGpnje6kyHub4LIvWNXwdTfnP/Guf6vtrW1nXdSIH0rUj5XrmYj+1/M1B2OogqxZoETgq4HjKACWBPIkmJMwDBrZQF1BCuQTtHhOT6Axk/yK4ljnB8kOM0rZku9c1sY1epP/AOxd/wBX8xXm71rWD/3mq+zUXc4/v14lZMjIMekfvnFbAZDJjB8/lFFkkcp/c7f2bvN/Rll2LO/0cEliWZjsnJOST6mqInWLt0t3lwsFZSE2KDmeIAPlHPn71eOjWQ/SbaEna2m2kgwYNuMHyNc4taq4d1i4v65RO/zdQfix5xz9td6y3jXPg9nRtWrRrds7brbm2shZnbkhWyM+YnE+U/bVns9Wt3NrWzhkHvkYIPvxWlYuG4qquVUbX3RkNzz5e1Ve/oms3SrkqrNFu6Bs3ZwWAx9sCYJzXnw5jtZtmuToVnUqhZ7hiFEEfMkx8v3msHY+676y8QNqTPMBwVB+GfXIIH5mq7e7Lau5bFxbq3CBItyQSPt8LH2xWn2V6pdFwWGRy+6AUkMG5O4ESDjzjk1elsppdFXEk1Z1DtFqm3bBIyIIk5OBuA+rnnyqES4N0xOWVwFPA8IhSSQCZlgCK3u0wYXNy5hgCMiB4STIIjj5VEpcw2wFmYgKCVRhJLAi4ZDGTJU+RwI5r1EnLI7IxqoIy7xuUMPIqWgwd2SdrcmRiVIhqjOqdn7txmuWm8NxpCuFWBtImWIDQcQPU5rdN5d9t9xCtcC3BMhSzhTuIMBuc+fMYms+vuF2cOpJmIGICzIH7IAz9nrVabSstXfBT9V0TUC6ibYcfDKwjrIk71JwASZBmYkZra0+pXT6le7AYq3i+qGYHgBhkYksCOByM1ZrinuLo/ZAhi3xNKlZ9BuhTzIOZ4Ebq0ud7abUW0IjYrqSQSxUgE4M4MSPM1e5JRTRCbcqZf8ATa5b+nW4pGYkA/CQYKmcyDjNYWaKyabSrasAKoSfEwHmxiSfU/OtTUv4R75r0nNqNv0efS3UjT1Gtf6g+2tW5rLv1hI9q1Oo9SKNtUAH1I84/wB617PUnDhbm0hsAgRFec9Wt22zStPLbuo9dWuX3sldO0liAVkAwTBhjj5z5A1j6D0jVWbiKRtDEHepkABgTJHt5Gt7UeBwRiTB+fkfwqb0GogEswABHn6xz99XwgptX4OPkcE0vJYaV9pXpmUjev291oezA+nkaqV+yF+r9vl/v5fOrh1n4B/eHv5GoVwrDCwAeMjynJOBXka2N5SHCyEuLJIK8yI+Xn8v41p3elqW42k8T5gZx5HNWL6CJ8IJg5xj7f586r+vvGyxG+2RIwWBYe6xPEfuqmGKUrRXONLkidX0zbuOIEkk4AAkmfsjPvUJo2s6kNdZu60yt3YukeK4/O2zbALNzMnjGDmLdqNSly0Q8BWBRg0gsr+FiPT4oBPoOKpOg0F22jFLT3LVgOiuF4lmDOF9SVMgSVG31mtGDGl+/smOKOxyZMdb09hU3WSTgDcWMjG1QVIAE8cYIM177FdOtuhlFu6p2aS+0i0iEr/dGRO4D6wAqM7F65rl+xsKubtlg24wohm5Ptsn7avPQuzHc3rt4OJuqFK2UJUEGSQxIWTicfVrrUNNbY8fzovwQjCalXj/AGQn9Bae1qheYWi6qYUDwTzvM4lRPkeR6CtXSdsDbu94iK7EFZI2jaYMBgN3lyROeK3e2fZu6FN6yxbYplNqyRychzPyiuddOW9qrbbICjDXHMDkYHqcjiucF7KZ6mLDgk975fr/AIdMta3TkjUae2q370nkEhjyCDCiSDJwTHIrY0/VWdApDAo0MxOFjlceXlPvzXJk1tzSuEYeL6sElSMzE+WeMcVK9N666+BTG9iH3CSZHik+/EnMfLEyxzfLdmPPpJO2mvwbvbPRxdNxRC3DJMyCwwY+Ygj5mq8rFTzirfc0wvWe6MBw2JPH/VwcRVW1djYJJ/n3+78aiH3PEmqZ3/smZ6Vp8c6dcf8ARXLusaq7bvi4zAlHj+6CCDGMr7fbXUuxn/pWl/8Ax0/yCqd2v6OxJcbYMc4IMc+5q7VWoxkuvJ6+k21T9GvourWmIUbQ/iIQztUKC27jx4yOK0+0S27ihW/rHO4KZ3AY3McmPIAcAMahb+nm1EEsvBkcHyM8gVgdLjN3q+Jp2lix3/IrmZzAxxyMThhHc+DY2ok7Zvvp7ZbT3N3dwTackqQedrcr+XOKmek60avVLctWdtxkC3LhPhEGcEZY8eQ+dVZUdRD+eCoBHvDEnHyj86u/YXVNOwQF5gA/nFdxf1qDE19Lmjf7S6gC+xO493BIA9gfMfl6mq5d6oN0GcsWDICrBoEqI8JOydu7OKle2FphfdiTDbSq7uQu2YEevkar/fEoqlk+MzO4CGyNzfuHMiqs1/JL8s7xRTgvwSS3UuJ+sRRKvstk7m7tzAu7z4g0AY9zWvb0906oT+uIQlS5aIQBSFKmWccZ5n1486LTLcQb07y7bfu7Rt7iwG7vTJ9DgDyhRmpCzd3KEu97adGY7pVgS3iltjAFQqlQMcesVbFtc+KKZxv/ACat7WMyEXd1pQu9VW2QO8Vd0NJYuQcQT91Zehau6Nu4uF27m3IV2mR6tO3M4FbVy53W4jDEC4+0lCjXCzMd3wxEc5zzxXuxcZ0ALFxwQY8DkB1LbVhV+GFI5FcvlhNpFl/pNX05IYFlIDAEEqQ0QYrR0+pVxtPxCY9x7eselYPpG7T3Cxgna0ecFhJOeZxEAiq03VbbkqCQRGeM+x9a177irM2x26JrqvShdgq21hweeB51rabozBg1xg208D1qNftBetYYhh5Fhn7SCDXz/wAT3GwoT/pEn8Saoemi5bixaiSW0sOq2kgsYVfEScfD/Mz7V40k3riMV8IIZEOOTi5cHlj4EP8AePkKj9IjXjtaTPxE+np7D2q06DTBIA9RJOSfmfOteOFFEnZYaV9pW0rIftRqe7sg+rgfeG5qETqS2AN5NxucwApj25NTvaW1utATHjB/A1UOuaxLTizbAN5vjc52DkgewH3n515GtlNZfpLsMU27Jmz2qFwMEQkgTgggcxukiPzrn/ajWA7mlVc8qBOSGgkjwiDHv4uOKydX673Q2WyYGSRO5oYSSVIg8SwH1YHFc66rrne4W3TIgySZjMieB6fbV+NS7k7ZXkUZcIluha2L5ueSBZUgHPi3CflOfOaldIrvqy9i5csm6vfKVPhDZ3FlLD62PXI5EVVW6sgV+7tlEVSJc+O4TIAgCMYyPUn61dQ6ag2giPh/MCc+h/dUZHJcneFVaRWdT1C7ptfbv6hbdxlBnaAA423ACwC8yfMSdtSl/wDSPevNChVHkAZ/Dn8qzdp+z/0lAR4XXj+0DyDjHsYwfnUPpOytpbQW8N1zzK+GMDAiJiOTM1TKpLkvUo8GZOuXbgZ71xws7URZtzgEs3mVzGI4NV3qV3uLcKdtvdOwcZ8x71NP2XXhL11fQMBcX8OK0b/Y27cwXtuPKWZfwzFdQ2rhdHo4dVihCq59mDQdHbqNpO7YJ422SpadoE7mHwAn58fKYS/dfTu1m9bh7bFSJg8GGMciDM1bek9n9Vpxts3kt54Uu3MZz644qZt9ljeYXdTf714jwpBj0kzj7qujLn7GOWaTbbfZR9Abh8W492DKrBEkggnOTAJrbfWTIIBgRHP/AHqZ7RwlzagC20AUCc4EsSfrGT+HyrQDW4gqN7AEtEGTP38/uxXLSbs8PUSUpuukdx7I/wDpmmjjuF/yCtDrOjNxIHIzUn2NIPT9L6Gyn+UVL90PQfdWrJiWTHtfo2Yp7aZyi/0tv2Dz6ef7689O6TcTdKkAncCRJkSOPcH8K6z3S+g+6ndL6D7qy4tBsd7jRLUNro5xpiy3FYgEjyI+IRxn5fP0q72AIECPsqQ7lf2R91eto9BWvHh2FMp7ir9ruk3b5TuzG0ziOcQTPI5Ee9V+x2XvMSdm3PLMBk8kL4h6eUYFdJpVeTSwnLc7LIaiUY7UUY9nL6QUbMQYJAYTxtEZyeTzFalzoGo2sNgIfBBCsByTtyCDJkGT+E10SlP0cPBP6mZza/07UtuRlPjkMQCZBVQJgEEAr8P4ipzpvZh0Ms44iFmBER5jdEec8+dW2lI6SCdvkieolIrPV+md3pLg3SSRkgTO4ZJ865o+luLcaUPMgjz8j+X41267aDCGAI9CJrB/R1r/AJaf4RSemTfHBEMziqZya3oXcyw4EAfKtnSaJZ95jIiIrqI6fa/5af4RXlemWRxaT/CP4VKwNeTmU7ZXukaPYsxk/l5fx+2pS0uR86lBYX9kfdX3uV9B91WqFHFnulKVYQRnX7u22rHycHPsCa5brLu25duEk3LkAEcKOTBI82j8PSukdsru2wD/AGwPwaqBc1FncDdUMqtuKnOQePvOZ/2ryNa6y39iYT2yRTOs2Sqm44bbA8REDH9rA/jU50H9F51NkXtVfa0bglLaAbgvKly8gY+rGPM+QmOvdYOqHdwpV/1e08QQfi9gM1Ide1t20gm4jsFytsERjkTz8qzxzzUW0j0vghkqmlZzftB+j25ZDG3eS9tBgQUYgDEZILYjkefyq6NoG0+nBZx3iopIERuIlhMzC4BJGSap+r7Vi6Vt2oZ3O0eQn3PlHJrdQvburFzvIuq2wDw4cHbLQSPKcfKroyzyjc0S9JGrxP8AJbrVxhYW5cRrQYCN4jn1B4rX0uq3Iu7xY5jk+fMjn5Vt9rukXLiXYu94zrhWwsnOCMj0qQ650xb+m34QbQRMDZAER6R6VVHMm2kZtjStkHciDx+Hz9cfdUTpus2yfEse4/fAmq3Y668xuJWckEiR6jI/GpptKFPjiYBTdhmUgRImZGRB8xWn467Kd9/tZZdHeS4JVgV4wSc/LmvvV9Ymmsm4x2jAk/2iB9sc8eVU7Td9bMafAOGZypAyIIBXEeuTnisX6R9fuS1aUkkHe5iBhSBInAJnn/vbGKbpEOT2ux1W3Kb0O7dAUK274jII9zxUfdAIlTlYDDd4gWJIEc4E5/hFaug1b2k7sRngsT4VInweYiZH/esenum14GWG+vkZIGBxAAnj3NSsexdnnyifpDsR/wCnaSf+Sn+UVK6u0XRlDMpIjcphh8iQYPvUV2JP/l+lj/kp/lFTdbo9I1R6RGdm1urpbCXlYXEs2w5Zg0v3YD5DEkhgZJ58iapnROmdStBC4vE27JQDv0Zi13ubrse8ZkLKzXEXcCALPowno1VnRajVLbtoQxclNzshPhdbe8kzEhzc8PkFGAIqTo1LA6kUIfvRc7kBSBptm/w7mefF3s7sL+rgjE8NcOphrotFioEAt3GR3toA2MfGbPelu9G3fs2jbNSH0zUkxtYldoINtlDHvUBZXGAAkkiTlvRSCs6zVEr4fDI3TaKkgtYDYLeELuvR67FOQCWAiLNnqa3Ac7XuI1w/qzxp9Ip8DOQlvcL+4Id24ArIPiaS31YWZZ2a53YBVhpxDGzYZiu1QNwud8qydvEyINS1/V6tVQqv/Dt7pViVZluFzgMzQy21gAxvJJ8xit9YvNcZQR4SRcCWy5tQzhYgy+6FxGNzcRgCM6tpuqPYZUdwzWWSB3KEM2m1BDblMrcF4WFlW2+NiABlZ/RJqBZuTv7wuxWe7naXMRHh37PXwzHlNR2q1et2FVRgzLcJIBO1it8rtMEGGFsCSMNwZkblzVakEGDtLOCRbZiqhnCHYDLFoSccOTgcAYbWo1hXC3D4nEnulMKdQoB8t0i0ZAg4zBNY7tnXNaYFrgJV1gdyp41GxgRO1sWRzGfmRuW9bqtt4m2sqYQQ3HeET8JDfq4aFLZkeYAX+oXwLQgb3V2gIx3FSgQGQDbB3ZYgRPlQGlrrOti6bYuFiSyQbUDa14oIJHP6vdkcjnxCt3XW9U119s93utlANoEBrLNubcHmRckQQVxzWouu1Y8IQwLYlmVid36mchTJhrnG4yo8OPFkTVaneSQ4U5M2y3dg29NhVUncdxuD6xGeYggZNL9NhN0mT4pFtSsKjj4SQQzB0nkbwYxuOqqa6QSbnmP+DO09yZ2g7S27eJ/ZDYmJk+m62+14rcQhIwdhHiBUe4AIJPxN8xBFTFAYNE7FF3zvAAbES0CSACcT7n5ms9KUApSlAUz9KrsNGhWZ75eP7lyufWr8j3jPzmAYI5ny9q6V+kezu0gxMXAcCfqvXLrWndYbMxhRk4ERkD7eR5V52qScynJ2bl1TA2+FiQ3GDGPT09OajOqdQYKQFXflNx5APpJ/n8/Z1pHsZgTEQB5nyrWa6pJLeLyB5zEwBGOfKs0Yc2xDLOC4ZEa/VWlO6zbRQFAEmYaIJMZ3E+vrWTpjanVgWdPbBuNLTu+Db9Y4wOIJ/Gs2s0IY4HzBHl/Gc/8Aepfsdrk0gveGGubZaPIbsfeaty5EoOVWzdi1rnKnwSXWOvXND3Y1K7ndcm14lJHIUkDP8a1ezXatrilLiOzeJtqoz+GZ4UGIkc+o9aiO3HWfpAtJbG7Yd7H08MRPvP4V77F9UfTXLmFCsQpJI3AgxtBOdh5+YHNZcWnj8W5qmaJ6jHXfPon+zlvQ6i0blq0oui60krGzaxgbTgYg8eda/b69ae9ZUtDAEkDkgkRP3H8as/8ARq9QR2tuLF3jvlWXJX2wLgExn1xVS1nY36NcLaq+L9tiIYqVJb+2JI44zHsMVZDG2998eDP80ItcHrpOo3sCh4MMD5+3zioHtFp9+sYIpRWUNO2AxjO0xBzExMTUpd6VZRTcVtkZAXA+RgwRWx1rrdltK1sYYAMhxhsRH4z7TVzyNNJEJw89XdeiudX0CWrYI+Nog8z8/wCfWoNBgH09v3+tZtc7N8W5h5fdXi3azxz/AD91aI3XJn1eaOWW6Ko/THYUH+jdJPPcJ/lFTGq1K20LuYUcnJ9gABkknAAySahuwU/0Zo557i3/AJBUr1LTtctOiXDaZhAuASVnzAPnWyPQj0j3pNStxA6GVPB49sg5BBwQcgio7S9ptLd2d3eD94rOm0Mdy23FpjEeTmP+1bXStEbNtbcqVVQqhVKgR82YmfUkmZzmq7oewlu1EXnMItsSBgKLXHza2z/O61SSWvv1/aXnbyOfT55496C8pjxDJgZ5OcD1OD91V4dlrSwXcbUZmB2KjDelxJZ+S47w+P8AiSdROw9oXLTNdO5H3hFHdqQo0wG1LbLBH0e2ZJIlmxBUKBZ9Pr7borq6lWUMDMeFuDngGsovr+0vMcjk5A+dVDTfo/sht3eM+bXMn+ofTMV27tm1voyAjbIJbPAGVuwdnaihiAm3CgoDtUoSe7ZTuIPM496Asmo6jaTbuuKNzbVzJZgpfaAOTtUmPavZ1tvwy4G6SoJidok4PoOarb9ibfhIeCpB+AQSE1NskjzJXUtn1RTnipfUdI3pbQsIRSvw8qQB64OB+OPQDfGpTPiXETkYnifnX03l/aHO3kcngfP2qEbs3Nx37ySxkBk3KAe+kFS0HF5hiBgSDnd9v9mg0y+JPC7SVcuWDFGBYy7QTgScGSSBL3dWiutssA7glR6hYBPsJYD5sPWvTalBMuojJkjAPr/PnWjr+mG6VYsAyTthZH9daurImT/VKDkTJ4xWonZ3ap23IY8tt5Gy1bIwQRIt8ggjdjgUBMrqUPDDPGecBseuDOK+rfUxDKZkDIyRzHrFQ7dngSTuA3FCQqQB3YthRbz4BKCRmRjyBonZxRcVw2AVO2CB4FtAQFYDm2DkH5YmgJylKUApSlAa+u0SXl23F3LMwZ5yPL51G3eyekaJsgxgZby/6qmqVy4RbtoikV+72L0TCDYB/wCp/nzuovYrQjjTr/ib/VVgpTZH0Nq9FebsToTzYH+J/wDVR+xOhMTYGM/E/wDqqw0psj6G1eitjsJoP/jj/G/+qvNzsB09hDaZT55d/wDVVmpTZH0RtXojNF2f09pQtu0FABAgmYY7mEkzBImJ8q8a7s5pryG3dtBkJBgs3IMjhvUVLUpsj6JpFafsF08jadOCPTfc/wBdYR+jjpn/AMVf8T/6qtdKbY+hSKs36POnH/2y/wCO5/rr6P0edO/+Kv8Ajf8A1VaKVO1ehtRg0WkSzbW3bG1EAVRkwBgDOaz0pUkiqx/4aZFG1gxW2qxtjcVWGU5yjmWKkwSxnJ3Cz0oCs6bs6+0FmVTLGAuVDm5FsENAQbwduRuXk4j7a7MGZZ0Ynn9XHO3cYBgFtgn2MGYk2WlAV+52dJ3gOviYsDs8QU3C/dA7o7s8FSIy2MiJfp2mNu2qEg7RiJ+7PAHAHoPKtmlAKUpQClKUApSlAKw61mFtzbALhSVBEgkDGARP31mpQGHTsxLhgIDQsCJXap9c5JE+1Zq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981200"/>
            <a:ext cx="5514975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55" name="AutoShape 7" descr="data:image/jpeg;base64,/9j/4AAQSkZJRgABAQAAAQABAAD/2wCEAAkGBxQSERUUExQWFhUXGR8XGBgXGB4YHRgcGBgYFx0dGBoaHCghGB4lHRsdIjEhJSkrLi4uFx8zODMsNygtLisBCgoKDg0OGhAQGy8mICQtLDQ0LDQsLCwsNiwsLDQsNCw0LDQsLDQsLCwsLCwsLCwsLCwsLCwsLCwsLCwsLCwsLP/AABEIAMIBAwMBIgACEQEDEQH/xAAcAAEAAgMBAQEAAAAAAAAAAAAABQYDBAcCAQj/xABHEAACAQMDAQYCBgYIBAUFAAABAhEAAyEEEjEFBhMiQVFhMnEUQoGRobEHI1LB0fAVM2JykrLS4UNTgvEWJTVEVDRjdISi/8QAGQEBAAMBAQAAAAAAAAAAAAAAAAEDBAIF/8QAKhEAAgIBBAIBAwMFAAAAAAAAAAECEQMEEiExQVETImFxFDLwQoGRoeH/2gAMAwEAAhEDEQA/AO40pSgFKUoBSlKAUpSgFKUoBSlKAUpSgFKUoBSlKAUpSgFKUoBSlKAUpSgFKUoBSlKAUpSgFKUoBSlKAUpSgFKUoBSlKAVSOp9eutr72m+mWdFsCdyLtsM2o3puLgu6gqGlNi5lCZGKu9VPrCakXLqXdEuv0zkNaE2QbXhVTbdbxUMNwLBgSfFB4FAZ9d1rUafprXr9tPpQGxUtncty6z91a25kB2KGCfCGIJxNalrtDeHTda7lfpejW+rkLCl7SG5bcL+y6FHj+0R5VG6HsjfZNJp7wNvT27l7VMLV4jumLn6PYtuCHIQOTuAAm2B6V66x2TvWjqxpRcvJrNFdtXO9vb2F9EK2TuuvMMrsnoNqkxQF46fdL2rbHlkUn5lQTUX2K6nc1Ohs3rpBdwxaBAw7Lx8hWHofUdV+qtXNBctKFCtcN6ywXanO1XLGSIwPOsvYfp1zT6CzZurtuIG3CQYl2IyDBwRQEX2I7SXtRf1VrUbfBcdrBURNpL93TkH1ZWtgk/8A3FqHHbPVNpepXwUAtFH03hn9VcMoz+pZIb23Vk1PZjViypsrtvHUau2x3gRptbeuE3AQYLL+quhefCREmK2Ot9mLzWepW7NsbbyWEsDcoBFpFUjJ8MRGY4oDPY7W3U6tqNPeC/Rd9uzauDBS89i3dCXPUXNzBT6qB9YV46v2kvpa1hW4iG1rrWmR2UEJbujS7iwJAMd6xkkeVbydmu+vdTXUJ+p1T2ihBE+DT2k3CMoyusgnzUGq9Z7N68aLUpftrqL7a61eG0oov27J0oLEM21Sy2iSpjM4iKAsnRb11ryg9T0+oXJa1btIrMNpGGW6xEGDweI86g+mdb1VzRfSm6jpbRh2KXLK7V2OwAYi6GyF59+PKpzo7uLy/wDlP0cGQbofT+AQTxbYsZIAx61E9O7BI3Tktvat2dam50vqqF7dzvGdGLD41ONykkESDQEpq+0V09O095VFvU6rurdtGBbbcvxJK8kIu5yPRDNauo7T3v6HuakbV1Nmbd0RKret3BauY9CQSPZhXw9J1OuvaZ9ZbfTrYslj3V7aTqbhNslWttuCrbDR6i/HkajutdlNRbTXWNMr3bWptJdU3LwLDUI6q6lrjbjvthDuOB3ZGMSBf9fdKWrjDlUYj5gE1pdltc9/RaW9cjfdsW7jQIG57asYHlk1pW+oaq+Llt9DcshrbQ7XbLCYgLCOTmeeMVt9ktG9nQaS1cG25b09q26yDDJbVWEgkGCDkUBLUpSgFKUoBSlKAUpSgFKUoBSlKAUpSgFKUoBSlKAUpSgFKUoBSlKA+E1571f2h99fNR8DfI/lUGqVzKVEpE73q+o++nej1H31C7YEmtSzaaVlsyDMCT7Hy+cCq3lonaWbvB6j76d4PUffURX1a63kUS80mo3WDxn7Pyqs9p+0f0aEtqHunMHgLn3EnGBIpLIo9hKy8TSaofQu2Fq8v6whHAz6GT5ZJHPn6Gt252ltAgKGaTGMRMwfticxXD1EF2yyOGcukW+aTVB7XdvbOgZEKNcdhMKygIMRv5YT5eGMc1YekdWs6m2HtXEcfWCsG2nzVtpwQcfZVimV0T00rSTg/L94qO67q3s6e5cQAsokTxyAT9gJP2Uc6Vkwg5SUV5J6lVvsl1U6rTh2KlwSrbSPI4kTjH5Vv6Tqtm6xW3cVyvO3IzPnwePL29aRmpK0dTxuEnF+CVpWsrTX2urKzYpSlSBVV09/UohgXGMDLoxJfbcO3YT4fEEDMrG3nw7ckWqqxoOv37gsnuwRcCsWCOB4haOwbjII3t4s/AcCG2gZLus1Mk7W8LvAVCQw2XNoOJMEKZEgkiCSdo82eoauAzo20bgQtsljB1MMJiSQlmAVH9YZAkbct7qV9bVm5tlnt7nUIYQs9kZBM+BWafEJ2k48vWq198Np3iEKbrqhCcm5YSSeVCq7tH9nPFAetBq9QbqK4BQrLNsdZw0xKAAhtq5iRJjIjXsavVBU3qQCo3RbLMkCzMCSXJLXPX4Rgwd30davbS5QKuAs23JkpZYSCwgEuy5jbtknBr1/S18EjaGgplUaLm5LW42z9UKWZszIEeRIAwXur6hNnebUZyAF2TLRYBUeI8l7mfLYoz9bJptfq2JlNoALZQyY7vwZiOX4njBbk+26jqNlyVhlSQVRiCStpsLkmN5WBM7TxwA6vfn4MZg7Gh9rlVVR9Q3F8QJJAA8+aA8272pYKp3If1c/qyYH6osd5bJzcBBngTx4/Wk1+sIctaXcLO5VhhNzYhAkiILFwRuJEDiCTis9ZvhVDKJ2oCzI2C3cgu0QCCXYbRGUOcNt82et3nt7tu3cgZf1bncWs2mhMeGGcnxA8eUMQBlGv1WPACCjkHY/xAPt3BlUjIURg5wGmU8v1DWEeG2B+rYjcjGWAuQYAA5CYJQkMcAmFz2up3xdW2yA5ALhSA24KTtydpUNn4pj6uY+t1i6E1Tm3HcrcZQQc92X2yQTuDBQ2ADDcHmgPDavUSVh5Af/AIZh4uOqQwwDsUMZIGVgZMYum6vVPetm4jKm5gfCyjb3SsCQYyLm5fMe5w1fb3W74LAWtwVGYNsYC4R3nwgmVjasiDO8ZEibFbmBuIJ8yBAJ9hJj76A83/hb5H8qhbt1UUsxAA5Jqa1B8DfI/lVA63qu8uBfqpn5sfP7B+ZrJq8yxQ3FuHHvlRl6h2pQKw2MFOAxI+zw+n21i+kO0hDBKnafcggfjVd7R2ylgXGRjbJ2yIwTOTJ48qlex+qW9bTa0uFBZYMrn1IhuPInzrDjnkyLdI1ZMUYq4nONTYv9+RdLM4JJYmGLH3JwftrtfZYXhpbP0ie9Cw0844n3iJqBudCvLrhc70GxuL7do3CTOwEjj3nirSuqBPpWmORRlUmrKJ/UuDf1nxn+fKuWdrdYBrijm3lAFJM92ZMFgPPzg+QrqWu+I/z5V+eOs61hevvc5Z2BIgieYH9mR5cxkmrcvdDDDdb9Fi6bfG5raCQMMygEbvUThuPsrfewVaf2ZIkcCMxMnPzqt9mOo3S4VUtRtORlmg8c4yeY/dNq1upt29r6i4FBx3aDczfOSAB78e9VfGu2dyyO9sCg9o+ijvLl+1u23H/WKWghmbxw3JG6DBUxI5HEh+jDXDT9TQHvQLoNtVCxIPwlmaN6g5wJ44yKydX6pZusAtohN0kkqWMYEwoA/H5kVu9m9StjUd9asK1xSQ28gd2DAOzefDu+f1sYNWrL4ZGTTyjHc/J3K15/L94qq/pM2/QHBcq25WUD6xBiGEztzz5ECp7pfUUvWu8WYIyDgqQQCCPI1zT9KWrtW76OSWLrDL+yBIBHz9PYmu5yaXCs4wwhKTU5UvdXyQ36HuqBNReQ7i1y22yDgBQbhJjngD7a6Rr9SmNi7Qy7m2lVBLZ3Nthj945+cc1/R9ftWtXaKCC5Ns5BJBUiPX3+yrKOpOzKpFsQBJyxYD0BgW+Y+sarll/sPjcSw2upPbsXTv8AGFGwAEDLAmJmWHiznyqc7L6w3bALtLc5MkDyk+fnVG6FqLe12vM5Bfb3k7wG2oQCFHh+L0jNW3sjZXxOjB1jYGUyDBmQf5is2HPkedKuDqcEofctVKUr1TMKrC9ojaSyCiuXsrcIU7SN1tmARI8WUjBxOYxNnpQFfu9oiAYWyxCFxF4kOR3mLZ7vxAbBuPluPMZx3u07L3k2lHdsVM3VEQXElQCwB2yvhJYNgTg2SlAQF7r5BgIhPe93t7zPNxQbg2eCdgI5kH2zjbtI4YKbKyc4ugD42SAXCy5KkhfMD2NWOlAVu52icFJS2oYBsueHnaSSoiNrM2DCqTmDU107V96gbAOcAyMEiVPmpiQYyCDW1SgPF20rAqwDA8giQfmDXpVgQOK+0oBXxlBBBAIOCD5g19pQClKUBg1om2448J/I1zDU6e4H8OW+EgyZgT8+Bz+ddR1XwN/dP5Vy/tk107NhhZhiuGmRAnyB4rNqIqXDLcUnF2jas9HlheuZuKmwWmf9XG6d07ZUwSIgqTnmt7otkWd7PsV3Zttu2xZVB2xyAJwxwJ8ZyYqqa5Lu1VLElDhgzWyN0SAyz6fWBB8x5jNpNOyXt5LMNsAu29iSCdq/VQc8ZPnEZzJquC5yb7LZevboKmSPLj7qy6ZmbhTnkmq/9J2lZwzeU/fBPlVl6XqN2D/tVLwxnNSkc7qVIlOr3VXezsFQLLMTAAjJnyriXaAaNgF09t9hYyx8TTiBGQq4MjlscRFdO/SNp7ly0wRwm0i4SRIIQboj+cgVxvU3HYNlVBZXciMydvpCgST54+ytmR/UcQ4RJJ1m5atMbaMqKrEP4QTAg7QxJEN5gfIVAP1C4zhy2SIkDJk5XFSFu+jeE93dDykgwz7oaYcjZtzJU+lYugdQXTNc32TdMbdpYL4geSRIEj9mZMR61wvuaMXF12aBtPO2CpMQCD5mOf3+1SzhpYSLgngMF4wZ4JiIH8ajL3VruovQCA58xACDgmI9PWTW9pNPbDqbjM8tG4FogkgnKgEzGPn9s1RObJupM7H2PuBtHcZUVCzSygEHcO7U79x+IxwIER5zVQ7c9m7+rvp3QAG0DexgL4sz5nnEe9Xrsv09LGlKozMGm4S5kku4Y8eU8VivsFuB9rMTC44UTJYifx/3NTlk4pNGWKvgrHRuwv0ZSQyXLoHicDYSI8uYxHzrQu9EvNdKh9qfsEGQfMMOPzq06zVIN53OHGbZBhMhSdyhoOZ5qE652lHcs9tg11z3YI8sGSI84BA9zWdOUnyzttR6Nixpl0trbuBl9zEsJ3EAceWAMCKvfQn3WVI4I59fl7VxmzZyrK4J/ZfEsIDbHwSoMj63n61f/wBHTXN14MTsXaDIE728WSp2khTn5jnFNO6ylcsm5UX6lKV6pWKUpQClKUApSlAKUpQClKUApSlAKUpQGLVCUb+6fyqqanp28EEHPtVtumFJHoaib3USilncKo8zVWRJ8s6jfgqSdnr7yrsVXd8QyxHtjB+c1Na7o4uL5ggRMTPzFSS9ZSBN1BPG4hSfLg+9aut664JW3BI8zwfYflNZ38UI3fBYlOTKvf6XeD7WQkH2kH8PP09qsnTdBsAwR7elYtf1fVHabJtjElCpZjEyQQePs/hU7odd3iK6kEEDgzGMioxPHOX0sTjKK5NPrOmW4XRxKsII9QRVFufo8tAYuOxzl4J+WABXVJrWudQtrEsM8D7/AOB+6r8ij3JnEW/Bx292AvtINy2RiP1YxHAiePUeZrJov0Yrc/8AqmwuE7slSR57j5D0UYGfWusnq1uYU7oO07c7T71B9c7b29Pd7vYWC/EeMkSAmM+UkkfbVe7Ev6jtRm30V09g9OiollAiqZbkl8R4mmT99bWk7H6e2uwb9skwXJieQDyB7VKaX9INhlBa3dQxkEA5PABnM/h5xUz0jtFY1AGxwGP1Wwfs8j9h8xUqWNvsOE0ujxorYClQAAFgDyABFeToxUtqXhSRWl9Jb2+4VZKK8ldla7RdFN1NiHaJzjkQRB++areu7JE2yoba4O5WHkYIPnMEEjmePSuk/SD7fcKPfgSY+4VX8cU7BzPpHYq80K7qi+qbiY8o3YEcj0PlXR+laFNPaW1bBCqIySxPuzHLH3NZreoJEiI+Qr0mpk4IOYMRXcIwj0KJClKVeclQ/ShqrlvRqbTujG6o3IxQxtc8qQYkDFcrsdc1ZONTqfT+uucz7txXV/0l6ffo1E/8Vf8AK4/fVF0lgQBETxI5PhmCcHyH2V52qybZ0Zsqe7giT1jWIROpvkxJm++P/wCv5mt6z2l1Ef194iOe8b2/tVm6roQAQQf9vYg+YqDHTwuFPvnj2FZfksrton7PXr0T9IvA+QNxvTzE1u2O017jvXOI+IzP31VLmnMmGnHpE4/nitW5eIH8zEU5fk5+Rly1XX7pUkXroI9LjY9JEwR8q0eodrbiIT312WjaO8fM8xmAePvqA79lE8yMDjAOST5AH74j1qFu6/LeLafTy5EwRx+dacC4pnabki6nr1+CTqLxY+l5wBzwA3rj7PtrRudd1ZJjU348v1z/ALmqs39UYA3fYMBcfwj7zWSy7QSRcIyQLa7mMegke/qccGpnje6kyHub4LIvWNXwdTfnP/Guf6vtrW1nXdSIH0rUj5XrmYj+1/M1B2OogqxZoETgq4HjKACWBPIkmJMwDBrZQF1BCuQTtHhOT6Axk/yK4ljnB8kOM0rZku9c1sY1epP/AOxd/wBX8xXm71rWD/3mq+zUXc4/v14lZMjIMekfvnFbAZDJjB8/lFFkkcp/c7f2bvN/Rll2LO/0cEliWZjsnJOST6mqInWLt0t3lwsFZSE2KDmeIAPlHPn71eOjWQ/SbaEna2m2kgwYNuMHyNc4taq4d1i4v65RO/zdQfix5xz9td6y3jXPg9nRtWrRrds7brbm2shZnbkhWyM+YnE+U/bVns9Wt3NrWzhkHvkYIPvxWlYuG4qquVUbX3RkNzz5e1Ve/oms3SrkqrNFu6Bs3ZwWAx9sCYJzXnw5jtZtmuToVnUqhZ7hiFEEfMkx8v3msHY+676y8QNqTPMBwVB+GfXIIH5mq7e7Lau5bFxbq3CBItyQSPt8LH2xWn2V6pdFwWGRy+6AUkMG5O4ESDjzjk1elsppdFXEk1Z1DtFqm3bBIyIIk5OBuA+rnnyqES4N0xOWVwFPA8IhSSQCZlgCK3u0wYXNy5hgCMiB4STIIjj5VEpcw2wFmYgKCVRhJLAi4ZDGTJU+RwI5r1EnLI7IxqoIy7xuUMPIqWgwd2SdrcmRiVIhqjOqdn7txmuWm8NxpCuFWBtImWIDQcQPU5rdN5d9t9xCtcC3BMhSzhTuIMBuc+fMYms+vuF2cOpJmIGICzIH7IAz9nrVabSstXfBT9V0TUC6ibYcfDKwjrIk71JwASZBmYkZra0+pXT6le7AYq3i+qGYHgBhkYksCOByM1ZrinuLo/ZAhi3xNKlZ9BuhTzIOZ4Ebq0ud7abUW0IjYrqSQSxUgE4M4MSPM1e5JRTRCbcqZf8ATa5b+nW4pGYkA/CQYKmcyDjNYWaKyabSrasAKoSfEwHmxiSfU/OtTUv4R75r0nNqNv0efS3UjT1Gtf6g+2tW5rLv1hI9q1Oo9SKNtUAH1I84/wB617PUnDhbm0hsAgRFec9Wt22zStPLbuo9dWuX3sldO0liAVkAwTBhjj5z5A1j6D0jVWbiKRtDEHepkABgTJHt5Gt7UeBwRiTB+fkfwqb0GogEswABHn6xz99XwgptX4OPkcE0vJYaV9pXpmUjev291oezA+nkaqV+yF+r9vl/v5fOrh1n4B/eHv5GoVwrDCwAeMjynJOBXka2N5SHCyEuLJIK8yI+Xn8v41p3elqW42k8T5gZx5HNWL6CJ8IJg5xj7f586r+vvGyxG+2RIwWBYe6xPEfuqmGKUrRXONLkidX0zbuOIEkk4AAkmfsjPvUJo2s6kNdZu60yt3YukeK4/O2zbALNzMnjGDmLdqNSly0Q8BWBRg0gsr+FiPT4oBPoOKpOg0F22jFLT3LVgOiuF4lmDOF9SVMgSVG31mtGDGl+/smOKOxyZMdb09hU3WSTgDcWMjG1QVIAE8cYIM177FdOtuhlFu6p2aS+0i0iEr/dGRO4D6wAqM7F65rl+xsKubtlg24wohm5Ptsn7avPQuzHc3rt4OJuqFK2UJUEGSQxIWTicfVrrUNNbY8fzovwQjCalXj/AGQn9Bae1qheYWi6qYUDwTzvM4lRPkeR6CtXSdsDbu94iK7EFZI2jaYMBgN3lyROeK3e2fZu6FN6yxbYplNqyRychzPyiuddOW9qrbbICjDXHMDkYHqcjiucF7KZ6mLDgk975fr/AIdMta3TkjUae2q370nkEhjyCDCiSDJwTHIrY0/VWdApDAo0MxOFjlceXlPvzXJk1tzSuEYeL6sElSMzE+WeMcVK9N666+BTG9iH3CSZHik+/EnMfLEyxzfLdmPPpJO2mvwbvbPRxdNxRC3DJMyCwwY+Ygj5mq8rFTzirfc0wvWe6MBw2JPH/VwcRVW1djYJJ/n3+78aiH3PEmqZ3/smZ6Vp8c6dcf8ARXLusaq7bvi4zAlHj+6CCDGMr7fbXUuxn/pWl/8Ax0/yCqd2v6OxJcbYMc4IMc+5q7VWoxkuvJ6+k21T9GvourWmIUbQ/iIQztUKC27jx4yOK0+0S27ihW/rHO4KZ3AY3McmPIAcAMahb+nm1EEsvBkcHyM8gVgdLjN3q+Jp2lix3/IrmZzAxxyMThhHc+DY2ok7Zvvp7ZbT3N3dwTackqQedrcr+XOKmek60avVLctWdtxkC3LhPhEGcEZY8eQ+dVZUdRD+eCoBHvDEnHyj86u/YXVNOwQF5gA/nFdxf1qDE19Lmjf7S6gC+xO493BIA9gfMfl6mq5d6oN0GcsWDICrBoEqI8JOydu7OKle2FphfdiTDbSq7uQu2YEevkar/fEoqlk+MzO4CGyNzfuHMiqs1/JL8s7xRTgvwSS3UuJ+sRRKvstk7m7tzAu7z4g0AY9zWvb0906oT+uIQlS5aIQBSFKmWccZ5n1486LTLcQb07y7bfu7Rt7iwG7vTJ9DgDyhRmpCzd3KEu97adGY7pVgS3iltjAFQqlQMcesVbFtc+KKZxv/ACat7WMyEXd1pQu9VW2QO8Vd0NJYuQcQT91Zehau6Nu4uF27m3IV2mR6tO3M4FbVy53W4jDEC4+0lCjXCzMd3wxEc5zzxXuxcZ0ALFxwQY8DkB1LbVhV+GFI5FcvlhNpFl/pNX05IYFlIDAEEqQ0QYrR0+pVxtPxCY9x7eselYPpG7T3Cxgna0ecFhJOeZxEAiq03VbbkqCQRGeM+x9a177irM2x26JrqvShdgq21hweeB51rabozBg1xg208D1qNftBetYYhh5Fhn7SCDXz/wAT3GwoT/pEn8Saoemi5bixaiSW0sOq2kgsYVfEScfD/Mz7V40k3riMV8IIZEOOTi5cHlj4EP8AePkKj9IjXjtaTPxE+np7D2q06DTBIA9RJOSfmfOteOFFEnZYaV9pW0rIftRqe7sg+rgfeG5qETqS2AN5NxucwApj25NTvaW1utATHjB/A1UOuaxLTizbAN5vjc52DkgewH3n515GtlNZfpLsMU27Jmz2qFwMEQkgTgggcxukiPzrn/ajWA7mlVc8qBOSGgkjwiDHv4uOKydX673Q2WyYGSRO5oYSSVIg8SwH1YHFc66rrne4W3TIgySZjMieB6fbV+NS7k7ZXkUZcIluha2L5ueSBZUgHPi3CflOfOaldIrvqy9i5csm6vfKVPhDZ3FlLD62PXI5EVVW6sgV+7tlEVSJc+O4TIAgCMYyPUn61dQ6ag2giPh/MCc+h/dUZHJcneFVaRWdT1C7ptfbv6hbdxlBnaAA423ACwC8yfMSdtSl/wDSPevNChVHkAZ/Dn8qzdp+z/0lAR4XXj+0DyDjHsYwfnUPpOytpbQW8N1zzK+GMDAiJiOTM1TKpLkvUo8GZOuXbgZ71xws7URZtzgEs3mVzGI4NV3qV3uLcKdtvdOwcZ8x71NP2XXhL11fQMBcX8OK0b/Y27cwXtuPKWZfwzFdQ2rhdHo4dVihCq59mDQdHbqNpO7YJ422SpadoE7mHwAn58fKYS/dfTu1m9bh7bFSJg8GGMciDM1bek9n9Vpxts3kt54Uu3MZz644qZt9ljeYXdTf714jwpBj0kzj7qujLn7GOWaTbbfZR9Abh8W492DKrBEkggnOTAJrbfWTIIBgRHP/AHqZ7RwlzagC20AUCc4EsSfrGT+HyrQDW4gqN7AEtEGTP38/uxXLSbs8PUSUpuukdx7I/wDpmmjjuF/yCtDrOjNxIHIzUn2NIPT9L6Gyn+UVL90PQfdWrJiWTHtfo2Yp7aZyi/0tv2Dz6ef7689O6TcTdKkAncCRJkSOPcH8K6z3S+g+6ndL6D7qy4tBsd7jRLUNro5xpiy3FYgEjyI+IRxn5fP0q72AIECPsqQ7lf2R91eto9BWvHh2FMp7ir9ruk3b5TuzG0ziOcQTPI5Ee9V+x2XvMSdm3PLMBk8kL4h6eUYFdJpVeTSwnLc7LIaiUY7UUY9nL6QUbMQYJAYTxtEZyeTzFalzoGo2sNgIfBBCsByTtyCDJkGT+E10SlP0cPBP6mZza/07UtuRlPjkMQCZBVQJgEEAr8P4ipzpvZh0Ms44iFmBER5jdEec8+dW2lI6SCdvkieolIrPV+md3pLg3SSRkgTO4ZJ865o+luLcaUPMgjz8j+X41267aDCGAI9CJrB/R1r/AJaf4RSemTfHBEMziqZya3oXcyw4EAfKtnSaJZ95jIiIrqI6fa/5af4RXlemWRxaT/CP4VKwNeTmU7ZXukaPYsxk/l5fx+2pS0uR86lBYX9kfdX3uV9B91WqFHFnulKVYQRnX7u22rHycHPsCa5brLu25duEk3LkAEcKOTBI82j8PSukdsru2wD/AGwPwaqBc1FncDdUMqtuKnOQePvOZ/2ryNa6y39iYT2yRTOs2Sqm44bbA8REDH9rA/jU50H9F51NkXtVfa0bglLaAbgvKly8gY+rGPM+QmOvdYOqHdwpV/1e08QQfi9gM1Ide1t20gm4jsFytsERjkTz8qzxzzUW0j0vghkqmlZzftB+j25ZDG3eS9tBgQUYgDEZILYjkefyq6NoG0+nBZx3iopIERuIlhMzC4BJGSap+r7Vi6Vt2oZ3O0eQn3PlHJrdQvburFzvIuq2wDw4cHbLQSPKcfKroyzyjc0S9JGrxP8AJbrVxhYW5cRrQYCN4jn1B4rX0uq3Iu7xY5jk+fMjn5Vt9rukXLiXYu94zrhWwsnOCMj0qQ650xb+m34QbQRMDZAER6R6VVHMm2kZtjStkHciDx+Hz9cfdUTpus2yfEse4/fAmq3Y668xuJWckEiR6jI/GpptKFPjiYBTdhmUgRImZGRB8xWn467Kd9/tZZdHeS4JVgV4wSc/LmvvV9Ymmsm4x2jAk/2iB9sc8eVU7Td9bMafAOGZypAyIIBXEeuTnisX6R9fuS1aUkkHe5iBhSBInAJnn/vbGKbpEOT2ux1W3Kb0O7dAUK274jII9zxUfdAIlTlYDDd4gWJIEc4E5/hFaug1b2k7sRngsT4VInweYiZH/esenum14GWG+vkZIGBxAAnj3NSsexdnnyifpDsR/wCnaSf+Sn+UVK6u0XRlDMpIjcphh8iQYPvUV2JP/l+lj/kp/lFTdbo9I1R6RGdm1urpbCXlYXEs2w5Zg0v3YD5DEkhgZJ58iapnROmdStBC4vE27JQDv0Zi13ubrse8ZkLKzXEXcCALPowno1VnRajVLbtoQxclNzshPhdbe8kzEhzc8PkFGAIqTo1LA6kUIfvRc7kBSBptm/w7mefF3s7sL+rgjE8NcOphrotFioEAt3GR3toA2MfGbPelu9G3fs2jbNSH0zUkxtYldoINtlDHvUBZXGAAkkiTlvRSCs6zVEr4fDI3TaKkgtYDYLeELuvR67FOQCWAiLNnqa3Ac7XuI1w/qzxp9Ip8DOQlvcL+4Id24ArIPiaS31YWZZ2a53YBVhpxDGzYZiu1QNwud8qydvEyINS1/V6tVQqv/Dt7pViVZluFzgMzQy21gAxvJJ8xit9YvNcZQR4SRcCWy5tQzhYgy+6FxGNzcRgCM6tpuqPYZUdwzWWSB3KEM2m1BDblMrcF4WFlW2+NiABlZ/RJqBZuTv7wuxWe7naXMRHh37PXwzHlNR2q1et2FVRgzLcJIBO1it8rtMEGGFsCSMNwZkblzVakEGDtLOCRbZiqhnCHYDLFoSccOTgcAYbWo1hXC3D4nEnulMKdQoB8t0i0ZAg4zBNY7tnXNaYFrgJV1gdyp41GxgRO1sWRzGfmRuW9bqtt4m2sqYQQ3HeET8JDfq4aFLZkeYAX+oXwLQgb3V2gIx3FSgQGQDbB3ZYgRPlQGlrrOti6bYuFiSyQbUDa14oIJHP6vdkcjnxCt3XW9U119s93utlANoEBrLNubcHmRckQQVxzWouu1Y8IQwLYlmVid36mchTJhrnG4yo8OPFkTVaneSQ4U5M2y3dg29NhVUncdxuD6xGeYggZNL9NhN0mT4pFtSsKjj4SQQzB0nkbwYxuOqqa6QSbnmP+DO09yZ2g7S27eJ/ZDYmJk+m62+14rcQhIwdhHiBUe4AIJPxN8xBFTFAYNE7FF3zvAAbES0CSACcT7n5ms9KUApSlAUz9KrsNGhWZ75eP7lyufWr8j3jPzmAYI5ny9q6V+kezu0gxMXAcCfqvXLrWndYbMxhRk4ERkD7eR5V52qScynJ2bl1TA2+FiQ3GDGPT09OajOqdQYKQFXflNx5APpJ/n8/Z1pHsZgTEQB5nyrWa6pJLeLyB5zEwBGOfKs0Yc2xDLOC4ZEa/VWlO6zbRQFAEmYaIJMZ3E+vrWTpjanVgWdPbBuNLTu+Db9Y4wOIJ/Gs2s0IY4HzBHl/Gc/8Aepfsdrk0gveGGubZaPIbsfeaty5EoOVWzdi1rnKnwSXWOvXND3Y1K7ndcm14lJHIUkDP8a1ezXatrilLiOzeJtqoz+GZ4UGIkc+o9aiO3HWfpAtJbG7Yd7H08MRPvP4V77F9UfTXLmFCsQpJI3AgxtBOdh5+YHNZcWnj8W5qmaJ6jHXfPon+zlvQ6i0blq0oui60krGzaxgbTgYg8eda/b69ae9ZUtDAEkDkgkRP3H8as/8ARq9QR2tuLF3jvlWXJX2wLgExn1xVS1nY36NcLaq+L9tiIYqVJb+2JI44zHsMVZDG2998eDP80ItcHrpOo3sCh4MMD5+3zioHtFp9+sYIpRWUNO2AxjO0xBzExMTUpd6VZRTcVtkZAXA+RgwRWx1rrdltK1sYYAMhxhsRH4z7TVzyNNJEJw89XdeiudX0CWrYI+Nog8z8/wCfWoNBgH09v3+tZtc7N8W5h5fdXi3azxz/AD91aI3XJn1eaOWW6Ko/THYUH+jdJPPcJ/lFTGq1K20LuYUcnJ9gABkknAAySahuwU/0Zo557i3/AJBUr1LTtctOiXDaZhAuASVnzAPnWyPQj0j3pNStxA6GVPB49sg5BBwQcgio7S9ptLd2d3eD94rOm0Mdy23FpjEeTmP+1bXStEbNtbcqVVQqhVKgR82YmfUkmZzmq7oewlu1EXnMItsSBgKLXHza2z/O61SSWvv1/aXnbyOfT55496C8pjxDJgZ5OcD1OD91V4dlrSwXcbUZmB2KjDelxJZ+S47w+P8AiSdROw9oXLTNdO5H3hFHdqQo0wG1LbLBH0e2ZJIlmxBUKBZ9Pr7borq6lWUMDMeFuDngGsovr+0vMcjk5A+dVDTfo/sht3eM+bXMn+ofTMV27tm1voyAjbIJbPAGVuwdnaihiAm3CgoDtUoSe7ZTuIPM496Asmo6jaTbuuKNzbVzJZgpfaAOTtUmPavZ1tvwy4G6SoJidok4PoOarb9ibfhIeCpB+AQSE1NskjzJXUtn1RTnipfUdI3pbQsIRSvw8qQB64OB+OPQDfGpTPiXETkYnifnX03l/aHO3kcngfP2qEbs3Nx37ySxkBk3KAe+kFS0HF5hiBgSDnd9v9mg0y+JPC7SVcuWDFGBYy7QTgScGSSBL3dWiutssA7glR6hYBPsJYD5sPWvTalBMuojJkjAPr/PnWjr+mG6VYsAyTthZH9daurImT/VKDkTJ4xWonZ3ap23IY8tt5Gy1bIwQRIt8ggjdjgUBMrqUPDDPGecBseuDOK+rfUxDKZkDIyRzHrFQ7dngSTuA3FCQqQB3YthRbz4BKCRmRjyBonZxRcVw2AVO2CB4FtAQFYDm2DkH5YmgJylKUApSlAa+u0SXl23F3LMwZ5yPL51G3eyekaJsgxgZby/6qmqVy4RbtoikV+72L0TCDYB/wCp/nzuovYrQjjTr/ib/VVgpTZH0Nq9FebsToTzYH+J/wDVR+xOhMTYGM/E/wDqqw0psj6G1eitjsJoP/jj/G/+qvNzsB09hDaZT55d/wDVVmpTZH0RtXojNF2f09pQtu0FABAgmYY7mEkzBImJ8q8a7s5pryG3dtBkJBgs3IMjhvUVLUpsj6JpFafsF08jadOCPTfc/wBdYR+jjpn/AMVf8T/6qtdKbY+hSKs36POnH/2y/wCO5/rr6P0edO/+Kv8Ajf8A1VaKVO1ehtRg0WkSzbW3bG1EAVRkwBgDOaz0pUkiqx/4aZFG1gxW2qxtjcVWGU5yjmWKkwSxnJ3Cz0oCs6bs6+0FmVTLGAuVDm5FsENAQbwduRuXk4j7a7MGZZ0Ynn9XHO3cYBgFtgn2MGYk2WlAV+52dJ3gOviYsDs8QU3C/dA7o7s8FSIy2MiJfp2mNu2qEg7RiJ+7PAHAHoPKtmlAKUpQClKUApSlAKw61mFtzbALhSVBEgkDGARP31mpQGHTsxLhgIDQsCJXap9c5JE+1Zq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981200"/>
            <a:ext cx="5514975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5508104" y="5589240"/>
            <a:ext cx="3456384" cy="1008112"/>
            <a:chOff x="5076056" y="5589240"/>
            <a:chExt cx="3456384" cy="1008112"/>
          </a:xfrm>
        </p:grpSpPr>
        <p:pic>
          <p:nvPicPr>
            <p:cNvPr id="27651" name="Picture 3" descr="http://www.autorizzazionisanitarie.it/wp-content/uploads/2013/11/vitamin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6056" y="5589240"/>
              <a:ext cx="1008112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7659" name="Picture 11" descr="http://www.salute-italia.it/wp-content/uploads/2012/02/calci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0700" y="5661248"/>
              <a:ext cx="1179612" cy="9025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7661" name="Picture 13" descr="http://www.vivienutri.it/wp-content/uploads/2014/04/La-fibra-alimentar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4328" y="5589240"/>
              <a:ext cx="1008112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23" name="CasellaDiTesto 22"/>
          <p:cNvSpPr txBox="1"/>
          <p:nvPr/>
        </p:nvSpPr>
        <p:spPr>
          <a:xfrm>
            <a:off x="1547664" y="2996952"/>
            <a:ext cx="18722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L’Energia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779912" y="2905780"/>
            <a:ext cx="18722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I Nutrienti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humbs.dreamstime.com/x/bambini-che-mangiano-una-prima-colazione-sana-base-23385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95512"/>
            <a:ext cx="5472608" cy="3543514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5" name="Rettangolo 4"/>
          <p:cNvSpPr/>
          <p:nvPr/>
        </p:nvSpPr>
        <p:spPr>
          <a:xfrm rot="21219893">
            <a:off x="1556792" y="582202"/>
            <a:ext cx="603041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990000"/>
                </a:solidFill>
              </a:rPr>
              <a:t>La prima colazione: facciamo il pieno di energia</a:t>
            </a:r>
            <a:endParaRPr lang="it-IT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spc="300" dirty="0" smtClean="0">
                <a:solidFill>
                  <a:srgbClr val="990000"/>
                </a:solidFill>
                <a:latin typeface="Arial Rounded MT Bold" pitchFamily="34" charset="0"/>
              </a:rPr>
              <a:t>E tu? Come fai la prima colazione?</a:t>
            </a:r>
            <a:endParaRPr lang="it-IT" sz="3600" b="1" spc="300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pic>
        <p:nvPicPr>
          <p:cNvPr id="15364" name="Picture 4" descr="http://www.improntaunika.it/wp-content/uploads/2014/05/Latte-1024x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80728"/>
            <a:ext cx="1319372" cy="1152128"/>
          </a:xfrm>
          <a:prstGeom prst="rect">
            <a:avLst/>
          </a:prstGeom>
          <a:noFill/>
        </p:spPr>
      </p:pic>
      <p:pic>
        <p:nvPicPr>
          <p:cNvPr id="15368" name="Picture 8" descr="http://mulinbarot.it/wp-content/uploads/2014/10/anicini-604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92227"/>
            <a:ext cx="1800200" cy="804725"/>
          </a:xfrm>
          <a:prstGeom prst="rect">
            <a:avLst/>
          </a:prstGeom>
          <a:noFill/>
        </p:spPr>
      </p:pic>
      <p:grpSp>
        <p:nvGrpSpPr>
          <p:cNvPr id="9" name="Gruppo 8"/>
          <p:cNvGrpSpPr/>
          <p:nvPr/>
        </p:nvGrpSpPr>
        <p:grpSpPr>
          <a:xfrm>
            <a:off x="323528" y="2276872"/>
            <a:ext cx="905244" cy="1800200"/>
            <a:chOff x="251520" y="2564904"/>
            <a:chExt cx="905244" cy="1800200"/>
          </a:xfrm>
        </p:grpSpPr>
        <p:pic>
          <p:nvPicPr>
            <p:cNvPr id="15370" name="Picture 10" descr="http://gruppoalcenero.com/sites/default/files/styles/dettaglio_prodotto/public/latte%20soia%20LAT890.jpg?itok=_HJBBs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564904"/>
              <a:ext cx="905244" cy="1800200"/>
            </a:xfrm>
            <a:prstGeom prst="rect">
              <a:avLst/>
            </a:prstGeom>
            <a:noFill/>
          </p:spPr>
        </p:pic>
        <p:sp>
          <p:nvSpPr>
            <p:cNvPr id="8" name="Ovale 7"/>
            <p:cNvSpPr/>
            <p:nvPr/>
          </p:nvSpPr>
          <p:spPr>
            <a:xfrm>
              <a:off x="539552" y="3248980"/>
              <a:ext cx="360040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372" name="Picture 12" descr="https://immacucina.files.wordpress.com/2014/03/20140329-150019.jpg?w=7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4357" y="1268760"/>
            <a:ext cx="1475285" cy="1008112"/>
          </a:xfrm>
          <a:prstGeom prst="rect">
            <a:avLst/>
          </a:prstGeom>
          <a:noFill/>
        </p:spPr>
      </p:pic>
      <p:pic>
        <p:nvPicPr>
          <p:cNvPr id="15374" name="Picture 14" descr="http://www.integrazionealimentare.it/wp-content/uploads/2014/11/cioccolata-cal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429000"/>
            <a:ext cx="1417340" cy="1053556"/>
          </a:xfrm>
          <a:prstGeom prst="rect">
            <a:avLst/>
          </a:prstGeom>
          <a:noFill/>
        </p:spPr>
      </p:pic>
      <p:pic>
        <p:nvPicPr>
          <p:cNvPr id="15376" name="Picture 16" descr="https://encrypted-tbn3.gstatic.com/images?q=tbn:ANd9GcSZdpBJLLiW3hmdneCeMXvniO5i-7msPIUIzRF-QPAycb22MY7n4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780928"/>
            <a:ext cx="1440160" cy="14401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378" name="Picture 18" descr="http://cookaround.com/yabbse1/foto/data/500/medium/0032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124744"/>
            <a:ext cx="1499660" cy="1124745"/>
          </a:xfrm>
          <a:prstGeom prst="rect">
            <a:avLst/>
          </a:prstGeom>
          <a:noFill/>
        </p:spPr>
      </p:pic>
      <p:sp>
        <p:nvSpPr>
          <p:cNvPr id="15380" name="AutoShape 20" descr="http://th.gustoblog.it/_a6difEGY-zjV7juZnQDlMIy7Nc=/fit-in/655xorig/http:/media.gustoblog.it/d/daf/pane-e-composta-facile.jpg"/>
          <p:cNvSpPr>
            <a:spLocks noChangeAspect="1" noChangeArrowheads="1"/>
          </p:cNvSpPr>
          <p:nvPr/>
        </p:nvSpPr>
        <p:spPr bwMode="auto">
          <a:xfrm>
            <a:off x="155575" y="-1881188"/>
            <a:ext cx="59055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2" name="AutoShape 22" descr="http://th.gustoblog.it/_a6difEGY-zjV7juZnQDlMIy7Nc=/fit-in/655xorig/http:/media.gustoblog.it/d/daf/pane-e-composta-facile.jpg"/>
          <p:cNvSpPr>
            <a:spLocks noChangeAspect="1" noChangeArrowheads="1"/>
          </p:cNvSpPr>
          <p:nvPr/>
        </p:nvSpPr>
        <p:spPr bwMode="auto">
          <a:xfrm>
            <a:off x="155575" y="-1881188"/>
            <a:ext cx="59055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4" name="AutoShape 24" descr="http://th.gustoblog.it/_a6difEGY-zjV7juZnQDlMIy7Nc=/fit-in/655xorig/http:/media.gustoblog.it/d/daf/pane-e-composta-facile.jpg"/>
          <p:cNvSpPr>
            <a:spLocks noChangeAspect="1" noChangeArrowheads="1"/>
          </p:cNvSpPr>
          <p:nvPr/>
        </p:nvSpPr>
        <p:spPr bwMode="auto">
          <a:xfrm>
            <a:off x="155575" y="-1881188"/>
            <a:ext cx="59055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6" name="AutoShape 26" descr="http://th.gustoblog.it/_a6difEGY-zjV7juZnQDlMIy7Nc=/fit-in/655xorig/http:/media.gustoblog.it/d/daf/pane-e-composta-facile.jpg"/>
          <p:cNvSpPr>
            <a:spLocks noChangeAspect="1" noChangeArrowheads="1"/>
          </p:cNvSpPr>
          <p:nvPr/>
        </p:nvSpPr>
        <p:spPr bwMode="auto">
          <a:xfrm>
            <a:off x="155575" y="-1881188"/>
            <a:ext cx="5905500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88" name="Picture 28" descr="http://img.misya.info/Misya2/2013/01/panbauletto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108321"/>
            <a:ext cx="1584176" cy="1096543"/>
          </a:xfrm>
          <a:prstGeom prst="rect">
            <a:avLst/>
          </a:prstGeom>
          <a:noFill/>
        </p:spPr>
      </p:pic>
      <p:pic>
        <p:nvPicPr>
          <p:cNvPr id="15390" name="Picture 30" descr="http://blog.giallozafferano.it/gnamgnamplus/wp-content/uploads/2013/07/succo-di-frutta-albicoc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725144"/>
            <a:ext cx="1692655" cy="1268760"/>
          </a:xfrm>
          <a:prstGeom prst="rect">
            <a:avLst/>
          </a:prstGeom>
          <a:noFill/>
        </p:spPr>
      </p:pic>
      <p:pic>
        <p:nvPicPr>
          <p:cNvPr id="15394" name="Picture 34" descr="http://www.dissapore.com/wp-content/uploads/photo13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39073" y="4653137"/>
            <a:ext cx="2065834" cy="1296144"/>
          </a:xfrm>
          <a:prstGeom prst="rect">
            <a:avLst/>
          </a:prstGeom>
          <a:noFill/>
        </p:spPr>
      </p:pic>
      <p:pic>
        <p:nvPicPr>
          <p:cNvPr id="15392" name="Picture 32" descr="http://previews.123rf.com/images/ljupco/ljupco1001/ljupco100100040/6314018-Jar-of-honey-with-wooden-drizzler-isolated-on-white-background-Stock-Phot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2685730"/>
            <a:ext cx="1327448" cy="12205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396" name="Picture 36" descr="http://www.sanostiledivita.com/wp-content/uploads/2015/05/frutta-benefici-organism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4509120"/>
            <a:ext cx="1905022" cy="1268760"/>
          </a:xfrm>
          <a:prstGeom prst="rect">
            <a:avLst/>
          </a:prstGeom>
          <a:noFill/>
        </p:spPr>
      </p:pic>
      <p:pic>
        <p:nvPicPr>
          <p:cNvPr id="15398" name="Picture 38" descr="http://www.garganowebtravel.com/images/p021_1_0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437112"/>
            <a:ext cx="1705821" cy="1149810"/>
          </a:xfrm>
          <a:prstGeom prst="rect">
            <a:avLst/>
          </a:prstGeom>
          <a:noFill/>
        </p:spPr>
      </p:pic>
      <p:grpSp>
        <p:nvGrpSpPr>
          <p:cNvPr id="26" name="Gruppo 25"/>
          <p:cNvGrpSpPr/>
          <p:nvPr/>
        </p:nvGrpSpPr>
        <p:grpSpPr>
          <a:xfrm>
            <a:off x="5940152" y="2852936"/>
            <a:ext cx="1160934" cy="1545538"/>
            <a:chOff x="4355976" y="5229200"/>
            <a:chExt cx="1160934" cy="1545538"/>
          </a:xfrm>
        </p:grpSpPr>
        <p:pic>
          <p:nvPicPr>
            <p:cNvPr id="15400" name="Picture 40" descr="https://encrypted-tbn1.gstatic.com/images?q=tbn:ANd9GcTIegtC4PW_vuAtFeNaUwfWdNaPA-VPAZNzvo-gwjd2ggn41MQTcQ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55976" y="5229200"/>
              <a:ext cx="1160934" cy="1545538"/>
            </a:xfrm>
            <a:prstGeom prst="rect">
              <a:avLst/>
            </a:prstGeom>
            <a:noFill/>
          </p:spPr>
        </p:pic>
        <p:sp>
          <p:nvSpPr>
            <p:cNvPr id="25" name="Ovale 24"/>
            <p:cNvSpPr/>
            <p:nvPr/>
          </p:nvSpPr>
          <p:spPr>
            <a:xfrm rot="20753336">
              <a:off x="4639576" y="6042245"/>
              <a:ext cx="285859" cy="89563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195736" y="6204204"/>
            <a:ext cx="4752528" cy="653796"/>
            <a:chOff x="2123728" y="6204204"/>
            <a:chExt cx="4752528" cy="653796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2123728" y="6355685"/>
              <a:ext cx="4176464" cy="400110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990000"/>
                  </a:solidFill>
                  <a:latin typeface="Arial Rounded MT Bold" pitchFamily="34" charset="0"/>
                </a:rPr>
                <a:t>Vuoi aggiungere qualcos’altro?</a:t>
              </a:r>
              <a:endParaRPr lang="it-IT" sz="2000" b="1" dirty="0">
                <a:solidFill>
                  <a:srgbClr val="990000"/>
                </a:solidFill>
                <a:latin typeface="Arial Rounded MT Bold" pitchFamily="34" charset="0"/>
              </a:endParaRPr>
            </a:p>
          </p:txBody>
        </p:sp>
        <p:pic>
          <p:nvPicPr>
            <p:cNvPr id="18434" name="Picture 2" descr="http://www.intrecci.eu/wp-content/uploads/P7130009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56176" y="6204204"/>
              <a:ext cx="720080" cy="653796"/>
            </a:xfrm>
            <a:prstGeom prst="rect">
              <a:avLst/>
            </a:prstGeom>
            <a:noFill/>
          </p:spPr>
        </p:pic>
      </p:grpSp>
      <p:pic>
        <p:nvPicPr>
          <p:cNvPr id="21506" name="Picture 2" descr="http://www.pepperchic.com/wp-content/uploads/2013/04/pan-di-stell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1720" y="908720"/>
            <a:ext cx="1457145" cy="965498"/>
          </a:xfrm>
          <a:prstGeom prst="rect">
            <a:avLst/>
          </a:prstGeom>
          <a:noFill/>
        </p:spPr>
      </p:pic>
      <p:sp>
        <p:nvSpPr>
          <p:cNvPr id="31" name="CasellaDiTesto 30"/>
          <p:cNvSpPr txBox="1"/>
          <p:nvPr/>
        </p:nvSpPr>
        <p:spPr>
          <a:xfrm>
            <a:off x="72008" y="764705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A</a:t>
            </a:r>
            <a:endParaRPr lang="it-IT" sz="18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763688" y="62068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B</a:t>
            </a:r>
            <a:endParaRPr lang="it-IT" sz="18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779912" y="90872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C</a:t>
            </a:r>
            <a:endParaRPr lang="it-IT" sz="18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364088" y="82742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D</a:t>
            </a:r>
            <a:endParaRPr lang="it-IT" sz="18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7380312" y="76470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E</a:t>
            </a:r>
            <a:endParaRPr lang="it-IT" sz="18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44016" y="2492896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F</a:t>
            </a:r>
            <a:endParaRPr lang="it-IT" sz="18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547664" y="220486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G</a:t>
            </a:r>
            <a:endParaRPr lang="it-IT" sz="18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923928" y="242088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H</a:t>
            </a:r>
            <a:endParaRPr lang="it-IT" sz="18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868144" y="2492896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I</a:t>
            </a:r>
            <a:endParaRPr lang="it-IT" sz="18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308304" y="242088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L</a:t>
            </a:r>
            <a:endParaRPr lang="it-IT" sz="18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915816" y="342900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M</a:t>
            </a:r>
            <a:endParaRPr lang="it-IT" sz="18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67544" y="436510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N</a:t>
            </a:r>
            <a:endParaRPr lang="it-IT" sz="18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555776" y="5373216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O</a:t>
            </a:r>
            <a:endParaRPr lang="it-IT" sz="18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499992" y="443711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P</a:t>
            </a:r>
            <a:endParaRPr lang="it-IT" sz="18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7308304" y="551723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Q</a:t>
            </a:r>
            <a:endParaRPr lang="it-IT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35422"/>
            <a:ext cx="74136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rgamena 2 4"/>
          <p:cNvSpPr/>
          <p:nvPr/>
        </p:nvSpPr>
        <p:spPr>
          <a:xfrm>
            <a:off x="6084168" y="0"/>
            <a:ext cx="3016808" cy="220486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Colazione da re, pranzo da principe, cena da povero</a:t>
            </a:r>
          </a:p>
        </p:txBody>
      </p:sp>
      <p:pic>
        <p:nvPicPr>
          <p:cNvPr id="22530" name="Picture 2" descr="http://png.clipart.me/graphics/thumbs/301/an-illustration-of-a-kings-crown_3010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740" y="2348880"/>
            <a:ext cx="823076" cy="5871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930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persbaglio.ilcannocchiale.it/mediamanager/sys.user/30093/home%20ripo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49" y="5733256"/>
            <a:ext cx="1638499" cy="1052736"/>
          </a:xfrm>
          <a:prstGeom prst="rect">
            <a:avLst/>
          </a:prstGeom>
          <a:noFill/>
        </p:spPr>
      </p:pic>
      <p:pic>
        <p:nvPicPr>
          <p:cNvPr id="19458" name="Picture 2" descr="http://files.siamo-in-quinta.webnode.it/200000383-c1051c1ff8/dormire_catted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988840"/>
            <a:ext cx="1440159" cy="11521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966</Words>
  <Application>Microsoft Office PowerPoint</Application>
  <PresentationFormat>Presentazione su schermo (4:3)</PresentationFormat>
  <Paragraphs>187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PRINCIPI NUTRITIVI</dc:title>
  <dc:creator>Roberto Casaccia</dc:creator>
  <cp:lastModifiedBy>utente1</cp:lastModifiedBy>
  <cp:revision>209</cp:revision>
  <dcterms:created xsi:type="dcterms:W3CDTF">1997-04-03T19:54:08Z</dcterms:created>
  <dcterms:modified xsi:type="dcterms:W3CDTF">2015-08-29T16:31:33Z</dcterms:modified>
</cp:coreProperties>
</file>