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6" r:id="rId3"/>
    <p:sldId id="284" r:id="rId4"/>
    <p:sldId id="304" r:id="rId5"/>
    <p:sldId id="318" r:id="rId6"/>
    <p:sldId id="319" r:id="rId7"/>
    <p:sldId id="320" r:id="rId8"/>
    <p:sldId id="274" r:id="rId9"/>
    <p:sldId id="272" r:id="rId10"/>
    <p:sldId id="315" r:id="rId11"/>
    <p:sldId id="333" r:id="rId12"/>
    <p:sldId id="321" r:id="rId13"/>
    <p:sldId id="316" r:id="rId14"/>
    <p:sldId id="306" r:id="rId15"/>
    <p:sldId id="273" r:id="rId16"/>
    <p:sldId id="290" r:id="rId17"/>
    <p:sldId id="308" r:id="rId18"/>
    <p:sldId id="312" r:id="rId19"/>
    <p:sldId id="307" r:id="rId20"/>
    <p:sldId id="310" r:id="rId21"/>
    <p:sldId id="311" r:id="rId22"/>
    <p:sldId id="313" r:id="rId23"/>
    <p:sldId id="314" r:id="rId24"/>
    <p:sldId id="325" r:id="rId25"/>
    <p:sldId id="275" r:id="rId26"/>
    <p:sldId id="335" r:id="rId27"/>
    <p:sldId id="322" r:id="rId28"/>
    <p:sldId id="279" r:id="rId29"/>
    <p:sldId id="323" r:id="rId30"/>
    <p:sldId id="297" r:id="rId31"/>
    <p:sldId id="326" r:id="rId32"/>
    <p:sldId id="301" r:id="rId33"/>
    <p:sldId id="295" r:id="rId34"/>
    <p:sldId id="288" r:id="rId35"/>
    <p:sldId id="291" r:id="rId36"/>
    <p:sldId id="285" r:id="rId37"/>
    <p:sldId id="334" r:id="rId38"/>
    <p:sldId id="327" r:id="rId39"/>
    <p:sldId id="332" r:id="rId40"/>
    <p:sldId id="329" r:id="rId41"/>
    <p:sldId id="328" r:id="rId42"/>
    <p:sldId id="330" r:id="rId43"/>
    <p:sldId id="299" r:id="rId4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4" y="-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DA777-4071-4B84-8147-4514AF6BDF4A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83811-3886-4021-B5C0-2F3ADEA19A4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90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889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610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78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6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125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7CA11D-16CD-4D3A-B64B-E2C70E5C1178}" type="slidenum">
              <a:t>24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640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A3FB59-D43F-4091-A359-1B23AB3D1486}" type="slidenum">
              <a:t>29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50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499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30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25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38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4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3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172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096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558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3811-3886-4021-B5C0-2F3ADEA19A4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4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85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28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4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74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03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03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4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78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72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25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89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77C90-DEDB-4453-9FA6-6736C822E623}" type="datetimeFigureOut">
              <a:rPr lang="it-IT" smtClean="0"/>
              <a:t>21/06/16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50C6-3803-4316-B83C-3DC20CA8D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05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hyperlink" Target="http://www.lascuoladiancel.it/" TargetMode="External"/><Relationship Id="rId5" Type="http://schemas.openxmlformats.org/officeDocument/2006/relationships/hyperlink" Target="http://www.airc.it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wftrieste.it/" TargetMode="External"/><Relationship Id="rId3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Relationship Id="rId3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Relationship Id="rId3" Type="http://schemas.openxmlformats.org/officeDocument/2006/relationships/image" Target="../media/image6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25106" y="497983"/>
            <a:ext cx="3677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IV Unità didattica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30" y="345788"/>
            <a:ext cx="2476500" cy="5715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562753" y="1021202"/>
            <a:ext cx="1845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Progetto Scuola</a:t>
            </a:r>
            <a:endParaRPr lang="it-IT" sz="20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19" y="65411"/>
            <a:ext cx="3275534" cy="323658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83893" y="990398"/>
            <a:ext cx="3219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Curlz MT" panose="04040404050702020202" pitchFamily="82" charset="0"/>
              </a:rPr>
              <a:t>Il frigorifero perfetto</a:t>
            </a:r>
            <a:endParaRPr lang="it-IT" sz="2800" b="1" dirty="0">
              <a:latin typeface="Curlz MT" panose="04040404050702020202" pitchFamily="8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186" y="1683705"/>
            <a:ext cx="3474561" cy="51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7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03600" y="314960"/>
            <a:ext cx="513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latin typeface="Curlz MT" panose="04040404050702020202" pitchFamily="82" charset="0"/>
              </a:defRPr>
            </a:lvl1pPr>
          </a:lstStyle>
          <a:p>
            <a:r>
              <a:rPr lang="it-IT" dirty="0"/>
              <a:t>Come riporre gli alimenti in frigorifero?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73" y="776625"/>
            <a:ext cx="4167187" cy="585216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854960" y="1991360"/>
            <a:ext cx="11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4-5°C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42640" y="2987040"/>
            <a:ext cx="11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0-2°C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05760" y="4236720"/>
            <a:ext cx="11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7-10°C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415280" y="1767840"/>
            <a:ext cx="4693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Nel frigorifero la temperatura non è omogenea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Gli alimenti maggiormente deperibili e a più alta possibilità di proliferazione di muffe e batteri, vanno conservati nel ripiano centrale, che garantisce una temperatura più bassa (0-2°C)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Il ripiano più profondo è quello ideale per riporre frutta e verdura (7-10°C)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I derivati del latte, con deperibilità intermedia, vanno riposti in alto (4-5°C)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Le uova vanno tenute da parte, per il rischio legato alla salmonella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83200" y="1157624"/>
            <a:ext cx="513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latin typeface="Curlz MT" panose="04040404050702020202" pitchFamily="82" charset="0"/>
              </a:defRPr>
            </a:lvl1pPr>
          </a:lstStyle>
          <a:p>
            <a:r>
              <a:rPr lang="it-IT" dirty="0" smtClean="0">
                <a:solidFill>
                  <a:srgbClr val="C00000"/>
                </a:solidFill>
              </a:rPr>
              <a:t>Il freddo addormenta cellule e batteri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4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79644" y="157122"/>
            <a:ext cx="513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latin typeface="Curlz MT" panose="04040404050702020202" pitchFamily="82" charset="0"/>
              </a:defRPr>
            </a:lvl1pPr>
          </a:lstStyle>
          <a:p>
            <a:r>
              <a:rPr lang="it-IT" dirty="0" smtClean="0">
                <a:solidFill>
                  <a:srgbClr val="C00000"/>
                </a:solidFill>
              </a:rPr>
              <a:t>Vuoi contenere gli sprechi?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90" y="714187"/>
            <a:ext cx="4167187" cy="58521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090695" y="2931902"/>
            <a:ext cx="11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1</a:t>
            </a:r>
            <a:r>
              <a:rPr lang="it-IT" sz="2400" b="1" dirty="0" smtClean="0"/>
              <a:t>°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415280" y="3777633"/>
            <a:ext cx="469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primo alimenti che compri e metti in frigo, sarà anche il primo ad uscirne ed essere consumato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83200" y="3167417"/>
            <a:ext cx="513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latin typeface="Curlz MT" panose="04040404050702020202" pitchFamily="82" charset="0"/>
              </a:defRPr>
            </a:lvl1pPr>
          </a:lstStyle>
          <a:p>
            <a:r>
              <a:rPr lang="it-IT" dirty="0" smtClean="0">
                <a:solidFill>
                  <a:srgbClr val="C00000"/>
                </a:solidFill>
              </a:rPr>
              <a:t>Segui la regola FIFO: First In First Out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228123" y="3409434"/>
            <a:ext cx="11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2°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668884" y="2097434"/>
            <a:ext cx="11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3°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690135" y="3020764"/>
            <a:ext cx="11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4°</a:t>
            </a:r>
            <a:endParaRPr lang="it-IT" sz="2400" b="1" dirty="0"/>
          </a:p>
        </p:txBody>
      </p:sp>
      <p:sp>
        <p:nvSpPr>
          <p:cNvPr id="5" name="Freccia circolare in giù 4"/>
          <p:cNvSpPr/>
          <p:nvPr/>
        </p:nvSpPr>
        <p:spPr>
          <a:xfrm>
            <a:off x="3290363" y="1484173"/>
            <a:ext cx="3808942" cy="15365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9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3873923" y="393789"/>
            <a:ext cx="3636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sz="2400" dirty="0" smtClean="0">
                <a:latin typeface="Curlz MT" panose="04040404050702020202" pitchFamily="82" charset="0"/>
              </a:rPr>
              <a:t>Cosa c’è ancora da sapere sull’igiene degli alimenti…</a:t>
            </a:r>
            <a:endParaRPr lang="it-IT" sz="2400" dirty="0">
              <a:latin typeface="Curlz MT" panose="04040404050702020202" pitchFamily="8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659316" y="2158826"/>
            <a:ext cx="5304346" cy="343626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59487" y="188152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SzPct val="45000"/>
              <a:buFont typeface="Wingdings" panose="05000000000000000000" pitchFamily="2" charset="2"/>
              <a:buChar char="v"/>
            </a:pPr>
            <a:r>
              <a:rPr lang="it-IT" dirty="0"/>
              <a:t>Scegliere alimenti in confezioni integre e controllare sempre la data di </a:t>
            </a:r>
            <a:r>
              <a:rPr lang="it-IT" dirty="0" smtClean="0"/>
              <a:t>scadenza</a:t>
            </a:r>
            <a:endParaRPr lang="it-IT" dirty="0"/>
          </a:p>
          <a:p>
            <a:pPr marL="285750" indent="-285750">
              <a:buSzPct val="45000"/>
              <a:buFont typeface="Wingdings" panose="05000000000000000000" pitchFamily="2" charset="2"/>
              <a:buChar char="v"/>
            </a:pPr>
            <a:r>
              <a:rPr lang="it-IT" dirty="0"/>
              <a:t>Non scegliere surgelati, con confezioni ricoperte da </a:t>
            </a:r>
            <a:r>
              <a:rPr lang="it-IT" dirty="0" smtClean="0"/>
              <a:t>brina</a:t>
            </a:r>
            <a:endParaRPr lang="it-IT" dirty="0"/>
          </a:p>
          <a:p>
            <a:pPr marL="285750" indent="-285750">
              <a:buSzPct val="45000"/>
              <a:buFont typeface="Wingdings" panose="05000000000000000000" pitchFamily="2" charset="2"/>
              <a:buChar char="v"/>
            </a:pPr>
            <a:r>
              <a:rPr lang="it-IT" dirty="0"/>
              <a:t>Utilizzare le buste apposite, per il trasporto degli alimenti </a:t>
            </a:r>
            <a:r>
              <a:rPr lang="it-IT" dirty="0" smtClean="0"/>
              <a:t>surgelati</a:t>
            </a:r>
            <a:endParaRPr lang="it-IT" dirty="0"/>
          </a:p>
          <a:p>
            <a:pPr marL="285750" indent="-285750">
              <a:buSzPct val="45000"/>
              <a:buFont typeface="Wingdings" panose="05000000000000000000" pitchFamily="2" charset="2"/>
              <a:buChar char="v"/>
            </a:pPr>
            <a:r>
              <a:rPr lang="it-IT" dirty="0"/>
              <a:t>Riporre gli alimenti acquistati nel frigorifero o nel congelatore entro 2 ore dall'acquisto. Il prima possibile in </a:t>
            </a:r>
            <a:r>
              <a:rPr lang="it-IT" dirty="0" smtClean="0"/>
              <a:t>estate</a:t>
            </a:r>
            <a:endParaRPr lang="it-IT" dirty="0"/>
          </a:p>
          <a:p>
            <a:pPr marL="285750" indent="-285750">
              <a:buSzPct val="45000"/>
              <a:buFont typeface="Wingdings" panose="05000000000000000000" pitchFamily="2" charset="2"/>
              <a:buChar char="v"/>
            </a:pPr>
            <a:r>
              <a:rPr lang="it-IT" dirty="0"/>
              <a:t>In frigo, conservare gli alimenti crudi in luoghi separati da quelli già cotti e </a:t>
            </a:r>
            <a:r>
              <a:rPr lang="it-IT" dirty="0" smtClean="0"/>
              <a:t>pronti</a:t>
            </a:r>
            <a:endParaRPr lang="it-IT" dirty="0"/>
          </a:p>
          <a:p>
            <a:pPr marL="285750" indent="-285750">
              <a:buSzPct val="45000"/>
              <a:buFont typeface="Wingdings" panose="05000000000000000000" pitchFamily="2" charset="2"/>
              <a:buChar char="v"/>
            </a:pPr>
            <a:r>
              <a:rPr lang="it-IT" dirty="0"/>
              <a:t>Riporre gli alimenti in frigo puliti </a:t>
            </a:r>
            <a:r>
              <a:rPr lang="it-IT" dirty="0" smtClean="0"/>
              <a:t>e bel </a:t>
            </a:r>
            <a:r>
              <a:rPr lang="it-IT" dirty="0"/>
              <a:t>coperti con contenitori appositi </a:t>
            </a:r>
            <a:endParaRPr lang="it-IT" dirty="0" smtClean="0"/>
          </a:p>
          <a:p>
            <a:pPr marL="285750" indent="-285750">
              <a:buSzPct val="45000"/>
              <a:buFont typeface="Wingdings" panose="05000000000000000000" pitchFamily="2" charset="2"/>
              <a:buChar char="v"/>
            </a:pPr>
            <a:r>
              <a:rPr lang="it-IT" dirty="0" smtClean="0"/>
              <a:t>Pulire </a:t>
            </a:r>
            <a:r>
              <a:rPr lang="it-IT" dirty="0"/>
              <a:t>e sbrinare costantemente il frigorifero</a:t>
            </a:r>
          </a:p>
        </p:txBody>
      </p:sp>
    </p:spTree>
    <p:extLst>
      <p:ext uri="{BB962C8B-B14F-4D97-AF65-F5344CB8AC3E}">
        <p14:creationId xmlns:p14="http://schemas.microsoft.com/office/powerpoint/2010/main" val="427112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14081" y="330347"/>
            <a:ext cx="831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latin typeface="Curlz MT" panose="04040404050702020202" pitchFamily="82" charset="0"/>
              </a:defRPr>
            </a:lvl1pPr>
          </a:lstStyle>
          <a:p>
            <a:pPr algn="ctr"/>
            <a:r>
              <a:rPr lang="it-IT" dirty="0"/>
              <a:t>C</a:t>
            </a:r>
            <a:r>
              <a:rPr lang="it-IT" dirty="0" smtClean="0"/>
              <a:t>ome </a:t>
            </a:r>
            <a:r>
              <a:rPr lang="it-IT" dirty="0"/>
              <a:t>faccio a capire se è saltata la </a:t>
            </a:r>
            <a:r>
              <a:rPr lang="it-IT" dirty="0" smtClean="0"/>
              <a:t>corrente nel frigorifero?</a:t>
            </a: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(e proteggermi dalle tossinfezioni alimentari?)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461" y="1991252"/>
            <a:ext cx="5143500" cy="3525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8"/>
          <a:stretch/>
        </p:blipFill>
        <p:spPr>
          <a:xfrm>
            <a:off x="863028" y="1761902"/>
            <a:ext cx="2938409" cy="324446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754993" y="1178673"/>
            <a:ext cx="3829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4800">
                <a:solidFill>
                  <a:srgbClr val="C00000"/>
                </a:solidFill>
                <a:latin typeface="Curlz MT" panose="04040404050702020202" pitchFamily="82" charset="0"/>
              </a:defRPr>
            </a:lvl1pPr>
          </a:lstStyle>
          <a:p>
            <a:r>
              <a:rPr lang="it-IT" sz="2800" dirty="0" smtClean="0"/>
              <a:t>Dillo a mamma e papà!</a:t>
            </a:r>
            <a:endParaRPr lang="it-IT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62337" y="1350390"/>
            <a:ext cx="190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Riempio di acqua e ripongo in freezer, perché si formi il ghiaccio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75405" y="4568324"/>
            <a:ext cx="1921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Prima di partire in vacanza, ripongo i cubetti di ghiaccio in posizione verticale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270697" y="5857036"/>
            <a:ext cx="296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 ritorno, se il ghiaccio è sparito, il frigo non è sicuro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36305" y="1240228"/>
            <a:ext cx="626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1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75405" y="4244979"/>
            <a:ext cx="626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2</a:t>
            </a:r>
            <a:endParaRPr lang="it-IT" sz="20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957335" y="5810419"/>
            <a:ext cx="626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3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03369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32779" y="474894"/>
            <a:ext cx="422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latin typeface="Curlz MT" panose="04040404050702020202" pitchFamily="82" charset="0"/>
              </a:defRPr>
            </a:lvl1pPr>
          </a:lstStyle>
          <a:p>
            <a:r>
              <a:rPr lang="it-IT" dirty="0" smtClean="0"/>
              <a:t>Come lavo la frutta e la verdura</a:t>
            </a:r>
            <a:endParaRPr lang="it-IT" dirty="0"/>
          </a:p>
        </p:txBody>
      </p:sp>
      <p:sp>
        <p:nvSpPr>
          <p:cNvPr id="5" name="Segnaposto testo 2"/>
          <p:cNvSpPr txBox="1">
            <a:spLocks/>
          </p:cNvSpPr>
          <p:nvPr/>
        </p:nvSpPr>
        <p:spPr>
          <a:xfrm>
            <a:off x="822499" y="1882058"/>
            <a:ext cx="51467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/>
              <a:t>Riempire una bacinella nel lavandino con frutta e verdure, lasciar correre l'acqua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/>
              <a:t>Aggiungere una tazza di aceto e lasciare agire per 10 minuti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smtClean="0"/>
              <a:t>Risciacquare abbondantemente con acqua</a:t>
            </a: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smtClean="0"/>
              <a:t>Aggiungere (eventualmente) bicarbonato </a:t>
            </a:r>
            <a:r>
              <a:rPr lang="it-IT" sz="2400" dirty="0"/>
              <a:t>(</a:t>
            </a:r>
            <a:r>
              <a:rPr lang="it-IT" sz="2400" dirty="0" smtClean="0"/>
              <a:t>alcalinizzante)</a:t>
            </a: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796" y="2944677"/>
            <a:ext cx="4762745" cy="318786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335219" y="1869035"/>
            <a:ext cx="490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latin typeface="Curlz MT" panose="04040404050702020202" pitchFamily="82" charset="0"/>
              </a:defRPr>
            </a:lvl1pPr>
          </a:lstStyle>
          <a:p>
            <a:r>
              <a:rPr lang="it-IT" dirty="0" smtClean="0">
                <a:solidFill>
                  <a:srgbClr val="C00000"/>
                </a:solidFill>
              </a:rPr>
              <a:t>Come rendere difficile la vita dei microbi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8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326640" y="508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Congelamento e surgelamento</a:t>
            </a:r>
            <a:endParaRPr lang="it-IT" sz="48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66407" y="1805398"/>
            <a:ext cx="9009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Congelamento (</a:t>
            </a:r>
            <a:r>
              <a:rPr lang="it-IT" dirty="0" smtClean="0"/>
              <a:t>domestico). Temperatura a -18°C. Blocco di tutte le reazioni metaboliche. Formazione di macro-cristalli di ghiaccio, che possono alterare le cellule in un processo di scongelamento incongruo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Surgelamento (industriale</a:t>
            </a:r>
            <a:r>
              <a:rPr lang="it-IT" dirty="0" smtClean="0"/>
              <a:t>). Sarebbe un congelamento molto rapido con T inferiore a -18°C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51398" y="3749127"/>
            <a:ext cx="874330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Scongelare i </a:t>
            </a:r>
            <a:r>
              <a:rPr lang="it-IT" dirty="0" smtClean="0"/>
              <a:t> prodotti </a:t>
            </a:r>
            <a:r>
              <a:rPr lang="it-IT" b="1" dirty="0" smtClean="0">
                <a:solidFill>
                  <a:srgbClr val="7030A0"/>
                </a:solidFill>
              </a:rPr>
              <a:t>CONGELATI </a:t>
            </a:r>
            <a:r>
              <a:rPr lang="it-IT" dirty="0"/>
              <a:t>non a temperatura ambiente ma in frigorifero, </a:t>
            </a:r>
            <a:r>
              <a:rPr lang="it-IT" dirty="0" smtClean="0"/>
              <a:t>nel microonde. </a:t>
            </a:r>
            <a:r>
              <a:rPr lang="it-IT" b="1" dirty="0" smtClean="0">
                <a:solidFill>
                  <a:srgbClr val="7030A0"/>
                </a:solidFill>
              </a:rPr>
              <a:t>Non cuocere direttamente l’alimento congelato ad alte temperature</a:t>
            </a:r>
            <a:endParaRPr lang="it-IT" b="1" dirty="0">
              <a:solidFill>
                <a:srgbClr val="7030A0"/>
              </a:solidFill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51398" y="5402494"/>
            <a:ext cx="874330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I prodotti  </a:t>
            </a:r>
            <a:r>
              <a:rPr lang="it-IT" b="1" dirty="0" smtClean="0">
                <a:solidFill>
                  <a:srgbClr val="7030A0"/>
                </a:solidFill>
              </a:rPr>
              <a:t>SURGELATI </a:t>
            </a:r>
            <a:r>
              <a:rPr lang="it-IT" dirty="0" smtClean="0"/>
              <a:t>possono invece essere cotti direttamente ad alte temperature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5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779520" y="46736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Scongelamento</a:t>
            </a:r>
            <a:endParaRPr lang="it-IT" sz="48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7864" y="1751270"/>
            <a:ext cx="6177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srgbClr val="7030A0"/>
                </a:solidFill>
              </a:rPr>
              <a:t>IN FRIGORIFERO. Attenzione che l’acqua risultante non contatti gli alimenti. Buon metodo</a:t>
            </a:r>
          </a:p>
          <a:p>
            <a:endParaRPr lang="it-IT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srgbClr val="7030A0"/>
                </a:solidFill>
              </a:rPr>
              <a:t>FORNO A MICROONDE. Scongelamento rapido e uniforme. E’ un metodo sicuro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IN ACQUA BOLLENTE, OLIO CALDO O IN FORNO.  Un metodo di scongelamento che permette di iniziare subito la cottura. Ma può danneggiare il prodotto e le proprietà nutrizionali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IN ACQUA CORRENTE FREDDA. E’ il meno sicuro dal punto di vista igienico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5344" y="4005005"/>
            <a:ext cx="3769474" cy="232517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344" y="1000242"/>
            <a:ext cx="3769474" cy="257227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265" y="5153317"/>
            <a:ext cx="1417032" cy="91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5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795520" y="16256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I surgelati</a:t>
            </a:r>
            <a:endParaRPr lang="it-IT" sz="48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144000" y="5938464"/>
            <a:ext cx="296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www.fondazioneveronesi.it</a:t>
            </a:r>
            <a:endParaRPr lang="it-IT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24675" y="1613043"/>
            <a:ext cx="6493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 sfatata l’idea che i cibi freschi, una volta surgelati, perdano il loro potere nutrizionale</a:t>
            </a:r>
            <a:r>
              <a:rPr lang="it-IT" dirty="0" smtClean="0"/>
              <a:t>. Se il </a:t>
            </a:r>
            <a:r>
              <a:rPr lang="it-IT" dirty="0"/>
              <a:t>procedimento di surgelazione è corretto ed i cibi freschi vengono portati a una temperatura di -18°C in tempi molto rapidi, l’acqua contenuta al loro interno forma dei cristalli di ghiaccio molto piccoli e ugualmente distribuiti che causano alle cellule dell’alimento lesioni </a:t>
            </a:r>
            <a:r>
              <a:rPr lang="it-IT" dirty="0" smtClean="0"/>
              <a:t>irrilevanti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24675" y="3503286"/>
            <a:ext cx="6616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Oggi è possibile </a:t>
            </a:r>
            <a:r>
              <a:rPr lang="it-IT" dirty="0"/>
              <a:t>scegliere tra moltissimi </a:t>
            </a:r>
            <a:r>
              <a:rPr lang="it-IT" dirty="0" smtClean="0"/>
              <a:t>prodotti: </a:t>
            </a:r>
            <a:r>
              <a:rPr lang="it-IT" b="1" dirty="0" smtClean="0"/>
              <a:t>verdura </a:t>
            </a:r>
            <a:r>
              <a:rPr lang="it-IT" b="1" dirty="0"/>
              <a:t>a </a:t>
            </a:r>
            <a:r>
              <a:rPr lang="it-IT" b="1" dirty="0" smtClean="0"/>
              <a:t>foglia</a:t>
            </a:r>
            <a:r>
              <a:rPr lang="it-IT" dirty="0" smtClean="0"/>
              <a:t>, </a:t>
            </a:r>
            <a:r>
              <a:rPr lang="it-IT" b="1" dirty="0" smtClean="0"/>
              <a:t>patate, minestrone </a:t>
            </a:r>
            <a:r>
              <a:rPr lang="it-IT" b="1" dirty="0"/>
              <a:t>a </a:t>
            </a:r>
            <a:r>
              <a:rPr lang="it-IT" b="1" dirty="0" smtClean="0"/>
              <a:t>dadini, legumi, carne </a:t>
            </a:r>
            <a:r>
              <a:rPr lang="it-IT" b="1" dirty="0"/>
              <a:t>sia rossa che bianca (pollo, coniglio) </a:t>
            </a:r>
            <a:r>
              <a:rPr lang="it-IT" b="1" dirty="0" smtClean="0"/>
              <a:t>, pesce </a:t>
            </a:r>
            <a:r>
              <a:rPr lang="it-IT" b="1" dirty="0"/>
              <a:t>fra il quale sono ottimi il merluzzo atlantico, il nasello, i pesci piatti e magri come la sogliola e la </a:t>
            </a:r>
            <a:r>
              <a:rPr lang="it-IT" b="1" dirty="0" smtClean="0"/>
              <a:t>platessa, </a:t>
            </a:r>
            <a:r>
              <a:rPr lang="it-IT" b="1" dirty="0"/>
              <a:t>i molluschi e i crostacei.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21933" y="944808"/>
            <a:ext cx="115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Mantengono le proprietà nutrizionali, possono ridurre alcune proprietà organolettiche (odore, sapore, consistenza)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1933" y="5116531"/>
            <a:ext cx="7448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Il grasso non ama il freddo!</a:t>
            </a:r>
          </a:p>
          <a:p>
            <a:r>
              <a:rPr lang="it-IT" dirty="0" smtClean="0"/>
              <a:t>I pesci grassi in freezer durano meno</a:t>
            </a:r>
          </a:p>
          <a:p>
            <a:r>
              <a:rPr lang="it-IT" dirty="0" smtClean="0"/>
              <a:t>I ceci si surgelano con difficoltà. Molto formaggi peggiorano le loro qualità organolettiche nel congelamento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42" y="2178122"/>
            <a:ext cx="4567016" cy="30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9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626910" y="273953"/>
            <a:ext cx="6461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4800">
                <a:solidFill>
                  <a:srgbClr val="C00000"/>
                </a:solidFill>
                <a:latin typeface="Curlz MT" panose="04040404050702020202" pitchFamily="82" charset="0"/>
              </a:defRPr>
            </a:lvl1pPr>
          </a:lstStyle>
          <a:p>
            <a:r>
              <a:rPr lang="it-IT" dirty="0"/>
              <a:t>C’è verdura e verdura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895" y="1547376"/>
            <a:ext cx="4937760" cy="127404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895" y="3027680"/>
            <a:ext cx="4937760" cy="360175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59" y="1405136"/>
            <a:ext cx="4737259" cy="355294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857894" y="4485640"/>
            <a:ext cx="3688185" cy="1066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940560" y="5537200"/>
            <a:ext cx="250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Solo spinaci biologici!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7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626910" y="365818"/>
            <a:ext cx="6461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4800">
                <a:solidFill>
                  <a:srgbClr val="C00000"/>
                </a:solidFill>
                <a:latin typeface="Curlz MT" panose="04040404050702020202" pitchFamily="82" charset="0"/>
              </a:defRPr>
            </a:lvl1pPr>
          </a:lstStyle>
          <a:p>
            <a:r>
              <a:rPr lang="it-IT" dirty="0"/>
              <a:t>C’è verdura e verdura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86" y="1404619"/>
            <a:ext cx="5832668" cy="253492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033520" y="2042160"/>
            <a:ext cx="1473200" cy="6299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703" y="1323339"/>
            <a:ext cx="4437902" cy="297434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6663" y="4424204"/>
            <a:ext cx="4426857" cy="224075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7152640" y="2499360"/>
            <a:ext cx="3078480" cy="92456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371600" y="4704080"/>
            <a:ext cx="387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Solo il 65% di spinaci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 smtClean="0">
                <a:solidFill>
                  <a:srgbClr val="002060"/>
                </a:solidFill>
              </a:rPr>
              <a:t>Incremento calorico per grassi e zuccheri!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7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6000" y="607089"/>
            <a:ext cx="347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Oggi parleremo dì…</a:t>
            </a:r>
            <a:endParaRPr lang="it-IT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016000" y="1269444"/>
            <a:ext cx="99466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Come conservare gli alimenti con il freddo</a:t>
            </a:r>
            <a:endParaRPr lang="it-IT" dirty="0" smtClean="0"/>
          </a:p>
          <a:p>
            <a:endParaRPr lang="it-I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refrigerazione e come riporre gli alimenti in frigorifero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Proteggersi dalle infezioni, tossinfezioni e intossicazioni alimentari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Il congelamento e lo scongelamento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 surgelati</a:t>
            </a:r>
          </a:p>
          <a:p>
            <a:endParaRPr lang="it-IT" dirty="0" smtClean="0"/>
          </a:p>
          <a:p>
            <a:r>
              <a:rPr lang="it-IT" b="1" dirty="0"/>
              <a:t>Contenitori e pellicole per alimenti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Quale pellicola scelgo?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Quale contenitore uso?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Saper interpretare i simboli sui contenitori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storia di Concetta e la pellicola perfetta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16000" y="5255786"/>
            <a:ext cx="1012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Obiettivi: </a:t>
            </a:r>
            <a:r>
              <a:rPr lang="it-IT" dirty="0" smtClean="0"/>
              <a:t>Comprendere le modalità di conservazione degli alimenti in frigorifero. Evitare le infezioni, </a:t>
            </a:r>
            <a:r>
              <a:rPr lang="it-IT" dirty="0" err="1"/>
              <a:t>tossinfenzioni</a:t>
            </a:r>
            <a:r>
              <a:rPr lang="it-IT" dirty="0"/>
              <a:t> </a:t>
            </a:r>
            <a:r>
              <a:rPr lang="it-IT" dirty="0" smtClean="0"/>
              <a:t>, intossicazioni e  alimentari e limitare gli sprechi. Sfatare i miti sugli alimenti surgelati e saper scegliere il giusto prodotto nel refrigeratore del supermercato. Saper utilizzare le pellicole e </a:t>
            </a:r>
            <a:r>
              <a:rPr lang="it-IT" dirty="0"/>
              <a:t>i contenitori  </a:t>
            </a:r>
            <a:r>
              <a:rPr lang="it-IT" dirty="0" smtClean="0"/>
              <a:t>per gli alimenti in sicurezza. </a:t>
            </a:r>
          </a:p>
        </p:txBody>
      </p:sp>
    </p:spTree>
    <p:extLst>
      <p:ext uri="{BB962C8B-B14F-4D97-AF65-F5344CB8AC3E}">
        <p14:creationId xmlns:p14="http://schemas.microsoft.com/office/powerpoint/2010/main" val="270684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95880" y="452118"/>
            <a:ext cx="786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4800">
                <a:solidFill>
                  <a:srgbClr val="C00000"/>
                </a:solidFill>
                <a:latin typeface="Curlz MT" panose="04040404050702020202" pitchFamily="82" charset="0"/>
              </a:defRPr>
            </a:lvl1pPr>
          </a:lstStyle>
          <a:p>
            <a:r>
              <a:rPr lang="it-IT" dirty="0"/>
              <a:t>C’è </a:t>
            </a:r>
            <a:r>
              <a:rPr lang="it-IT" dirty="0" smtClean="0"/>
              <a:t>hamburger e hamburger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58" y="2082800"/>
            <a:ext cx="4683091" cy="319119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880" y="2082800"/>
            <a:ext cx="4653280" cy="308906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423669" y="4971540"/>
            <a:ext cx="4297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100% carne (da accertare in etichetta)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223251" y="4934200"/>
            <a:ext cx="3266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>
                <a:solidFill>
                  <a:srgbClr val="002060"/>
                </a:solidFill>
              </a:defRPr>
            </a:lvl1pPr>
          </a:lstStyle>
          <a:p>
            <a:r>
              <a:rPr lang="it-IT" dirty="0" smtClean="0"/>
              <a:t>E qui?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217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" y="1745136"/>
            <a:ext cx="5008880" cy="332512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95880" y="452118"/>
            <a:ext cx="786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4800">
                <a:solidFill>
                  <a:srgbClr val="C00000"/>
                </a:solidFill>
                <a:latin typeface="Curlz MT" panose="04040404050702020202" pitchFamily="82" charset="0"/>
              </a:defRPr>
            </a:lvl1pPr>
          </a:lstStyle>
          <a:p>
            <a:r>
              <a:rPr lang="it-IT" dirty="0"/>
              <a:t>C’è </a:t>
            </a:r>
            <a:r>
              <a:rPr lang="it-IT" dirty="0" smtClean="0"/>
              <a:t>hamburger e hamburger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979" y="2117225"/>
            <a:ext cx="5092141" cy="256256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283460" y="6174747"/>
            <a:ext cx="799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>
                <a:solidFill>
                  <a:srgbClr val="002060"/>
                </a:solidFill>
              </a:defRPr>
            </a:lvl1pPr>
          </a:lstStyle>
          <a:p>
            <a:r>
              <a:rPr lang="it-IT" b="1" dirty="0">
                <a:solidFill>
                  <a:srgbClr val="C00000"/>
                </a:solidFill>
              </a:rPr>
              <a:t>La differenza non sta nella temperatura, ma nella qualità degli ingredienti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278880" y="4919438"/>
            <a:ext cx="387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Solo il 73% carne bovina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Incremento calorico per la presenza di farine!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0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529840" y="447040"/>
            <a:ext cx="733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E nella </a:t>
            </a:r>
            <a:r>
              <a:rPr lang="it-IT" sz="4800" dirty="0" err="1" smtClean="0">
                <a:solidFill>
                  <a:srgbClr val="C00000"/>
                </a:solidFill>
                <a:latin typeface="Curlz MT" panose="04040404050702020202" pitchFamily="82" charset="0"/>
              </a:rPr>
              <a:t>spinacetta</a:t>
            </a:r>
            <a:r>
              <a:rPr lang="it-IT" sz="48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 cosa trovo?</a:t>
            </a:r>
            <a:endParaRPr lang="it-IT" sz="48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19" y="2033766"/>
            <a:ext cx="5284685" cy="425527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688" y="1503680"/>
            <a:ext cx="4562272" cy="384048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78688" y="5569803"/>
            <a:ext cx="4580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Solo il 38% di carne separata meccanicamente</a:t>
            </a:r>
          </a:p>
          <a:p>
            <a:r>
              <a:rPr lang="it-IT" dirty="0" smtClean="0"/>
              <a:t>Olio di palma</a:t>
            </a:r>
          </a:p>
          <a:p>
            <a:r>
              <a:rPr lang="it-IT" dirty="0" smtClean="0"/>
              <a:t>Nitrito di sodio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67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529840" y="447040"/>
            <a:ext cx="733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E nella </a:t>
            </a:r>
            <a:r>
              <a:rPr lang="it-IT" sz="4800" dirty="0" err="1" smtClean="0">
                <a:solidFill>
                  <a:srgbClr val="C00000"/>
                </a:solidFill>
                <a:latin typeface="Curlz MT" panose="04040404050702020202" pitchFamily="82" charset="0"/>
              </a:rPr>
              <a:t>spinacetta</a:t>
            </a:r>
            <a:r>
              <a:rPr lang="it-IT" sz="48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 cosa trovo?</a:t>
            </a:r>
            <a:endParaRPr lang="it-IT" sz="48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605914"/>
            <a:ext cx="3421380" cy="25660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013200" y="1950720"/>
            <a:ext cx="7376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 smtClean="0"/>
              <a:t>Carne separata meccanicamente. </a:t>
            </a:r>
          </a:p>
          <a:p>
            <a:r>
              <a:rPr lang="it-IT" dirty="0" smtClean="0"/>
              <a:t>Non si tratta di una carne di prima scelta. Anche nota come «poltiglia rosa» viene ricavata dalle carcasse degli animali, con procedure chimiche e fisiche.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 smtClean="0"/>
              <a:t>Olio di palma</a:t>
            </a:r>
          </a:p>
          <a:p>
            <a:r>
              <a:rPr lang="it-IT" dirty="0" smtClean="0"/>
              <a:t>L’avversione per questo prodotto è soprattutto di natura ambientalista. I campi delle palme da olio, crescono a spese delle foreste. Infatti queste vengono distrutte per dare spazio vitale alle palme. Acquista solo prodotti che attestino una gestione responsabile dell’olio di palma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 smtClean="0"/>
              <a:t>Nitrito di sodio. </a:t>
            </a:r>
          </a:p>
          <a:p>
            <a:r>
              <a:rPr lang="it-IT" dirty="0" smtClean="0"/>
              <a:t>I nitriti e i nitrati, utilizzati soprattutto nelle conservazioni delle carni e degli insaccati, possono subire delle modificazioni chimiche che li trasformano in </a:t>
            </a:r>
            <a:r>
              <a:rPr lang="it-IT" dirty="0" err="1" smtClean="0"/>
              <a:t>nitrosammine</a:t>
            </a:r>
            <a:r>
              <a:rPr lang="it-IT" dirty="0" smtClean="0"/>
              <a:t>, molecole potenzialmente cancerogene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4000" y="6096000"/>
            <a:ext cx="257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4"/>
              </a:rPr>
              <a:t>www.lascuoladiancel.it</a:t>
            </a:r>
            <a:endParaRPr lang="it-IT" dirty="0" smtClean="0"/>
          </a:p>
          <a:p>
            <a:r>
              <a:rPr lang="it-IT" dirty="0" smtClean="0">
                <a:hlinkClick r:id="rId5"/>
              </a:rPr>
              <a:t>www.airc.it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342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53214" y="410962"/>
            <a:ext cx="5573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4800">
                <a:solidFill>
                  <a:srgbClr val="C00000"/>
                </a:solidFill>
                <a:latin typeface="Curlz MT" panose="04040404050702020202" pitchFamily="82" charset="0"/>
              </a:defRPr>
            </a:lvl1pPr>
          </a:lstStyle>
          <a:p>
            <a:r>
              <a:rPr lang="it-IT" dirty="0"/>
              <a:t>OCCHIO </a:t>
            </a:r>
            <a:r>
              <a:rPr lang="it-IT" dirty="0" smtClean="0"/>
              <a:t>anche a ...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91540" y="1620511"/>
            <a:ext cx="8123135" cy="177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v"/>
              <a:defRPr b="1"/>
            </a:lvl1pPr>
          </a:lstStyle>
          <a:p>
            <a:pPr marL="0" indent="0">
              <a:buNone/>
            </a:pPr>
            <a:r>
              <a:rPr lang="it-IT" dirty="0"/>
              <a:t>NITRATI (E249, E250) E NITRITI (E251, E252)</a:t>
            </a:r>
          </a:p>
          <a:p>
            <a:r>
              <a:rPr lang="it-IT" b="0" dirty="0"/>
              <a:t>Si trovano in salumi, insaccati e carni lavorate.</a:t>
            </a:r>
          </a:p>
          <a:p>
            <a:r>
              <a:rPr lang="it-IT" b="0" dirty="0"/>
              <a:t>I nitrati , in piccole quantità non sono pericolosi mentre i nitriti, legandosi alle ammine presenti in altri cibi, formano le </a:t>
            </a:r>
            <a:r>
              <a:rPr lang="it-IT" b="0" dirty="0" err="1"/>
              <a:t>nitrosammine</a:t>
            </a:r>
            <a:r>
              <a:rPr lang="it-IT" b="0" dirty="0"/>
              <a:t>, considerate potenzialmente cancerogene</a:t>
            </a:r>
          </a:p>
          <a:p>
            <a:endParaRPr lang="it-IT" b="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091540" y="3813275"/>
            <a:ext cx="8033236" cy="177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Font typeface="Wingdings" panose="05000000000000000000" pitchFamily="2" charset="2"/>
              <a:buChar char="v"/>
              <a:defRPr b="1"/>
            </a:lvl1pPr>
          </a:lstStyle>
          <a:p>
            <a:pPr marL="0" indent="0">
              <a:buNone/>
            </a:pPr>
            <a:r>
              <a:rPr lang="it-IT" dirty="0"/>
              <a:t>POLIFOSFATI (E450)</a:t>
            </a:r>
          </a:p>
          <a:p>
            <a:r>
              <a:rPr lang="it-IT" b="0" dirty="0"/>
              <a:t>Si trovano in insaccati cotti, prosciutto cotto, formaggi fusi, per renderli più morbidi e gustosi. Possono dare problemi digestivi in quanto forniscono all'organismo dosi massicce di </a:t>
            </a:r>
            <a:r>
              <a:rPr lang="it-IT" b="0" dirty="0" smtClean="0"/>
              <a:t>fosforo </a:t>
            </a:r>
            <a:r>
              <a:rPr lang="it-IT" b="0" dirty="0"/>
              <a:t>(un eccesso di fosforo determina una perdita di </a:t>
            </a:r>
            <a:r>
              <a:rPr lang="it-IT" b="0" dirty="0" smtClean="0"/>
              <a:t>calcio </a:t>
            </a:r>
            <a:r>
              <a:rPr lang="it-IT" b="0" dirty="0"/>
              <a:t>a danno di denti ed ossa)</a:t>
            </a:r>
          </a:p>
          <a:p>
            <a:r>
              <a:rPr lang="it-IT" b="0" dirty="0"/>
              <a:t>Da evitare </a:t>
            </a:r>
            <a:r>
              <a:rPr lang="it-IT" b="0" dirty="0" smtClean="0"/>
              <a:t>nell'alimentazione </a:t>
            </a:r>
            <a:r>
              <a:rPr lang="it-IT" b="0" dirty="0"/>
              <a:t>dei bambini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652" y="830997"/>
            <a:ext cx="1630368" cy="22525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0386" y="3402313"/>
            <a:ext cx="2036901" cy="28238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41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129085" y="226431"/>
            <a:ext cx="389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Tieni a mente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26789" y="1834470"/>
            <a:ext cx="47911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dirty="0" smtClean="0"/>
              <a:t>Che sia in freezer, nella credenza o sulla scrivania della tua cameretta, di tutto quel che mangi, leggi sempre l’etichetta!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37530" y="1935743"/>
            <a:ext cx="5625101" cy="36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0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42856" y="165596"/>
            <a:ext cx="733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Dove ripongo il cibo?</a:t>
            </a:r>
            <a:endParaRPr lang="it-IT" sz="48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15785" y="1720954"/>
            <a:ext cx="8342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Nessun contenitore è inerte al 100%, quindi nel metterlo a contatto con gli alimenti dobbiamo prestare attenzione che nulla passi dal contenitore al cibo</a:t>
            </a:r>
          </a:p>
          <a:p>
            <a:endParaRPr lang="it-IT" dirty="0"/>
          </a:p>
          <a:p>
            <a:r>
              <a:rPr lang="it-IT" dirty="0" smtClean="0"/>
              <a:t>Alcune di queste sostanze, infatti, potrebbero recare danno alla salute ed agire come </a:t>
            </a:r>
            <a:r>
              <a:rPr lang="it-IT" b="1" dirty="0" smtClean="0">
                <a:solidFill>
                  <a:srgbClr val="7030A0"/>
                </a:solidFill>
              </a:rPr>
              <a:t>interferenti endocrini</a:t>
            </a:r>
            <a:r>
              <a:rPr lang="it-IT" dirty="0" smtClean="0"/>
              <a:t>. Ovvero agenti in grado di interferire con le ghiandole endocrine (tiroide, testicoli, ovaie) arrecando danno</a:t>
            </a:r>
          </a:p>
          <a:p>
            <a:endParaRPr lang="it-IT" dirty="0"/>
          </a:p>
          <a:p>
            <a:r>
              <a:rPr lang="it-IT" dirty="0" smtClean="0"/>
              <a:t>Per proteggerci dobbiamo conoscere i materiali che compongono i contenitori e le pellicole, e leggere sempre con grande attenzione le istruzioni riportate sulle confezioni</a:t>
            </a:r>
          </a:p>
          <a:p>
            <a:endParaRPr lang="it-IT" dirty="0"/>
          </a:p>
          <a:p>
            <a:r>
              <a:rPr lang="it-IT" b="1" dirty="0" smtClean="0">
                <a:solidFill>
                  <a:srgbClr val="7030A0"/>
                </a:solidFill>
              </a:rPr>
              <a:t>Alcuni interferenti endocrini sono: </a:t>
            </a:r>
            <a:r>
              <a:rPr lang="it-IT" b="1" dirty="0" err="1" smtClean="0">
                <a:solidFill>
                  <a:srgbClr val="7030A0"/>
                </a:solidFill>
              </a:rPr>
              <a:t>bisfenolo</a:t>
            </a:r>
            <a:r>
              <a:rPr lang="it-IT" b="1" dirty="0" smtClean="0">
                <a:solidFill>
                  <a:srgbClr val="7030A0"/>
                </a:solidFill>
              </a:rPr>
              <a:t> A, ftalati, metalli pesanti, </a:t>
            </a:r>
            <a:r>
              <a:rPr lang="it-IT" b="1" dirty="0" err="1" smtClean="0">
                <a:solidFill>
                  <a:srgbClr val="7030A0"/>
                </a:solidFill>
              </a:rPr>
              <a:t>perfluorati</a:t>
            </a:r>
            <a:r>
              <a:rPr lang="it-IT" b="1" dirty="0" smtClean="0">
                <a:solidFill>
                  <a:srgbClr val="7030A0"/>
                </a:solidFill>
              </a:rPr>
              <a:t>…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459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42856" y="165596"/>
            <a:ext cx="733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I contenitori in plastica</a:t>
            </a:r>
            <a:endParaRPr lang="it-IT" sz="48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4387" y="609014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hlinkClick r:id="rId2"/>
              </a:rPr>
              <a:t>www.wwftrieste.it</a:t>
            </a:r>
            <a:endParaRPr lang="it-IT" i="1" dirty="0" smtClean="0"/>
          </a:p>
          <a:p>
            <a:r>
              <a:rPr lang="it-IT" i="1" dirty="0"/>
              <a:t>http://it.wikihow.com/Riconoscere-il-Grado-di-Sicurezza-dei-Contenitori-per-Alimenti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627" y="1263722"/>
            <a:ext cx="4502255" cy="403008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891567" y="2666203"/>
            <a:ext cx="3086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Verifica simbolo e codice di riciclaggio alla base del contenitore. </a:t>
            </a:r>
            <a:r>
              <a:rPr lang="it-IT" dirty="0"/>
              <a:t>Come regola generale, i numeri 1-2-4-5 indicano contenitori sicuri per il cibo. </a:t>
            </a:r>
          </a:p>
        </p:txBody>
      </p:sp>
    </p:spTree>
    <p:extLst>
      <p:ext uri="{BB962C8B-B14F-4D97-AF65-F5344CB8AC3E}">
        <p14:creationId xmlns:p14="http://schemas.microsoft.com/office/powerpoint/2010/main" val="374074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773" y="1316019"/>
            <a:ext cx="4752566" cy="35679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57982" y="62725"/>
            <a:ext cx="7749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4800">
                <a:solidFill>
                  <a:srgbClr val="C00000"/>
                </a:solidFill>
                <a:latin typeface="Curlz MT" panose="04040404050702020202" pitchFamily="82" charset="0"/>
              </a:defRPr>
            </a:lvl1pPr>
          </a:lstStyle>
          <a:p>
            <a:pPr algn="ctr"/>
            <a:r>
              <a:rPr lang="it-IT" sz="3200" b="1" dirty="0" smtClean="0"/>
              <a:t>I simboli sui contenitori in plastica  </a:t>
            </a:r>
            <a:r>
              <a:rPr lang="it-IT" sz="3200" b="1" dirty="0"/>
              <a:t>(valido anche per vetro e porcellane)</a:t>
            </a:r>
          </a:p>
        </p:txBody>
      </p:sp>
      <p:cxnSp>
        <p:nvCxnSpPr>
          <p:cNvPr id="5" name="Connettore 2 4"/>
          <p:cNvCxnSpPr/>
          <p:nvPr/>
        </p:nvCxnSpPr>
        <p:spPr>
          <a:xfrm flipH="1">
            <a:off x="1520575" y="3284000"/>
            <a:ext cx="2159413" cy="2243497"/>
          </a:xfrm>
          <a:prstGeom prst="straightConnector1">
            <a:avLst/>
          </a:prstGeom>
          <a:ln w="3810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85448" y="5658847"/>
            <a:ext cx="320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Tazza e forchetta. </a:t>
            </a:r>
            <a:r>
              <a:rPr lang="it-IT" dirty="0" smtClean="0"/>
              <a:t>Sicuro per la conservazione degli alimenti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166242" y="5527497"/>
            <a:ext cx="320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Triangolo con numero da 1 a 7. </a:t>
            </a:r>
            <a:r>
              <a:rPr lang="it-IT" dirty="0" smtClean="0"/>
              <a:t>Tipo di plastica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6894001" y="3459131"/>
            <a:ext cx="2717514" cy="1839074"/>
          </a:xfrm>
          <a:prstGeom prst="straightConnector1">
            <a:avLst/>
          </a:prstGeom>
          <a:ln w="3810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4843408" y="2279150"/>
            <a:ext cx="108223" cy="3320266"/>
          </a:xfrm>
          <a:prstGeom prst="straightConnector1">
            <a:avLst/>
          </a:prstGeom>
          <a:ln w="3810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824554" y="5642279"/>
            <a:ext cx="320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Termometro. </a:t>
            </a:r>
            <a:r>
              <a:rPr lang="it-IT" dirty="0" smtClean="0"/>
              <a:t>Escursione termica sopportata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1076497" y="2237966"/>
            <a:ext cx="2414489" cy="1184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40929" y="3422648"/>
            <a:ext cx="210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Onde radianti. </a:t>
            </a:r>
          </a:p>
          <a:p>
            <a:r>
              <a:rPr lang="it-IT" dirty="0" smtClean="0"/>
              <a:t>Adatto al microonde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6096342" y="2129140"/>
            <a:ext cx="3468385" cy="1293508"/>
          </a:xfrm>
          <a:prstGeom prst="straightConnector1">
            <a:avLst/>
          </a:prstGeom>
          <a:ln w="3810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9564727" y="3339303"/>
            <a:ext cx="249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Piatti e acqua- </a:t>
            </a:r>
            <a:r>
              <a:rPr lang="it-IT" dirty="0" smtClean="0"/>
              <a:t>Lavaggio sicuro in lavastoviglie</a:t>
            </a:r>
            <a:endParaRPr lang="it-IT" dirty="0"/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7030092" y="2237967"/>
            <a:ext cx="2997229" cy="87758"/>
          </a:xfrm>
          <a:prstGeom prst="straightConnector1">
            <a:avLst/>
          </a:prstGeom>
          <a:ln w="3810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0166278" y="1973578"/>
            <a:ext cx="177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Fiocco di neve. </a:t>
            </a:r>
            <a:r>
              <a:rPr lang="it-IT" dirty="0" smtClean="0"/>
              <a:t>Adatto al freezer</a:t>
            </a:r>
            <a:endParaRPr lang="it-IT" dirty="0"/>
          </a:p>
        </p:txBody>
      </p:sp>
      <p:cxnSp>
        <p:nvCxnSpPr>
          <p:cNvPr id="22" name="Connettore 2 21"/>
          <p:cNvCxnSpPr/>
          <p:nvPr/>
        </p:nvCxnSpPr>
        <p:spPr>
          <a:xfrm>
            <a:off x="5725252" y="3284000"/>
            <a:ext cx="1271449" cy="1996917"/>
          </a:xfrm>
          <a:prstGeom prst="straightConnector1">
            <a:avLst/>
          </a:prstGeom>
          <a:ln w="3810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894002" y="5233367"/>
            <a:ext cx="1123522" cy="36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Capacità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533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9611" y="1499192"/>
            <a:ext cx="2657099" cy="4911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5256102" y="1443994"/>
            <a:ext cx="4461584" cy="56410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1650" tIns="40820" rIns="81650" bIns="40820" anchor="t" anchorCtr="0" compatLnSpc="0">
            <a:spAutoFit/>
          </a:bodyPr>
          <a:lstStyle/>
          <a:p>
            <a:pPr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 b="1">
                <a:latin typeface="Arial" pitchFamily="18"/>
                <a:ea typeface="SimSun" pitchFamily="2"/>
                <a:cs typeface="Lucida Sans" pitchFamily="2"/>
              </a:rPr>
              <a:t>Non disperdere il contenitore nell'ambiente</a:t>
            </a:r>
          </a:p>
          <a:p>
            <a:pPr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>
                <a:latin typeface="Arial" pitchFamily="18"/>
                <a:ea typeface="SimSun" pitchFamily="2"/>
                <a:cs typeface="Lucida Sans" pitchFamily="2"/>
              </a:rPr>
              <a:t>(Per imballaggi del settore alimentare)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1127" y="2945240"/>
            <a:ext cx="1763558" cy="12410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4788" y="2945240"/>
            <a:ext cx="1306339" cy="12410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5181279" y="3402458"/>
            <a:ext cx="2250466" cy="32327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1650" tIns="40820" rIns="81650" bIns="40820" anchor="t" anchorCtr="0" compatLnSpc="0">
            <a:spAutoFit/>
          </a:bodyPr>
          <a:lstStyle/>
          <a:p>
            <a:pPr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 b="1">
                <a:latin typeface="Arial" pitchFamily="18"/>
                <a:ea typeface="SimSun" pitchFamily="2"/>
                <a:cs typeface="Lucida Sans" pitchFamily="2"/>
              </a:rPr>
              <a:t>Appiattire dopo l'uso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3088" y="5328235"/>
            <a:ext cx="1698241" cy="11766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3859545" y="5337158"/>
            <a:ext cx="5623499" cy="12866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1650" tIns="40820" rIns="81650" bIns="40820" anchor="t" anchorCtr="0" compatLnSpc="0">
            <a:spAutoFit/>
          </a:bodyPr>
          <a:lstStyle/>
          <a:p>
            <a:pPr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 b="1" dirty="0">
                <a:latin typeface="Arial" pitchFamily="18"/>
                <a:ea typeface="SimSun" pitchFamily="2"/>
                <a:cs typeface="Lucida Sans" pitchFamily="2"/>
              </a:rPr>
              <a:t>Marchio internazionale per i materiali riciclabili</a:t>
            </a:r>
          </a:p>
          <a:p>
            <a:pPr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 dirty="0">
                <a:latin typeface="Arial" pitchFamily="18"/>
                <a:ea typeface="SimSun" pitchFamily="2"/>
                <a:cs typeface="Lucida Sans" pitchFamily="2"/>
              </a:rPr>
              <a:t>È utilizzato per indicare che l'imballaggio o il prodotto è riciclabile, ma anche che l'imballaggio o il prodotto è fatto di materiale riciclato (in questo caso deve essere indicato il valore percentuale)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01928" y="5596563"/>
            <a:ext cx="1697262" cy="7678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asellaDiTesto 13"/>
          <p:cNvSpPr txBox="1"/>
          <p:nvPr/>
        </p:nvSpPr>
        <p:spPr>
          <a:xfrm>
            <a:off x="1784788" y="284480"/>
            <a:ext cx="8149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4800">
                <a:solidFill>
                  <a:srgbClr val="C00000"/>
                </a:solidFill>
                <a:latin typeface="Curlz MT" panose="04040404050702020202" pitchFamily="82" charset="0"/>
              </a:defRPr>
            </a:lvl1pPr>
          </a:lstStyle>
          <a:p>
            <a:r>
              <a:rPr lang="it-IT" sz="4000" dirty="0" smtClean="0"/>
              <a:t>Anche nel contenitore, guarda l’etichetta</a:t>
            </a:r>
            <a:endParaRPr lang="it-IT" sz="4000" dirty="0"/>
          </a:p>
        </p:txBody>
      </p:sp>
      <p:cxnSp>
        <p:nvCxnSpPr>
          <p:cNvPr id="16" name="Connettore diritto 15"/>
          <p:cNvCxnSpPr/>
          <p:nvPr/>
        </p:nvCxnSpPr>
        <p:spPr>
          <a:xfrm flipV="1">
            <a:off x="1294544" y="2527442"/>
            <a:ext cx="8639679" cy="51371"/>
          </a:xfrm>
          <a:prstGeom prst="line">
            <a:avLst/>
          </a:prstGeom>
          <a:ln w="571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/>
        </p:nvCxnSpPr>
        <p:spPr>
          <a:xfrm flipV="1">
            <a:off x="1433249" y="4731254"/>
            <a:ext cx="8639679" cy="51371"/>
          </a:xfrm>
          <a:prstGeom prst="line">
            <a:avLst/>
          </a:prstGeom>
          <a:ln w="571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3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703977" y="2424560"/>
            <a:ext cx="4750764" cy="323880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88640" y="792480"/>
            <a:ext cx="668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Curlz MT" panose="04040404050702020202" pitchFamily="82" charset="0"/>
              </a:rPr>
              <a:t>Perché gli alimenti vanno riposti in frigorifero?</a:t>
            </a:r>
            <a:endParaRPr lang="it-IT" sz="2800" b="1" dirty="0"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6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735" y="1107819"/>
            <a:ext cx="8034391" cy="575018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647378" y="667820"/>
            <a:ext cx="2958957" cy="1684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13735" y="118378"/>
            <a:ext cx="10633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4800">
                <a:solidFill>
                  <a:srgbClr val="C00000"/>
                </a:solidFill>
                <a:latin typeface="Curlz MT" panose="04040404050702020202" pitchFamily="82" charset="0"/>
              </a:defRPr>
            </a:lvl1pPr>
          </a:lstStyle>
          <a:p>
            <a:r>
              <a:rPr lang="it-IT" sz="4400" dirty="0"/>
              <a:t>Piatti </a:t>
            </a:r>
            <a:r>
              <a:rPr lang="it-IT" sz="4400" dirty="0" smtClean="0"/>
              <a:t>LDPE (polietilene a bassa densità)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00527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948773" y="5975093"/>
            <a:ext cx="4243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C00000"/>
                </a:solidFill>
              </a:rPr>
              <a:t>Meglio non utilizzarle su alimenti troppo acidi e troppo salati</a:t>
            </a:r>
            <a:endParaRPr lang="it-IT" i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26058" y="145048"/>
            <a:ext cx="9146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Pellicole e contenitori  di alluminio</a:t>
            </a:r>
            <a:endParaRPr lang="it-IT" sz="48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515" y="1212249"/>
            <a:ext cx="3408286" cy="205518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793" y="2056804"/>
            <a:ext cx="3063979" cy="323999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86" y="1212249"/>
            <a:ext cx="3159907" cy="404345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2741" y="6063200"/>
            <a:ext cx="545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Tratto </a:t>
            </a:r>
            <a:r>
              <a:rPr lang="it-IT" i="1" dirty="0"/>
              <a:t>dal corso di </a:t>
            </a:r>
            <a:r>
              <a:rPr lang="it-IT" i="1" dirty="0" smtClean="0"/>
              <a:t>Alfredo </a:t>
            </a:r>
            <a:r>
              <a:rPr lang="it-IT" i="1" dirty="0" err="1" smtClean="0"/>
              <a:t>Mengoli</a:t>
            </a:r>
            <a:r>
              <a:rPr lang="it-IT" i="1" dirty="0" smtClean="0"/>
              <a:t>, Veterinario </a:t>
            </a:r>
            <a:r>
              <a:rPr lang="it-IT" i="1" dirty="0"/>
              <a:t>ufficiale ASL Bologna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3299" y="3400745"/>
            <a:ext cx="3439501" cy="215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0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1111" y="1280986"/>
            <a:ext cx="5301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pellicole per alimenti sono costituite da </a:t>
            </a:r>
            <a:r>
              <a:rPr lang="it-IT" dirty="0" smtClean="0"/>
              <a:t>PVC </a:t>
            </a:r>
            <a:r>
              <a:rPr lang="it-IT" dirty="0"/>
              <a:t>(cloruro di polivinile). Nella formulazione però vengono aggiunte anche sostanze plastificanti, che hanno lo scopo di rendere la pellicola più plastica e aderente. Queste sostanze hanno una composizione simile a quella dei grassi naturali. </a:t>
            </a:r>
            <a:r>
              <a:rPr lang="it-IT" b="1" dirty="0">
                <a:solidFill>
                  <a:srgbClr val="7030A0"/>
                </a:solidFill>
              </a:rPr>
              <a:t>E, proprio per la loro affinità con i lipidi organici, possono trasmigrare in piccola parte negli alimenti che contengono oli vegetali e animali. Il rischio è più alto se le pellicole restano a contatto con il cibo ad alte temperature e per lungo tempo. </a:t>
            </a:r>
            <a:r>
              <a:rPr lang="it-IT" dirty="0"/>
              <a:t>La legge, per garantire il consumatore, impone un test a ogni tipo di pellicola immesso sul mercato: il materiale viene immerso per 10 giorni a 40 °C nell’olio di oliva. Al termine della prova vengono analizzati gli eventuali residui. In ogni caso sulla scatola deve comparire un avvertimento.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3838" y="6308332"/>
            <a:ext cx="198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www.focus.it</a:t>
            </a: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871" y="1833363"/>
            <a:ext cx="4794496" cy="28830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982946" y="5112064"/>
            <a:ext cx="4243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C00000"/>
                </a:solidFill>
              </a:rPr>
              <a:t>Meglio non utilizzarle su alimenti grassi e caldi. In ogni caso leggi le istruzioni sulla confezione</a:t>
            </a:r>
          </a:p>
          <a:p>
            <a:endParaRPr lang="it-IT" i="1" dirty="0" smtClean="0">
              <a:solidFill>
                <a:srgbClr val="C00000"/>
              </a:solidFill>
            </a:endParaRPr>
          </a:p>
          <a:p>
            <a:r>
              <a:rPr lang="it-IT" i="1" dirty="0" smtClean="0">
                <a:solidFill>
                  <a:srgbClr val="C00000"/>
                </a:solidFill>
              </a:rPr>
              <a:t>Preferire pellicole senza ftalati</a:t>
            </a:r>
            <a:endParaRPr lang="it-IT" i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36708" y="145048"/>
            <a:ext cx="733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Pellicole trasparenti</a:t>
            </a:r>
            <a:endParaRPr lang="it-IT" sz="48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9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2" y="1161094"/>
            <a:ext cx="3758692" cy="460248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619962" y="2388741"/>
            <a:ext cx="4325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Tutti gli altri bambini sognano giocattoli, videogiochi e smartphone…</a:t>
            </a:r>
          </a:p>
          <a:p>
            <a:endParaRPr lang="it-IT" sz="2000" dirty="0" smtClean="0"/>
          </a:p>
          <a:p>
            <a:r>
              <a:rPr lang="it-IT" sz="2000" dirty="0" smtClean="0"/>
              <a:t>Ma Concetta no!</a:t>
            </a:r>
          </a:p>
          <a:p>
            <a:endParaRPr lang="it-IT" sz="2000" dirty="0" smtClean="0"/>
          </a:p>
          <a:p>
            <a:r>
              <a:rPr lang="it-IT" sz="2000" dirty="0" smtClean="0"/>
              <a:t>Lei  cerca la pellicola perfetta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89758" y="134799"/>
            <a:ext cx="10453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La storia di concetta e la pellicola perfetta</a:t>
            </a:r>
            <a:endParaRPr lang="it-IT" sz="44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424" y="386080"/>
            <a:ext cx="2618253" cy="583184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599414" y="2162710"/>
            <a:ext cx="4325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sua mamma lavora tanto, e nonostante questo non fa mancare a Concetta e ai suoi due fratelli Luca e Poldo, ogni coccola</a:t>
            </a:r>
          </a:p>
          <a:p>
            <a:endParaRPr lang="it-IT" sz="2000" dirty="0" smtClean="0"/>
          </a:p>
          <a:p>
            <a:r>
              <a:rPr lang="it-IT" sz="2000" dirty="0" smtClean="0"/>
              <a:t>La mamma di concetta fa la spesa, cucina e la domenica prepara anche in dolce fatto in casa</a:t>
            </a:r>
          </a:p>
          <a:p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59885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53" y="995680"/>
            <a:ext cx="4642680" cy="53035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619962" y="2388741"/>
            <a:ext cx="4674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Ma quando le cose da fare sono tante, qualcosa può sfuggire</a:t>
            </a:r>
          </a:p>
          <a:p>
            <a:endParaRPr lang="it-IT" sz="2000" dirty="0" smtClean="0"/>
          </a:p>
          <a:p>
            <a:r>
              <a:rPr lang="it-IT" sz="2000" dirty="0" smtClean="0"/>
              <a:t>Il frigo di Concetta è sempre un disastro.</a:t>
            </a:r>
          </a:p>
          <a:p>
            <a:endParaRPr lang="it-IT" sz="2000" dirty="0" smtClean="0"/>
          </a:p>
          <a:p>
            <a:r>
              <a:rPr lang="it-IT" sz="2000" dirty="0" smtClean="0"/>
              <a:t>Lei vorrebbe aiutare la sua mamma a mettere ordine</a:t>
            </a:r>
          </a:p>
        </p:txBody>
      </p:sp>
    </p:spTree>
    <p:extLst>
      <p:ext uri="{BB962C8B-B14F-4D97-AF65-F5344CB8AC3E}">
        <p14:creationId xmlns:p14="http://schemas.microsoft.com/office/powerpoint/2010/main" val="134233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551" y="1635759"/>
            <a:ext cx="3994364" cy="406590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804897" y="1841242"/>
            <a:ext cx="43254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Che ne dite se l’aiutassimo tutti assieme a trovare la pellicola perfetta per avvolgere ogni cibo?</a:t>
            </a:r>
          </a:p>
          <a:p>
            <a:endParaRPr lang="it-IT" sz="2000" dirty="0"/>
          </a:p>
          <a:p>
            <a:r>
              <a:rPr lang="it-IT" sz="2000" dirty="0" smtClean="0"/>
              <a:t>Ma anche il contenitore più adatto e tutto quel che possa aiutare Concetta e la sua mamma ad avere un frigorifero perfetto!</a:t>
            </a:r>
          </a:p>
        </p:txBody>
      </p:sp>
    </p:spTree>
    <p:extLst>
      <p:ext uri="{BB962C8B-B14F-4D97-AF65-F5344CB8AC3E}">
        <p14:creationId xmlns:p14="http://schemas.microsoft.com/office/powerpoint/2010/main" val="229848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202624" y="2564182"/>
            <a:ext cx="7050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C00000"/>
                </a:solidFill>
                <a:latin typeface="Curlz MT" panose="04040404050702020202" pitchFamily="82" charset="0"/>
              </a:rPr>
              <a:t>Ora giochiamo tutti assieme….. </a:t>
            </a:r>
          </a:p>
        </p:txBody>
      </p:sp>
    </p:spTree>
    <p:extLst>
      <p:ext uri="{BB962C8B-B14F-4D97-AF65-F5344CB8AC3E}">
        <p14:creationId xmlns:p14="http://schemas.microsoft.com/office/powerpoint/2010/main" val="351793766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582769" y="200287"/>
            <a:ext cx="4862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Se </a:t>
            </a:r>
            <a:r>
              <a:rPr lang="it-IT" sz="3200" dirty="0">
                <a:solidFill>
                  <a:srgbClr val="C00000"/>
                </a:solidFill>
                <a:latin typeface="Curlz MT" panose="04040404050702020202" pitchFamily="82" charset="0"/>
              </a:rPr>
              <a:t>avanza la pasta nel piatto?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22" y="1255981"/>
            <a:ext cx="4158679" cy="261991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95" y="4232954"/>
            <a:ext cx="3985134" cy="249969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226139" y="1458930"/>
            <a:ext cx="4438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Cosa faccio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Lascio freddare la pasta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La ripongo in un piatto pulito, senza che trasbordi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Ricopro il tutto con una pellicola per alimenti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La conservo fino a due giorni nello scomparto intermedio del frigorifero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575461" y="4705564"/>
            <a:ext cx="419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Per poi farci una </a:t>
            </a:r>
            <a:r>
              <a:rPr lang="it-IT" sz="2000" b="1" dirty="0" smtClean="0">
                <a:solidFill>
                  <a:srgbClr val="C00000"/>
                </a:solidFill>
              </a:rPr>
              <a:t>di pasta frittata</a:t>
            </a:r>
            <a:r>
              <a:rPr lang="it-IT" sz="2000" b="1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18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34171" y="261593"/>
            <a:ext cx="1053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Se sono stato più di 2 ore fuori casa, con i piselli surgelati in busta?</a:t>
            </a:r>
            <a:endParaRPr lang="it-IT" sz="32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513816" y="1286306"/>
            <a:ext cx="40582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Cosa faccio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Invece di riporli nel freezer, li conservo nello scomparto più freddo del frigorifero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In questo modo potrò consumarli entro 2-3 giorni (controllare le indicazioni sulla confezione)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432" y="1204113"/>
            <a:ext cx="2865267" cy="271642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432" y="4397340"/>
            <a:ext cx="2948322" cy="21968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688476" y="4602823"/>
            <a:ext cx="2948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Per poi cucinare assieme a mamma un piatto di calamari con piselli!</a:t>
            </a:r>
          </a:p>
        </p:txBody>
      </p:sp>
    </p:spTree>
    <p:extLst>
      <p:ext uri="{BB962C8B-B14F-4D97-AF65-F5344CB8AC3E}">
        <p14:creationId xmlns:p14="http://schemas.microsoft.com/office/powerpoint/2010/main" val="57637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25520" y="306715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La refrigerazione</a:t>
            </a:r>
            <a:endParaRPr lang="it-IT" sz="48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99440" y="1346981"/>
            <a:ext cx="10566400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002060"/>
                </a:solidFill>
              </a:rPr>
              <a:t>Gli alimenti sono naturalmente deperibili. Il loro mantenimento tra 0 e 10 gradi °C, rallenta il metabolismo delle cellule animali, vegetali e dei microorganismi e consente il prolungamento dei tempi di conservazione.</a:t>
            </a:r>
          </a:p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rgbClr val="002060"/>
                </a:solidFill>
              </a:rPr>
              <a:t>La temperatura di refrigerazione ottimale è tra i 2 e i 4°C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69280" y="3871876"/>
            <a:ext cx="4531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Curlz MT" panose="04040404050702020202" pitchFamily="82" charset="0"/>
              </a:rPr>
              <a:t>La carne e il pesce «puzzano»</a:t>
            </a:r>
          </a:p>
          <a:p>
            <a:endParaRPr lang="it-IT" sz="1200" b="1" dirty="0" smtClean="0">
              <a:solidFill>
                <a:srgbClr val="002060"/>
              </a:solidFill>
              <a:latin typeface="Curlz MT" panose="04040404050702020202" pitchFamily="82" charset="0"/>
            </a:endParaRPr>
          </a:p>
          <a:p>
            <a:r>
              <a:rPr lang="it-IT" sz="2400" b="1" dirty="0" smtClean="0">
                <a:solidFill>
                  <a:srgbClr val="002060"/>
                </a:solidFill>
                <a:latin typeface="Curlz MT" panose="04040404050702020202" pitchFamily="82" charset="0"/>
              </a:rPr>
              <a:t>Il </a:t>
            </a:r>
            <a:r>
              <a:rPr lang="it-IT" sz="2400" b="1" dirty="0">
                <a:solidFill>
                  <a:srgbClr val="002060"/>
                </a:solidFill>
                <a:latin typeface="Curlz MT" panose="04040404050702020202" pitchFamily="82" charset="0"/>
              </a:rPr>
              <a:t>riso cotto e la salsa di pomodoro «fanno la muffa</a:t>
            </a:r>
            <a:r>
              <a:rPr lang="it-IT" sz="2400" b="1" dirty="0" smtClean="0">
                <a:solidFill>
                  <a:srgbClr val="002060"/>
                </a:solidFill>
                <a:latin typeface="Curlz MT" panose="04040404050702020202" pitchFamily="82" charset="0"/>
              </a:rPr>
              <a:t>»</a:t>
            </a:r>
          </a:p>
          <a:p>
            <a:endParaRPr lang="it-IT" sz="1200" b="1" dirty="0">
              <a:solidFill>
                <a:srgbClr val="002060"/>
              </a:solidFill>
              <a:latin typeface="Curlz MT" panose="04040404050702020202" pitchFamily="82" charset="0"/>
            </a:endParaRPr>
          </a:p>
          <a:p>
            <a:r>
              <a:rPr lang="it-IT" sz="2400" b="1" dirty="0">
                <a:solidFill>
                  <a:srgbClr val="002060"/>
                </a:solidFill>
                <a:latin typeface="Curlz MT" panose="04040404050702020202" pitchFamily="82" charset="0"/>
              </a:rPr>
              <a:t>In latte inacidisce e diventa «ricotta»</a:t>
            </a:r>
          </a:p>
          <a:p>
            <a:endParaRPr lang="it-IT" sz="2400" b="1" dirty="0">
              <a:solidFill>
                <a:srgbClr val="002060"/>
              </a:solidFill>
              <a:latin typeface="Curlz MT" panose="04040404050702020202" pitchFamily="82" charset="0"/>
            </a:endParaRPr>
          </a:p>
          <a:p>
            <a:endParaRPr lang="it-IT" sz="2400" b="1" dirty="0">
              <a:solidFill>
                <a:srgbClr val="002060"/>
              </a:solidFill>
              <a:latin typeface="Curlz MT" panose="04040404050702020202" pitchFamily="8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44320" y="3125251"/>
            <a:ext cx="8270240" cy="53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4800">
                <a:solidFill>
                  <a:srgbClr val="C00000"/>
                </a:solidFill>
                <a:latin typeface="Curlz MT" panose="04040404050702020202" pitchFamily="82" charset="0"/>
              </a:defRPr>
            </a:lvl1pPr>
          </a:lstStyle>
          <a:p>
            <a:r>
              <a:rPr lang="it-IT" sz="2800" dirty="0"/>
              <a:t>Fuori dal </a:t>
            </a:r>
            <a:r>
              <a:rPr lang="it-IT" sz="2800" dirty="0" smtClean="0"/>
              <a:t>frigo negli alimenti proliferano i microorganismi</a:t>
            </a:r>
            <a:endParaRPr lang="it-IT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09" y="4087389"/>
            <a:ext cx="3702471" cy="246214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572000" y="6027003"/>
            <a:ext cx="7437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4800">
                <a:solidFill>
                  <a:srgbClr val="C00000"/>
                </a:solidFill>
                <a:latin typeface="Curlz MT" panose="04040404050702020202" pitchFamily="82" charset="0"/>
              </a:defRPr>
            </a:lvl1pPr>
          </a:lstStyle>
          <a:p>
            <a:r>
              <a:rPr lang="it-IT" sz="2400" dirty="0" smtClean="0"/>
              <a:t>La proliferazione dei microorganismi è proporzionale al contenuto di acqua negli alimenti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518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653" y="3513763"/>
            <a:ext cx="3384724" cy="320056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54" y="956490"/>
            <a:ext cx="4527783" cy="243217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678203" y="1366931"/>
            <a:ext cx="4058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dirty="0"/>
              <a:t>Cosa faccio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0" dirty="0"/>
              <a:t>Evito di avvolgerlo in una pellicola di plastica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0" dirty="0"/>
              <a:t>Lo ripongo dentro un contenitore di vetro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05452" y="51794"/>
            <a:ext cx="1053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Se si rompe la carta del burro?</a:t>
            </a:r>
            <a:endParaRPr lang="it-IT" sz="32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4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79" y="1076750"/>
            <a:ext cx="3557122" cy="278633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59" y="4127571"/>
            <a:ext cx="3506942" cy="263282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72925" y="51200"/>
            <a:ext cx="623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Se avanza la carne alla pizzaiola?</a:t>
            </a:r>
            <a:endParaRPr lang="it-IT" sz="32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226139" y="1458930"/>
            <a:ext cx="4438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Cosa faccio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Lascio freddare la carne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La ripongo in contenitore in plastica richiudibile pulito, senza che trasbordi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La conservo fino a due giorni nello scomparto intermedio del frigorifero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Se il contenitore è adatto per il microonde, lo utilizzerò direttamente per scaldare la carne entro 2-3 giorni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468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690" y="1068513"/>
            <a:ext cx="4124873" cy="27565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510" y="3255377"/>
            <a:ext cx="3430713" cy="343071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72926" y="51200"/>
            <a:ext cx="490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Curlz MT" panose="04040404050702020202" pitchFamily="82" charset="0"/>
              </a:rPr>
              <a:t>Dove metto il limone a fette?</a:t>
            </a:r>
            <a:endParaRPr lang="it-IT" sz="3200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756328" y="1068513"/>
            <a:ext cx="4438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Cosa faccio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Evito di riporlo all’interno di un contenitore o una pellicola di stagnola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La ripongo in un contenitore di vetro ricoperto, per evitare che il limone si disidrati</a:t>
            </a:r>
          </a:p>
        </p:txBody>
      </p:sp>
    </p:spTree>
    <p:extLst>
      <p:ext uri="{BB962C8B-B14F-4D97-AF65-F5344CB8AC3E}">
        <p14:creationId xmlns:p14="http://schemas.microsoft.com/office/powerpoint/2010/main" val="393496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73414" y="5657671"/>
            <a:ext cx="831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Consigli per la lettura:</a:t>
            </a:r>
          </a:p>
          <a:p>
            <a:r>
              <a:rPr lang="it-IT" dirty="0" smtClean="0"/>
              <a:t>Lisa Casali. Eco-cucina – Azzerare gli sprechi, risparmiare e essere felici. </a:t>
            </a:r>
            <a:r>
              <a:rPr lang="it-IT" dirty="0" err="1" smtClean="0"/>
              <a:t>Gribaudo</a:t>
            </a:r>
            <a:r>
              <a:rPr lang="it-IT" dirty="0" smtClean="0"/>
              <a:t> 2012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338320" y="794566"/>
            <a:ext cx="307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Cosa ho imparato oggi?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87311" y="1789818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Il cibo va protetto dalle insidie dei microorganismi. Un cibo sano è anche un cibo igienicamente sicuro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C</a:t>
            </a:r>
            <a:r>
              <a:rPr lang="it-IT" dirty="0" smtClean="0"/>
              <a:t>onservando correttamente gli alimenti in frigo, posso prevenire gli sprechi alimentari e preservare la genuinità degli alimenti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Un cibo surgelato, non è un cibo di serie B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Anche per i prodotti surgelati, è bene leggere con grande attenzione le etichette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Un uso improprio di contenitori e pellicole, può far danno alla salute</a:t>
            </a:r>
          </a:p>
        </p:txBody>
      </p:sp>
    </p:spTree>
    <p:extLst>
      <p:ext uri="{BB962C8B-B14F-4D97-AF65-F5344CB8AC3E}">
        <p14:creationId xmlns:p14="http://schemas.microsoft.com/office/powerpoint/2010/main" val="46885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696720" y="424932"/>
            <a:ext cx="7762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latin typeface="Curlz MT" panose="04040404050702020202" pitchFamily="82" charset="0"/>
              </a:defRPr>
            </a:lvl1pPr>
          </a:lstStyle>
          <a:p>
            <a:pPr algn="ctr"/>
            <a:r>
              <a:rPr lang="it-IT" dirty="0" smtClean="0"/>
              <a:t>I contaminanti biologici: </a:t>
            </a:r>
          </a:p>
          <a:p>
            <a:pPr algn="ctr"/>
            <a:r>
              <a:rPr lang="it-IT" dirty="0" smtClean="0"/>
              <a:t>quali microorganismi possiamo trovare negli alimenti?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81090" y="1902529"/>
            <a:ext cx="6187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Possono causare:</a:t>
            </a:r>
          </a:p>
          <a:p>
            <a:r>
              <a:rPr lang="it-IT" sz="2000" b="1" dirty="0" smtClean="0">
                <a:solidFill>
                  <a:srgbClr val="7030A0"/>
                </a:solidFill>
              </a:rPr>
              <a:t>Infezioni </a:t>
            </a:r>
          </a:p>
          <a:p>
            <a:r>
              <a:rPr lang="it-IT" sz="2000" dirty="0" smtClean="0"/>
              <a:t>dovute alla loro penetrazione e moltiplicazione all’interno dell’organismo</a:t>
            </a:r>
          </a:p>
          <a:p>
            <a:r>
              <a:rPr lang="it-IT" sz="2000" b="1" dirty="0" smtClean="0">
                <a:solidFill>
                  <a:srgbClr val="7030A0"/>
                </a:solidFill>
              </a:rPr>
              <a:t>Tossinfezioni</a:t>
            </a:r>
            <a:r>
              <a:rPr lang="it-IT" sz="20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it-IT" sz="2000" dirty="0" smtClean="0"/>
              <a:t>dovute al rilascio di tossine</a:t>
            </a:r>
          </a:p>
          <a:p>
            <a:r>
              <a:rPr lang="it-IT" sz="2000" b="1" dirty="0" smtClean="0">
                <a:solidFill>
                  <a:srgbClr val="7030A0"/>
                </a:solidFill>
              </a:rPr>
              <a:t>Intossicazioni </a:t>
            </a:r>
          </a:p>
          <a:p>
            <a:r>
              <a:rPr lang="it-IT" sz="2000" dirty="0" smtClean="0"/>
              <a:t>dovute a tossine batteriche preformate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677920" y="1255929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4800">
                <a:solidFill>
                  <a:srgbClr val="C00000"/>
                </a:solidFill>
                <a:latin typeface="Curlz MT" panose="04040404050702020202" pitchFamily="82" charset="0"/>
              </a:defRPr>
            </a:lvl1pPr>
          </a:lstStyle>
          <a:p>
            <a:r>
              <a:rPr lang="it-IT" sz="2800" dirty="0" smtClean="0"/>
              <a:t>Batteri, virus, lieviti e muffe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40131" y="4754353"/>
            <a:ext cx="7632614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Normalmente</a:t>
            </a:r>
            <a:r>
              <a:rPr lang="it-IT" dirty="0"/>
              <a:t>, il sistema interessato dalle tossinfezioni alimentari è quello gastrointestinale con manifestazione di nausea, vomito, crampi addominali e diarrea, e con una insorgenza dei sintomi in un arco di tempo relativamente breve (da ore a giorni). </a:t>
            </a:r>
            <a:endParaRPr lang="it-IT" dirty="0" smtClean="0"/>
          </a:p>
          <a:p>
            <a:r>
              <a:rPr lang="it-IT" dirty="0" smtClean="0"/>
              <a:t>In alcuni casi più rari, le conseguenze possono essere più gravi </a:t>
            </a:r>
            <a:r>
              <a:rPr lang="it-IT" i="1" dirty="0" smtClean="0"/>
              <a:t>(SEU – sindrome emolitica uremica, alcuni </a:t>
            </a:r>
            <a:r>
              <a:rPr lang="it-IT" i="1" dirty="0" err="1" smtClean="0"/>
              <a:t>sierogruppi</a:t>
            </a:r>
            <a:r>
              <a:rPr lang="it-IT" i="1" dirty="0" smtClean="0"/>
              <a:t> di E. coli)</a:t>
            </a:r>
            <a:endParaRPr lang="it-IT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786" y="1296300"/>
            <a:ext cx="3434617" cy="53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6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696720" y="424932"/>
            <a:ext cx="776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latin typeface="Curlz MT" panose="04040404050702020202" pitchFamily="82" charset="0"/>
              </a:defRPr>
            </a:lvl1pPr>
          </a:lstStyle>
          <a:p>
            <a:pPr algn="ctr"/>
            <a:r>
              <a:rPr lang="it-IT" dirty="0" smtClean="0"/>
              <a:t>I principali contaminanti biologici: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41165" y="1795440"/>
            <a:ext cx="2429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>
                <a:solidFill>
                  <a:srgbClr val="7030A0"/>
                </a:solidFill>
              </a:rPr>
              <a:t>Campilobacter</a:t>
            </a:r>
            <a:r>
              <a:rPr lang="it-IT" sz="2000" b="1" i="1" dirty="0">
                <a:solidFill>
                  <a:srgbClr val="7030A0"/>
                </a:solidFill>
              </a:rPr>
              <a:t> </a:t>
            </a:r>
            <a:r>
              <a:rPr lang="it-IT" sz="2000" b="1" i="1" dirty="0" err="1" smtClean="0">
                <a:solidFill>
                  <a:srgbClr val="7030A0"/>
                </a:solidFill>
              </a:rPr>
              <a:t>jejuni</a:t>
            </a:r>
            <a:endParaRPr lang="it-IT" sz="2000" b="1" dirty="0">
              <a:solidFill>
                <a:srgbClr val="7030A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18785" y="861795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4800">
                <a:solidFill>
                  <a:srgbClr val="C00000"/>
                </a:solidFill>
                <a:latin typeface="Curlz MT" panose="04040404050702020202" pitchFamily="82" charset="0"/>
              </a:defRPr>
            </a:lvl1pPr>
          </a:lstStyle>
          <a:p>
            <a:r>
              <a:rPr lang="it-IT" sz="2800" dirty="0" smtClean="0"/>
              <a:t>E le loro tossine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05949" y="2525037"/>
            <a:ext cx="3016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7030A0"/>
                </a:solidFill>
              </a:rPr>
              <a:t>Escherichia </a:t>
            </a:r>
            <a:r>
              <a:rPr lang="it-IT" sz="2000" b="1" i="1" dirty="0">
                <a:solidFill>
                  <a:srgbClr val="7030A0"/>
                </a:solidFill>
              </a:rPr>
              <a:t>coli</a:t>
            </a:r>
            <a:r>
              <a:rPr lang="it-IT" sz="2000" b="1" dirty="0">
                <a:solidFill>
                  <a:srgbClr val="7030A0"/>
                </a:solidFill>
              </a:rPr>
              <a:t> </a:t>
            </a:r>
            <a:r>
              <a:rPr lang="it-IT" sz="2000" b="1" dirty="0" smtClean="0">
                <a:solidFill>
                  <a:srgbClr val="7030A0"/>
                </a:solidFill>
              </a:rPr>
              <a:t>157:H7</a:t>
            </a:r>
            <a:endParaRPr lang="it-IT" sz="2000" b="1" dirty="0">
              <a:solidFill>
                <a:srgbClr val="7030A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5731" y="3255021"/>
            <a:ext cx="3060299" cy="4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7030A0"/>
                </a:solidFill>
              </a:rPr>
              <a:t>Listeria </a:t>
            </a:r>
            <a:r>
              <a:rPr lang="it-IT" sz="2000" b="1" i="1" dirty="0" err="1" smtClean="0">
                <a:solidFill>
                  <a:srgbClr val="7030A0"/>
                </a:solidFill>
              </a:rPr>
              <a:t>monocytogenes</a:t>
            </a:r>
            <a:endParaRPr lang="it-IT" sz="2000" b="1" dirty="0">
              <a:solidFill>
                <a:srgbClr val="7030A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66034" y="4452360"/>
            <a:ext cx="290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 smtClean="0">
                <a:solidFill>
                  <a:srgbClr val="7030A0"/>
                </a:solidFill>
              </a:rPr>
              <a:t>Yersinia</a:t>
            </a:r>
            <a:r>
              <a:rPr lang="it-IT" sz="2000" b="1" i="1" dirty="0" smtClean="0">
                <a:solidFill>
                  <a:srgbClr val="7030A0"/>
                </a:solidFill>
              </a:rPr>
              <a:t> </a:t>
            </a:r>
            <a:r>
              <a:rPr lang="it-IT" sz="2000" b="1" i="1" dirty="0">
                <a:solidFill>
                  <a:srgbClr val="7030A0"/>
                </a:solidFill>
              </a:rPr>
              <a:t>enterocolitica</a:t>
            </a:r>
            <a:endParaRPr lang="it-IT" sz="2000" b="1" dirty="0">
              <a:solidFill>
                <a:srgbClr val="7030A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2642" y="6034776"/>
            <a:ext cx="1011039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Le tossine </a:t>
            </a:r>
            <a:r>
              <a:rPr lang="it-IT" dirty="0"/>
              <a:t>di origine microbica, </a:t>
            </a:r>
            <a:r>
              <a:rPr lang="it-IT" dirty="0" smtClean="0"/>
              <a:t> </a:t>
            </a:r>
            <a:r>
              <a:rPr lang="it-IT" dirty="0"/>
              <a:t>causano malattia anche quando il microrganismo produttore non c’è </a:t>
            </a:r>
            <a:r>
              <a:rPr lang="it-IT" dirty="0" smtClean="0"/>
              <a:t>più</a:t>
            </a:r>
          </a:p>
          <a:p>
            <a:r>
              <a:rPr lang="it-IT" b="1" dirty="0" smtClean="0">
                <a:solidFill>
                  <a:srgbClr val="7030A0"/>
                </a:solidFill>
              </a:rPr>
              <a:t>Molte tossine sono termoresistenti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082670" y="4009333"/>
            <a:ext cx="296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7030A0"/>
                </a:solidFill>
              </a:rPr>
              <a:t>Salmonella</a:t>
            </a:r>
            <a:endParaRPr lang="it-IT" sz="2000" b="1" dirty="0">
              <a:solidFill>
                <a:srgbClr val="7030A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793870" y="5169060"/>
            <a:ext cx="296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7030A0"/>
                </a:solidFill>
              </a:rPr>
              <a:t>Shigella</a:t>
            </a:r>
            <a:endParaRPr lang="it-IT" sz="2000" b="1" dirty="0">
              <a:solidFill>
                <a:srgbClr val="7030A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494" y="1712721"/>
            <a:ext cx="4065409" cy="37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7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546297" y="42843"/>
            <a:ext cx="6936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latin typeface="Curlz MT" panose="04040404050702020202" pitchFamily="82" charset="0"/>
              </a:defRPr>
            </a:lvl1pPr>
          </a:lstStyle>
          <a:p>
            <a:pPr algn="ctr"/>
            <a:r>
              <a:rPr lang="it-IT" dirty="0" smtClean="0"/>
              <a:t>Laviamoci le mani!</a:t>
            </a:r>
          </a:p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2039" y="651640"/>
            <a:ext cx="64334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 smtClean="0">
                <a:solidFill>
                  <a:srgbClr val="333333"/>
                </a:solidFill>
                <a:ea typeface="Andale Sans UI"/>
                <a:cs typeface="Times New Roman" panose="02020603050405020304" pitchFamily="18" charset="0"/>
              </a:rPr>
              <a:t>Quando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dirty="0" smtClean="0"/>
              <a:t>Quando </a:t>
            </a:r>
            <a:r>
              <a:rPr lang="it-IT" sz="1600" dirty="0"/>
              <a:t>le mani sono visibilmente </a:t>
            </a:r>
            <a:r>
              <a:rPr lang="it-IT" sz="1600" dirty="0" smtClean="0"/>
              <a:t>sporche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dirty="0" smtClean="0"/>
              <a:t>Dopo </a:t>
            </a:r>
            <a:r>
              <a:rPr lang="it-IT" sz="1600" dirty="0"/>
              <a:t>essere stati in bagno </a:t>
            </a:r>
            <a:endParaRPr lang="it-IT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dirty="0" smtClean="0"/>
              <a:t>Dopo </a:t>
            </a:r>
            <a:r>
              <a:rPr lang="it-IT" sz="1600" dirty="0"/>
              <a:t>aver giocato in </a:t>
            </a:r>
            <a:r>
              <a:rPr lang="it-IT" sz="1600" dirty="0" smtClean="0"/>
              <a:t>giardino, poggiato le mani sul pavimento</a:t>
            </a:r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dirty="0" smtClean="0"/>
              <a:t>Prima </a:t>
            </a:r>
            <a:r>
              <a:rPr lang="it-IT" sz="1600" dirty="0"/>
              <a:t>di </a:t>
            </a:r>
            <a:r>
              <a:rPr lang="it-IT" sz="1600" dirty="0" smtClean="0"/>
              <a:t>mangiare, maneggiare gli alimenti e riporli in frigo</a:t>
            </a:r>
            <a:r>
              <a:rPr lang="it-IT" sz="1600" dirty="0"/>
              <a:t> </a:t>
            </a:r>
            <a:endParaRPr lang="it-IT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dirty="0" smtClean="0"/>
              <a:t>Appena </a:t>
            </a:r>
            <a:r>
              <a:rPr lang="it-IT" sz="1600" dirty="0"/>
              <a:t>arrivati a </a:t>
            </a:r>
            <a:r>
              <a:rPr lang="it-IT" sz="1600" dirty="0" smtClean="0"/>
              <a:t>casa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dirty="0" smtClean="0"/>
              <a:t>Dopo </a:t>
            </a:r>
            <a:r>
              <a:rPr lang="it-IT" sz="1600" dirty="0"/>
              <a:t>essersi soffiati il naso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>
                <a:solidFill>
                  <a:srgbClr val="333333"/>
                </a:solidFill>
                <a:ea typeface="Andale Sans UI"/>
                <a:cs typeface="Times New Roman" panose="02020603050405020304" pitchFamily="18" charset="0"/>
              </a:rPr>
              <a:t> </a:t>
            </a:r>
            <a:endParaRPr lang="it-IT" altLang="it-IT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 smtClean="0">
                <a:solidFill>
                  <a:srgbClr val="333333"/>
                </a:solidFill>
                <a:ea typeface="Andale Sans UI"/>
                <a:cs typeface="Times New Roman" panose="02020603050405020304" pitchFamily="18" charset="0"/>
              </a:rPr>
              <a:t>Come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it-IT" altLang="it-IT" sz="1600" dirty="0" smtClean="0"/>
              <a:t>Bagnare </a:t>
            </a:r>
            <a:r>
              <a:rPr lang="it-IT" altLang="it-IT" sz="1600" dirty="0"/>
              <a:t>le mani con acqua calda </a:t>
            </a:r>
            <a:r>
              <a:rPr lang="it-IT" altLang="it-IT" sz="1600" dirty="0" smtClean="0"/>
              <a:t>pulita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it-IT" altLang="it-IT" sz="1600" dirty="0" smtClean="0"/>
              <a:t>Applicare </a:t>
            </a:r>
            <a:r>
              <a:rPr lang="it-IT" altLang="it-IT" sz="1600" dirty="0"/>
              <a:t>il sapone liquido o a schiuma e strofinare le mani energicamente </a:t>
            </a:r>
            <a:endParaRPr lang="it-IT" altLang="it-IT" sz="1600" dirty="0" smtClean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it-IT" altLang="it-IT" sz="1600" dirty="0" smtClean="0"/>
              <a:t>Sciacquare </a:t>
            </a:r>
            <a:r>
              <a:rPr lang="it-IT" altLang="it-IT" sz="1600" dirty="0"/>
              <a:t>con acqua </a:t>
            </a:r>
            <a:r>
              <a:rPr lang="it-IT" altLang="it-IT" sz="1600" dirty="0" smtClean="0"/>
              <a:t>pulita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it-IT" altLang="it-IT" sz="1600" dirty="0" smtClean="0"/>
              <a:t>Asciugare </a:t>
            </a:r>
            <a:r>
              <a:rPr lang="it-IT" altLang="it-IT" sz="1600" dirty="0"/>
              <a:t>le mani con un asciugamano fino a quando sono completamente asciutte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 smtClean="0">
                <a:solidFill>
                  <a:srgbClr val="7030A0"/>
                </a:solidFill>
              </a:rPr>
              <a:t>Lo </a:t>
            </a:r>
            <a:r>
              <a:rPr lang="it-IT" altLang="it-IT" sz="1600" b="1" dirty="0">
                <a:solidFill>
                  <a:srgbClr val="7030A0"/>
                </a:solidFill>
              </a:rPr>
              <a:t>sapevate</a:t>
            </a:r>
            <a:r>
              <a:rPr lang="it-IT" altLang="it-IT" sz="1600" b="1" dirty="0" smtClean="0">
                <a:solidFill>
                  <a:srgbClr val="7030A0"/>
                </a:solidFill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 smtClean="0">
                <a:solidFill>
                  <a:srgbClr val="7030A0"/>
                </a:solidFill>
              </a:rPr>
              <a:t>Una buona </a:t>
            </a:r>
            <a:r>
              <a:rPr lang="it-IT" altLang="it-IT" sz="1600" b="1" dirty="0">
                <a:solidFill>
                  <a:srgbClr val="7030A0"/>
                </a:solidFill>
              </a:rPr>
              <a:t>igiene delle mani si basa anche su un’accurata asciugatura delle stesse</a:t>
            </a:r>
            <a:r>
              <a:rPr lang="it-IT" altLang="it-IT" sz="1600" b="1" dirty="0" smtClean="0">
                <a:solidFill>
                  <a:srgbClr val="7030A0"/>
                </a:solidFill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dirty="0"/>
              <a:t>Noi consigliamo che il lavaggio mani duri almeno 20 secondi per un bambino, il tempo di canticchiare una filastrocca</a:t>
            </a:r>
            <a:r>
              <a:rPr lang="it-IT" altLang="it-IT" sz="1600" dirty="0" smtClean="0"/>
              <a:t>.</a:t>
            </a:r>
            <a:r>
              <a:rPr lang="it-IT" altLang="it-IT" sz="1600" dirty="0"/>
              <a:t> </a:t>
            </a:r>
          </a:p>
          <a:p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119" y="1243170"/>
            <a:ext cx="3980349" cy="481858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756989" y="1530849"/>
            <a:ext cx="14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20 secondi!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2791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32371"/>
              </p:ext>
            </p:extLst>
          </p:nvPr>
        </p:nvGraphicFramePr>
        <p:xfrm>
          <a:off x="599440" y="1105746"/>
          <a:ext cx="8128000" cy="457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Alimenti in frigorifero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Consumare entro..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CARNI CRUDE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Grosso taglio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Fettine, pollame e selvaggina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Macinato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Carpaccio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4 giorni</a:t>
                      </a:r>
                    </a:p>
                    <a:p>
                      <a:r>
                        <a:rPr lang="it-IT" dirty="0" smtClean="0"/>
                        <a:t>3 giorni</a:t>
                      </a:r>
                    </a:p>
                    <a:p>
                      <a:r>
                        <a:rPr lang="it-IT" dirty="0" smtClean="0"/>
                        <a:t>1-2 giorni</a:t>
                      </a:r>
                    </a:p>
                    <a:p>
                      <a:r>
                        <a:rPr lang="it-IT" dirty="0" smtClean="0"/>
                        <a:t>subito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CARNI</a:t>
                      </a:r>
                      <a:r>
                        <a:rPr lang="it-IT" baseline="0" dirty="0" smtClean="0"/>
                        <a:t> COTTE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smtClean="0"/>
                        <a:t>Bolliti, arrosti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2 giorni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PESCE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Crudo o cotto (sigillato)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2 giorni massimo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dirty="0" smtClean="0"/>
                        <a:t>MINESTRE E PASTA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Minestroni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Brodi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Pasta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2-3 giorni</a:t>
                      </a:r>
                    </a:p>
                    <a:p>
                      <a:r>
                        <a:rPr lang="it-IT" dirty="0" smtClean="0"/>
                        <a:t>2-3 giorni</a:t>
                      </a:r>
                    </a:p>
                    <a:p>
                      <a:r>
                        <a:rPr lang="it-IT" dirty="0" smtClean="0"/>
                        <a:t>2 giorni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381279">
            <a:off x="9401902" y="152038"/>
            <a:ext cx="2458612" cy="257258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500068" y="4278499"/>
            <a:ext cx="2451100" cy="250978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719347" y="2004784"/>
            <a:ext cx="1823721" cy="27790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98320" y="243840"/>
            <a:ext cx="509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urlz MT" panose="04040404050702020202" pitchFamily="82" charset="0"/>
              </a:rPr>
              <a:t>Quanto durano gli  alimenti in frigorifero</a:t>
            </a:r>
            <a:endParaRPr lang="it-IT" sz="2400" b="1" dirty="0"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0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64333"/>
              </p:ext>
            </p:extLst>
          </p:nvPr>
        </p:nvGraphicFramePr>
        <p:xfrm>
          <a:off x="711200" y="1065106"/>
          <a:ext cx="8128000" cy="4130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Alimenti in frigorifero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Consumare entro..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AFFETTATI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Aperti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Sottovuoto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A giorni</a:t>
                      </a:r>
                    </a:p>
                    <a:p>
                      <a:r>
                        <a:rPr lang="it-IT" dirty="0" smtClean="0"/>
                        <a:t>Secondo</a:t>
                      </a:r>
                      <a:r>
                        <a:rPr lang="it-IT" baseline="0" dirty="0" smtClean="0"/>
                        <a:t> la data di scadenza</a:t>
                      </a:r>
                      <a:endParaRPr lang="it-IT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baseline="0" dirty="0" smtClean="0"/>
                        <a:t>FORMAGGI E UOVA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smtClean="0"/>
                        <a:t>Freschi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smtClean="0"/>
                        <a:t>Stagionati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smtClean="0"/>
                        <a:t>Uova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2-3 giorni</a:t>
                      </a:r>
                    </a:p>
                    <a:p>
                      <a:r>
                        <a:rPr lang="it-IT" dirty="0" smtClean="0"/>
                        <a:t>A lungo se ben protetti</a:t>
                      </a:r>
                    </a:p>
                    <a:p>
                      <a:r>
                        <a:rPr lang="it-IT" dirty="0" smtClean="0"/>
                        <a:t>20-30 giorni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dirty="0" smtClean="0"/>
                        <a:t>VERDURE</a:t>
                      </a:r>
                      <a:r>
                        <a:rPr lang="it-IT" baseline="0" dirty="0" smtClean="0"/>
                        <a:t> CRUDE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3-8 giorni</a:t>
                      </a:r>
                    </a:p>
                    <a:p>
                      <a:r>
                        <a:rPr lang="it-IT" dirty="0" smtClean="0"/>
                        <a:t>Secondo</a:t>
                      </a:r>
                      <a:r>
                        <a:rPr lang="it-IT" baseline="0" dirty="0" smtClean="0"/>
                        <a:t> il tipo di verdura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baseline="0" dirty="0" smtClean="0"/>
                        <a:t>VERDURE COTTE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3-4 giorni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t-IT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52062" y="627726"/>
            <a:ext cx="2756747" cy="270017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045205">
            <a:off x="9299095" y="3643229"/>
            <a:ext cx="2473685" cy="23802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10080" y="262372"/>
            <a:ext cx="509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latin typeface="Curlz MT" panose="04040404050702020202" pitchFamily="82" charset="0"/>
              </a:defRPr>
            </a:lvl1pPr>
          </a:lstStyle>
          <a:p>
            <a:r>
              <a:rPr lang="it-IT" dirty="0"/>
              <a:t>Quanto durano gli  alimenti in frigorifero</a:t>
            </a:r>
          </a:p>
        </p:txBody>
      </p:sp>
    </p:spTree>
    <p:extLst>
      <p:ext uri="{BB962C8B-B14F-4D97-AF65-F5344CB8AC3E}">
        <p14:creationId xmlns:p14="http://schemas.microsoft.com/office/powerpoint/2010/main" val="35706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3709</TotalTime>
  <Words>2612</Words>
  <Application>Microsoft Macintosh PowerPoint</Application>
  <PresentationFormat>Personalizzato</PresentationFormat>
  <Paragraphs>331</Paragraphs>
  <Slides>43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 stallone</dc:creator>
  <cp:lastModifiedBy>rms</cp:lastModifiedBy>
  <cp:revision>237</cp:revision>
  <dcterms:created xsi:type="dcterms:W3CDTF">2015-08-22T17:25:55Z</dcterms:created>
  <dcterms:modified xsi:type="dcterms:W3CDTF">2016-06-21T13:50:07Z</dcterms:modified>
</cp:coreProperties>
</file>