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84" r:id="rId4"/>
    <p:sldId id="274" r:id="rId5"/>
    <p:sldId id="272" r:id="rId6"/>
    <p:sldId id="273" r:id="rId7"/>
    <p:sldId id="275" r:id="rId8"/>
    <p:sldId id="287" r:id="rId9"/>
    <p:sldId id="290" r:id="rId10"/>
    <p:sldId id="295" r:id="rId11"/>
    <p:sldId id="288" r:id="rId12"/>
    <p:sldId id="291" r:id="rId13"/>
    <p:sldId id="285" r:id="rId14"/>
    <p:sldId id="279" r:id="rId15"/>
    <p:sldId id="300" r:id="rId16"/>
    <p:sldId id="297" r:id="rId17"/>
    <p:sldId id="301" r:id="rId18"/>
    <p:sldId id="303" r:id="rId19"/>
    <p:sldId id="292" r:id="rId20"/>
    <p:sldId id="289" r:id="rId21"/>
    <p:sldId id="282" r:id="rId22"/>
    <p:sldId id="293" r:id="rId23"/>
    <p:sldId id="283" r:id="rId24"/>
    <p:sldId id="294" r:id="rId25"/>
    <p:sldId id="271" r:id="rId26"/>
    <p:sldId id="260" r:id="rId27"/>
    <p:sldId id="261" r:id="rId28"/>
    <p:sldId id="298" r:id="rId29"/>
    <p:sldId id="302" r:id="rId30"/>
    <p:sldId id="299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A777-4071-4B84-8147-4514AF6BDF4A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3811-3886-4021-B5C0-2F3ADEA19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90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17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30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7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3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0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78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2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2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9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7C90-DEDB-4453-9FA6-6736C822E623}" type="datetimeFigureOut">
              <a:rPr lang="it-IT" smtClean="0"/>
              <a:t>16/09/2015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05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1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it/books?vid=886256383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64305" y="609275"/>
            <a:ext cx="3677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 Unità didattica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0" y="345788"/>
            <a:ext cx="2476500" cy="571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93233" y="975037"/>
            <a:ext cx="1845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Progetto Scuole</a:t>
            </a:r>
            <a:endParaRPr lang="it-IT" sz="2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r="12640"/>
          <a:stretch/>
        </p:blipFill>
        <p:spPr>
          <a:xfrm>
            <a:off x="3749040" y="1255345"/>
            <a:ext cx="4592320" cy="4762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>
          <a:xfrm>
            <a:off x="103619" y="65411"/>
            <a:ext cx="3275534" cy="32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57011" y="314960"/>
            <a:ext cx="5737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sz="2400" b="1" dirty="0" smtClean="0"/>
              <a:t>Hai fame </a:t>
            </a:r>
            <a:r>
              <a:rPr lang="it-IT" sz="2400" b="1" dirty="0"/>
              <a:t>mentre</a:t>
            </a:r>
            <a:r>
              <a:rPr lang="it-IT" sz="2400" b="1" dirty="0" smtClean="0"/>
              <a:t> aspetti la cena?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9037" r="19222" b="10815"/>
          <a:stretch/>
        </p:blipFill>
        <p:spPr>
          <a:xfrm rot="16200000">
            <a:off x="4095787" y="1440000"/>
            <a:ext cx="4460240" cy="411071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60400" y="5652611"/>
            <a:ext cx="105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Uno dei momenti più difficili in cui si tende a «piluccare» è prima della preparazione dei pasti. </a:t>
            </a:r>
          </a:p>
          <a:p>
            <a:r>
              <a:rPr lang="it-IT" dirty="0" smtClean="0"/>
              <a:t>Soprattutto se non si è consumato uno spuntino soddisfacente. 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Mangiare fuori pasto è uno dei motivi che ci porta ad accumulare peso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4880" y="396612"/>
            <a:ext cx="7336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sz="2400" b="1" dirty="0"/>
              <a:t>I consigli anti-</a:t>
            </a:r>
            <a:r>
              <a:rPr lang="it-IT" sz="2400" b="1" dirty="0" err="1"/>
              <a:t>piluccamento</a:t>
            </a:r>
            <a:endParaRPr lang="it-IT" sz="2400" b="1" dirty="0"/>
          </a:p>
          <a:p>
            <a:pPr algn="ctr"/>
            <a:r>
              <a:rPr lang="it-IT" b="1" dirty="0" smtClean="0"/>
              <a:t>Se ti viene fame, resisti. La fame si può tenere 10 minuti, </a:t>
            </a:r>
          </a:p>
          <a:p>
            <a:pPr algn="ctr"/>
            <a:r>
              <a:rPr lang="it-IT" b="1" dirty="0" smtClean="0"/>
              <a:t>oppure fai così…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86000" y="5916553"/>
            <a:ext cx="958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piluccare pane, pezzettini di formaggio, salume, prosciutto, biscotti </a:t>
            </a:r>
            <a:r>
              <a:rPr lang="it-IT" dirty="0" err="1" smtClean="0"/>
              <a:t>ecc</a:t>
            </a:r>
            <a:r>
              <a:rPr lang="it-IT" dirty="0" smtClean="0"/>
              <a:t>…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Prima di cena, se proprio è tanto dura, mangia un po’ di frutta o la verdura!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2666"/>
          <a:stretch/>
        </p:blipFill>
        <p:spPr>
          <a:xfrm rot="16200000">
            <a:off x="4060365" y="1579085"/>
            <a:ext cx="4061742" cy="42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8"/>
          <a:stretch/>
        </p:blipFill>
        <p:spPr>
          <a:xfrm>
            <a:off x="711201" y="884342"/>
            <a:ext cx="3525520" cy="31088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138317"/>
            <a:ext cx="3974937" cy="26512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373315" y="278421"/>
            <a:ext cx="94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  hai fame aspettando la cena, frutta e verdura diventano un antipasto buono </a:t>
            </a:r>
            <a:r>
              <a:rPr lang="it-IT" b="1" dirty="0" err="1" smtClean="0"/>
              <a:t>buono</a:t>
            </a:r>
            <a:r>
              <a:rPr lang="it-IT" b="1" dirty="0" smtClean="0"/>
              <a:t> (e sano)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9" y="4134401"/>
            <a:ext cx="3980807" cy="26551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 t="38071" b="-1"/>
          <a:stretch/>
        </p:blipFill>
        <p:spPr>
          <a:xfrm>
            <a:off x="8987308" y="4135120"/>
            <a:ext cx="2766060" cy="26544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4338319" y="904979"/>
            <a:ext cx="4111557" cy="30882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7"/>
          <a:stretch/>
        </p:blipFill>
        <p:spPr>
          <a:xfrm>
            <a:off x="8551475" y="884342"/>
            <a:ext cx="3213805" cy="31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85318" y="533667"/>
            <a:ext cx="389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7 regole d’oro dello stare a tavola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618480" y="1544320"/>
            <a:ext cx="5191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Mangia sempre seduto a tavola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Cerca di non mangiare </a:t>
            </a:r>
            <a:r>
              <a:rPr lang="it-IT" dirty="0" smtClean="0"/>
              <a:t>solo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Mangia sempre per fame e non per </a:t>
            </a:r>
            <a:r>
              <a:rPr lang="it-IT" dirty="0" smtClean="0"/>
              <a:t>noia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Non saltare i pasti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Gusta </a:t>
            </a:r>
            <a:r>
              <a:rPr lang="it-IT" dirty="0"/>
              <a:t>il cibo per lo stesso tempo che è stato necessario per </a:t>
            </a:r>
            <a:r>
              <a:rPr lang="it-IT" dirty="0" smtClean="0"/>
              <a:t>prepararlo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Usa piatti </a:t>
            </a:r>
            <a:r>
              <a:rPr lang="it-IT" dirty="0"/>
              <a:t>e bicchieri </a:t>
            </a:r>
            <a:r>
              <a:rPr lang="it-IT" dirty="0" smtClean="0"/>
              <a:t>piccoli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Non piluccare tra un pasto e l’altro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r="5667" b="8593"/>
          <a:stretch/>
        </p:blipFill>
        <p:spPr>
          <a:xfrm rot="16200000">
            <a:off x="32181" y="1172829"/>
            <a:ext cx="6177784" cy="40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43713" y="1003700"/>
            <a:ext cx="577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121793" y="357369"/>
            <a:ext cx="654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Quando andiamo al supermercato possiamo compiere una </a:t>
            </a:r>
            <a:r>
              <a:rPr lang="it-IT" b="1" dirty="0" smtClean="0"/>
              <a:t>scelta:</a:t>
            </a:r>
            <a:endParaRPr lang="it-IT" b="1" dirty="0"/>
          </a:p>
          <a:p>
            <a:pPr algn="ctr"/>
            <a:r>
              <a:rPr lang="it-IT" b="1" dirty="0" smtClean="0"/>
              <a:t>CIBI FRESCHI E </a:t>
            </a:r>
            <a:r>
              <a:rPr lang="it-IT" b="1" smtClean="0"/>
              <a:t>CIBI </a:t>
            </a:r>
            <a:r>
              <a:rPr lang="it-IT" b="1" smtClean="0"/>
              <a:t>TRATTATI A </a:t>
            </a:r>
            <a:r>
              <a:rPr lang="it-IT" b="1" dirty="0" smtClean="0"/>
              <a:t>LIVELLO INDUSTRIALE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1188366"/>
            <a:ext cx="10058400" cy="4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43713" y="1003700"/>
            <a:ext cx="577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36800" y="239897"/>
            <a:ext cx="795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CIBI FRESCHI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2" y="1003700"/>
            <a:ext cx="3560604" cy="23694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8320" y="3556000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verdura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2" y="4108212"/>
            <a:ext cx="3545840" cy="23047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798320" y="6226556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frutta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52" y="886228"/>
            <a:ext cx="3599723" cy="23954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189933" y="3399152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carne</a:t>
            </a:r>
            <a:endParaRPr lang="it-IT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20" y="3912510"/>
            <a:ext cx="3655994" cy="207173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314439" y="6091030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pesce</a:t>
            </a:r>
            <a:endParaRPr lang="it-IT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14" y="884810"/>
            <a:ext cx="3043279" cy="254089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80" y="3701287"/>
            <a:ext cx="2666452" cy="251641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0098816" y="3342115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uova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169712" y="6217260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formaggi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001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43713" y="1003700"/>
            <a:ext cx="577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3" y="4043680"/>
            <a:ext cx="3662313" cy="2743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5" b="20311"/>
          <a:stretch/>
        </p:blipFill>
        <p:spPr>
          <a:xfrm>
            <a:off x="4814569" y="1003700"/>
            <a:ext cx="3862071" cy="2871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87" y="3990893"/>
            <a:ext cx="3852423" cy="2867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4" y="895909"/>
            <a:ext cx="3086734" cy="308673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/>
          <a:stretch/>
        </p:blipFill>
        <p:spPr>
          <a:xfrm>
            <a:off x="8736663" y="4074598"/>
            <a:ext cx="3487302" cy="252590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3"/>
          <a:stretch/>
        </p:blipFill>
        <p:spPr>
          <a:xfrm>
            <a:off x="806917" y="1188366"/>
            <a:ext cx="3704124" cy="22352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81633" y="265036"/>
            <a:ext cx="405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CIBI TRATTATI A LIVELLO INDUSTRIALE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052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50106" y="192505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6320" y="2652990"/>
            <a:ext cx="528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CIBI </a:t>
            </a:r>
            <a:r>
              <a:rPr lang="it-IT" b="1" dirty="0" smtClean="0"/>
              <a:t>FRESCHI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Maggior contenuto di acqua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Deperibili (vanno a male!)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Minor contenuto di sale (fatta eccezione per i formaggi!)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Maggior contenuto di vitamine e sali minerali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Maggior contenuto di sostanze benefiche per l’organismo (parola difficile…fitochimici!)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Minor contenuto di grassi trans (nemici della salute)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genere senza additivi e conservanti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Maggiore potere saziante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36141" y="2684978"/>
            <a:ext cx="40511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CIBI TRATTATI A LIVELLO INDUSTRIALE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genere a lunga conservazione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Aggiunta di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Minor contenuto di vitamine, sali minerali e fitochimici (amici della salute)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Maggior contenuto di grassi trans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Presenza di additivi e conservanti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Minor potere saziante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Presenza di zuccheri semplici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genere appetibili e meno sazianti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31" y="20439"/>
            <a:ext cx="2276475" cy="20097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24" y="192505"/>
            <a:ext cx="1243603" cy="24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17" y="5716"/>
            <a:ext cx="2515364" cy="192876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850106" y="192505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56400" y="3404830"/>
            <a:ext cx="528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CIBI </a:t>
            </a:r>
            <a:r>
              <a:rPr lang="it-IT" b="1" dirty="0" smtClean="0"/>
              <a:t>FRESCHI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Sono deperibili, comprali senza eccedere nella quantità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Consumali subito, prestando attenzione alle scadenze nei termini «entro»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Nel frigorifero, metti avanti i </a:t>
            </a:r>
            <a:r>
              <a:rPr lang="it-IT" dirty="0"/>
              <a:t>c</a:t>
            </a:r>
            <a:r>
              <a:rPr lang="it-IT" dirty="0" smtClean="0"/>
              <a:t>ibi che scadono prima, in modo che siano a portata di 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Pianifica il menù settimanale, secondo le scadenze degli alimenti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335521" y="3294578"/>
            <a:ext cx="43811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CIBI TRATTATI A LIVELLO INDUSTRIALE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Considerali una scorta, da usare ogni 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Prevedono sempre lo smaltimento dei contenitori. Fallo in maniera corretta e differenziata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Riutilizza i contenitori laddove possibile (esempio vetro)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Scadono «preferibilmente entro», quindi possono essere consumati anche qualche giorno dopo la loro scadenza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88108" y="377171"/>
            <a:ext cx="237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e l’ambiente?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08" y="926832"/>
            <a:ext cx="3298109" cy="181238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0" y="0"/>
            <a:ext cx="3238666" cy="26925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5330" r="14140"/>
          <a:stretch/>
        </p:blipFill>
        <p:spPr>
          <a:xfrm>
            <a:off x="10038080" y="802639"/>
            <a:ext cx="1757680" cy="239873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0038080" y="1076960"/>
            <a:ext cx="705401" cy="416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5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98753" y="185382"/>
            <a:ext cx="577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ci può essere in una porzione di patatine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799306" y="185382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462" y="1950509"/>
            <a:ext cx="3924904" cy="294367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55074" y="804364"/>
            <a:ext cx="30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Trattate a livello industriale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615225" y="902435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Fatto in casa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7520" y="5384800"/>
            <a:ext cx="494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Ingredienti: </a:t>
            </a:r>
            <a:r>
              <a:rPr lang="it-IT" dirty="0"/>
              <a:t>patate disidratate, olio vegetale, grasso vegetale, farina di riso, amido di frumento, </a:t>
            </a:r>
            <a:r>
              <a:rPr lang="it-IT" dirty="0" err="1"/>
              <a:t>maltodestrina</a:t>
            </a:r>
            <a:r>
              <a:rPr lang="it-IT" dirty="0"/>
              <a:t>, emulsionante: E471, </a:t>
            </a:r>
            <a:r>
              <a:rPr lang="it-IT" dirty="0" smtClean="0"/>
              <a:t>sale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43520" y="5476240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Ingredienti: </a:t>
            </a:r>
            <a:r>
              <a:rPr lang="it-IT" dirty="0" smtClean="0"/>
              <a:t>patate, olio, sale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29" y="1988820"/>
            <a:ext cx="3923393" cy="21971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713616" y="4379753"/>
            <a:ext cx="187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genuinità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6000" y="406399"/>
            <a:ext cx="34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Oggi parleremo dì…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16000" y="1269444"/>
            <a:ext cx="9946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mangi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Costruiamo assieme «le 7 regole </a:t>
            </a:r>
            <a:r>
              <a:rPr lang="it-IT" dirty="0"/>
              <a:t>d’oro dello stare a </a:t>
            </a:r>
            <a:r>
              <a:rPr lang="it-IT" dirty="0" smtClean="0"/>
              <a:t>tavola». I consigli comportamentali che ti aiutano a crescere in salute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cibi processati, meglio pochi. </a:t>
            </a:r>
            <a:r>
              <a:rPr lang="it-IT" dirty="0" err="1"/>
              <a:t>S</a:t>
            </a:r>
            <a:r>
              <a:rPr lang="it-IT" dirty="0" err="1" smtClean="0"/>
              <a:t>pinacetta</a:t>
            </a:r>
            <a:r>
              <a:rPr lang="it-IT" dirty="0" smtClean="0"/>
              <a:t> o cotoletta?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Quante </a:t>
            </a:r>
            <a:r>
              <a:rPr lang="it-IT" dirty="0"/>
              <a:t>spezie conosci? </a:t>
            </a:r>
            <a:r>
              <a:rPr lang="it-IT" dirty="0" smtClean="0"/>
              <a:t>Giochiamo assieme: alimentare </a:t>
            </a:r>
            <a:r>
              <a:rPr lang="it-IT" dirty="0"/>
              <a:t>Watson!</a:t>
            </a:r>
          </a:p>
          <a:p>
            <a:endParaRPr lang="it-IT" b="1" dirty="0" smtClean="0"/>
          </a:p>
          <a:p>
            <a:r>
              <a:rPr lang="it-IT" b="1" dirty="0" smtClean="0"/>
              <a:t>Quanto </a:t>
            </a:r>
            <a:r>
              <a:rPr lang="it-IT" b="1" dirty="0"/>
              <a:t>ti muovi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Racconta </a:t>
            </a:r>
            <a:r>
              <a:rPr lang="it-IT" dirty="0"/>
              <a:t>il tuo pomeriggio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dirty="0"/>
              <a:t>storia di Tigro nato </a:t>
            </a:r>
            <a:r>
              <a:rPr lang="it-IT" dirty="0" smtClean="0"/>
              <a:t>pigro</a:t>
            </a:r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87120" y="4625479"/>
            <a:ext cx="10128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Obiettivi</a:t>
            </a:r>
            <a:r>
              <a:rPr lang="it-IT" b="1" dirty="0"/>
              <a:t>: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/>
              <a:t>C</a:t>
            </a:r>
            <a:r>
              <a:rPr lang="it-IT" dirty="0" smtClean="0"/>
              <a:t>omprendere </a:t>
            </a:r>
            <a:r>
              <a:rPr lang="it-IT" dirty="0"/>
              <a:t>le abitudini alimentari e lo stile di vita dei bambini, attraverso il loro coinvolgimento attivo. Rendere i bambini più consapevoli </a:t>
            </a:r>
            <a:r>
              <a:rPr lang="it-IT" dirty="0" smtClean="0"/>
              <a:t>dei loro comportamenti. Aiutarli </a:t>
            </a:r>
            <a:r>
              <a:rPr lang="it-IT" dirty="0"/>
              <a:t>ad individuare le abitudini </a:t>
            </a:r>
            <a:r>
              <a:rPr lang="it-IT" dirty="0" smtClean="0"/>
              <a:t>alimentari, non </a:t>
            </a:r>
            <a:r>
              <a:rPr lang="it-IT" dirty="0"/>
              <a:t>propriamente </a:t>
            </a:r>
            <a:r>
              <a:rPr lang="it-IT" dirty="0" smtClean="0"/>
              <a:t>corrette, e a sostituirle con un sano stile di vita. Aiutare a individuare e rafforzare le sane abitudini già acquisite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96113" y="377171"/>
            <a:ext cx="5775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Fatto in casa è buono di più</a:t>
            </a:r>
          </a:p>
          <a:p>
            <a:pPr algn="ctr"/>
            <a:r>
              <a:rPr lang="it-IT" sz="2400" b="1" dirty="0" smtClean="0"/>
              <a:t>il popcorn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6"/>
          <a:stretch/>
        </p:blipFill>
        <p:spPr>
          <a:xfrm>
            <a:off x="933961" y="2346960"/>
            <a:ext cx="4166359" cy="33770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59120" y="1800055"/>
            <a:ext cx="528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serve:</a:t>
            </a:r>
          </a:p>
          <a:p>
            <a:r>
              <a:rPr lang="it-IT" dirty="0" smtClean="0"/>
              <a:t>Padella </a:t>
            </a:r>
            <a:r>
              <a:rPr lang="it-IT" dirty="0"/>
              <a:t>capiente con coperchio, mais, </a:t>
            </a:r>
            <a:r>
              <a:rPr lang="it-IT" dirty="0" smtClean="0"/>
              <a:t>olio </a:t>
            </a:r>
            <a:r>
              <a:rPr lang="it-IT" dirty="0"/>
              <a:t>di </a:t>
            </a:r>
            <a:r>
              <a:rPr lang="it-IT" dirty="0" smtClean="0"/>
              <a:t>semi di arachidi o extravergine di oliva e </a:t>
            </a:r>
            <a:r>
              <a:rPr lang="it-IT" dirty="0"/>
              <a:t>sale </a:t>
            </a:r>
            <a:r>
              <a:rPr lang="it-IT" dirty="0" smtClean="0"/>
              <a:t>fino</a:t>
            </a:r>
            <a:endParaRPr lang="it-IT" dirty="0"/>
          </a:p>
          <a:p>
            <a:endParaRPr lang="it-IT" dirty="0" smtClean="0"/>
          </a:p>
          <a:p>
            <a:r>
              <a:rPr lang="it-IT" b="1" dirty="0" smtClean="0"/>
              <a:t>Preparazione</a:t>
            </a:r>
          </a:p>
          <a:p>
            <a:r>
              <a:rPr lang="it-IT" dirty="0" smtClean="0"/>
              <a:t>Mettere </a:t>
            </a:r>
            <a:r>
              <a:rPr lang="it-IT" dirty="0"/>
              <a:t>tre cucchiai di olio </a:t>
            </a:r>
            <a:r>
              <a:rPr lang="it-IT" dirty="0" smtClean="0"/>
              <a:t>nella </a:t>
            </a:r>
            <a:r>
              <a:rPr lang="it-IT" dirty="0"/>
              <a:t>padella con un pugno di chicchi di mais e coprire con un </a:t>
            </a:r>
            <a:r>
              <a:rPr lang="it-IT" dirty="0" smtClean="0"/>
              <a:t>coperchio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Accendere </a:t>
            </a:r>
            <a:r>
              <a:rPr lang="it-IT" dirty="0"/>
              <a:t>il fornello a fuoco basso e attendere fino a quando si avvertono i primi </a:t>
            </a:r>
            <a:r>
              <a:rPr lang="it-IT" dirty="0" err="1" smtClean="0"/>
              <a:t>schioppettii</a:t>
            </a:r>
            <a:endParaRPr lang="it-IT" dirty="0"/>
          </a:p>
          <a:p>
            <a:r>
              <a:rPr lang="it-IT" dirty="0" smtClean="0"/>
              <a:t>Muovere spesso </a:t>
            </a:r>
            <a:r>
              <a:rPr lang="it-IT" dirty="0"/>
              <a:t>la padella sulla fiamma </a:t>
            </a:r>
            <a:r>
              <a:rPr lang="it-IT" dirty="0" smtClean="0"/>
              <a:t>senza togliere il coperchio, </a:t>
            </a:r>
            <a:r>
              <a:rPr lang="it-IT" dirty="0"/>
              <a:t>in modo che i popcorn non </a:t>
            </a:r>
            <a:r>
              <a:rPr lang="it-IT" dirty="0" smtClean="0"/>
              <a:t>brucino </a:t>
            </a:r>
          </a:p>
          <a:p>
            <a:endParaRPr lang="it-IT" dirty="0" smtClean="0"/>
          </a:p>
          <a:p>
            <a:r>
              <a:rPr lang="it-IT" dirty="0" smtClean="0"/>
              <a:t>Quando </a:t>
            </a:r>
            <a:r>
              <a:rPr lang="it-IT" dirty="0"/>
              <a:t>non sentirete più </a:t>
            </a:r>
            <a:r>
              <a:rPr lang="it-IT" dirty="0" err="1"/>
              <a:t>schioppettii</a:t>
            </a:r>
            <a:r>
              <a:rPr lang="it-IT" dirty="0"/>
              <a:t> potrete </a:t>
            </a:r>
            <a:r>
              <a:rPr lang="it-IT" dirty="0" smtClean="0"/>
              <a:t>mettere i popcorn </a:t>
            </a:r>
            <a:r>
              <a:rPr lang="it-IT" dirty="0"/>
              <a:t>in una scodella </a:t>
            </a:r>
            <a:r>
              <a:rPr lang="it-IT" dirty="0" smtClean="0"/>
              <a:t>e salarli con moderazione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892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37793" y="499445"/>
            <a:ext cx="387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sfida: </a:t>
            </a:r>
            <a:r>
              <a:rPr lang="it-IT" b="1" dirty="0" err="1">
                <a:solidFill>
                  <a:srgbClr val="FF0000"/>
                </a:solidFill>
              </a:rPr>
              <a:t>s</a:t>
            </a:r>
            <a:r>
              <a:rPr lang="it-IT" b="1" dirty="0" err="1" smtClean="0">
                <a:solidFill>
                  <a:srgbClr val="FF0000"/>
                </a:solidFill>
              </a:rPr>
              <a:t>pinacetta</a:t>
            </a:r>
            <a:r>
              <a:rPr lang="it-IT" b="1" dirty="0" smtClean="0">
                <a:solidFill>
                  <a:srgbClr val="FF0000"/>
                </a:solidFill>
              </a:rPr>
              <a:t> contro cotoletta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198709"/>
            <a:ext cx="4104640" cy="4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842408" y="184485"/>
            <a:ext cx="311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</a:t>
            </a:r>
            <a:r>
              <a:rPr lang="it-IT" b="1" dirty="0" smtClean="0"/>
              <a:t>otoletta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721360"/>
            <a:ext cx="4032596" cy="27724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6" y="721360"/>
            <a:ext cx="3359572" cy="25196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96018" y="3661313"/>
            <a:ext cx="4236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Porzione saziante: </a:t>
            </a:r>
            <a:r>
              <a:rPr lang="it-IT" dirty="0" smtClean="0"/>
              <a:t>2 fettine </a:t>
            </a:r>
          </a:p>
          <a:p>
            <a:r>
              <a:rPr lang="it-IT" b="1" dirty="0" smtClean="0"/>
              <a:t>Calorie per porzione: </a:t>
            </a:r>
            <a:r>
              <a:rPr lang="it-IT" dirty="0" smtClean="0"/>
              <a:t>Calorie 400Kcal</a:t>
            </a:r>
          </a:p>
          <a:p>
            <a:r>
              <a:rPr lang="it-IT" b="1" dirty="0" smtClean="0"/>
              <a:t>Interno 85%:</a:t>
            </a:r>
            <a:r>
              <a:rPr lang="it-IT" dirty="0" smtClean="0"/>
              <a:t> Petto </a:t>
            </a:r>
            <a:r>
              <a:rPr lang="it-IT" dirty="0" err="1" smtClean="0"/>
              <a:t>dipollo</a:t>
            </a:r>
            <a:endParaRPr lang="it-IT" dirty="0" smtClean="0"/>
          </a:p>
          <a:p>
            <a:r>
              <a:rPr lang="it-IT" b="1" dirty="0" err="1" smtClean="0"/>
              <a:t>Panatura</a:t>
            </a:r>
            <a:r>
              <a:rPr lang="it-IT" b="1" dirty="0" smtClean="0"/>
              <a:t>:</a:t>
            </a:r>
            <a:r>
              <a:rPr lang="it-IT" dirty="0" smtClean="0"/>
              <a:t> 15%: Uovo, pan grattato</a:t>
            </a:r>
          </a:p>
          <a:p>
            <a:r>
              <a:rPr lang="it-IT" dirty="0"/>
              <a:t>Olio extravergine di oliva</a:t>
            </a:r>
          </a:p>
          <a:p>
            <a:r>
              <a:rPr lang="it-IT" dirty="0" smtClean="0"/>
              <a:t>Costo 2 euro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Oltre l’80% del prodotto è petto di pollo!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13861" y="3661313"/>
            <a:ext cx="558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Porzione saziante: </a:t>
            </a:r>
            <a:r>
              <a:rPr lang="it-IT" dirty="0" smtClean="0"/>
              <a:t>spesso i bambini vogliono 2 cotolette e non solo una</a:t>
            </a:r>
          </a:p>
          <a:p>
            <a:r>
              <a:rPr lang="it-IT" b="1" dirty="0" smtClean="0"/>
              <a:t>Calorie per porzione:</a:t>
            </a:r>
            <a:r>
              <a:rPr lang="it-IT" dirty="0" smtClean="0"/>
              <a:t> 800kcal, 400 kcal a cotoletta fritta</a:t>
            </a:r>
          </a:p>
          <a:p>
            <a:r>
              <a:rPr lang="it-IT" b="1" dirty="0" smtClean="0"/>
              <a:t>Interno 54%:</a:t>
            </a:r>
            <a:r>
              <a:rPr lang="it-IT" dirty="0" smtClean="0"/>
              <a:t> 27% di coscia di pollo + 27% filetti di pollo</a:t>
            </a:r>
          </a:p>
          <a:p>
            <a:r>
              <a:rPr lang="it-IT" b="1" dirty="0" err="1" smtClean="0"/>
              <a:t>Panatura</a:t>
            </a:r>
            <a:r>
              <a:rPr lang="it-IT" b="1" dirty="0" smtClean="0"/>
              <a:t>:</a:t>
            </a:r>
            <a:r>
              <a:rPr lang="it-IT" dirty="0" smtClean="0"/>
              <a:t> 46% (pastella farina tenera grano, aromi naturali, fibra vegetale)</a:t>
            </a:r>
          </a:p>
          <a:p>
            <a:r>
              <a:rPr lang="it-IT" dirty="0"/>
              <a:t>Olio di </a:t>
            </a:r>
            <a:r>
              <a:rPr lang="it-IT" dirty="0" smtClean="0"/>
              <a:t>arachide</a:t>
            </a:r>
          </a:p>
          <a:p>
            <a:r>
              <a:rPr lang="it-IT" dirty="0" smtClean="0"/>
              <a:t>Costo 2 euro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La metà è farina!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Attenzione alla presenza di carne separata meccanicamente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48568" y="231752"/>
            <a:ext cx="311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Spinacetta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09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3600" y="274321"/>
            <a:ext cx="3792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Giochiamo</a:t>
            </a:r>
          </a:p>
          <a:p>
            <a:pPr algn="ctr"/>
            <a:r>
              <a:rPr lang="it-IT" dirty="0" smtClean="0"/>
              <a:t>Cibi freschi, conosci le erbe?</a:t>
            </a:r>
          </a:p>
          <a:p>
            <a:pPr algn="ctr"/>
            <a:r>
              <a:rPr lang="it-IT" dirty="0"/>
              <a:t>Alimentare </a:t>
            </a:r>
            <a:r>
              <a:rPr lang="it-IT" dirty="0" err="1" smtClean="0"/>
              <a:t>watson</a:t>
            </a:r>
            <a:r>
              <a:rPr lang="it-IT" dirty="0" smtClean="0"/>
              <a:t>!</a:t>
            </a:r>
            <a:endParaRPr lang="it-IT" dirty="0"/>
          </a:p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1695449"/>
            <a:ext cx="3438842" cy="45851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88" y="1695449"/>
            <a:ext cx="5009697" cy="35067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60160" y="5357242"/>
            <a:ext cx="51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Basilico, origano, salvia, menta, prezzemolo, alloro</a:t>
            </a:r>
          </a:p>
          <a:p>
            <a:pPr algn="ctr"/>
            <a:r>
              <a:rPr lang="it-IT" dirty="0" smtClean="0"/>
              <a:t>Impara a riconoscere l’odore!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3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27800" y="727239"/>
            <a:ext cx="38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Tieni a mente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1240" y="1663560"/>
            <a:ext cx="430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Mangia cibo fresco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Mangia cibo con ingredienti che un bambino di terza elementare sa pronunciare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Limita il consumo di prodotti processati a livello industriale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Aggiungi sui tuoi piatti erbe fresche!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r="5667" b="8593"/>
          <a:stretch/>
        </p:blipFill>
        <p:spPr>
          <a:xfrm rot="16040905">
            <a:off x="103301" y="1508109"/>
            <a:ext cx="6177784" cy="40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94998" y="516556"/>
            <a:ext cx="292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Racconta il tuo pomeriggio</a:t>
            </a:r>
          </a:p>
          <a:p>
            <a:pPr algn="ctr"/>
            <a:r>
              <a:rPr lang="it-IT" b="1" dirty="0" smtClean="0"/>
              <a:t>Sei pigro o attivo?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1832" y="1329274"/>
            <a:ext cx="5017940" cy="46273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6185" y="1426691"/>
            <a:ext cx="5651790" cy="44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75120" y="545966"/>
            <a:ext cx="32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storia di Tigro nato pigro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r="3384" b="46963"/>
          <a:stretch/>
        </p:blipFill>
        <p:spPr>
          <a:xfrm rot="16200000">
            <a:off x="126467" y="1195937"/>
            <a:ext cx="5377310" cy="39404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21120" y="2191886"/>
            <a:ext cx="434848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</a:t>
            </a:r>
            <a:r>
              <a:rPr lang="it-IT" dirty="0" smtClean="0"/>
              <a:t>o chiamavano Tigro nato pigro</a:t>
            </a:r>
          </a:p>
          <a:p>
            <a:endParaRPr lang="it-IT" dirty="0" smtClean="0"/>
          </a:p>
          <a:p>
            <a:r>
              <a:rPr lang="it-IT" dirty="0" smtClean="0"/>
              <a:t>Tigro passava i suoi pomeriggi a guardare la tv, giocare alla play e a mangiare</a:t>
            </a:r>
          </a:p>
          <a:p>
            <a:endParaRPr lang="it-IT" dirty="0" smtClean="0"/>
          </a:p>
          <a:p>
            <a:r>
              <a:rPr lang="it-IT" dirty="0" smtClean="0"/>
              <a:t>Era bravo a scuola, studiava, faceva sempre i compiti, ma di pomeriggio Tigro era tanto pigro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49120" y="412100"/>
            <a:ext cx="220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Chi legge oggi?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1824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2" t="50963"/>
          <a:stretch/>
        </p:blipFill>
        <p:spPr>
          <a:xfrm rot="16200000">
            <a:off x="782320" y="1290320"/>
            <a:ext cx="5374640" cy="33629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84758" y="1968366"/>
            <a:ext cx="434848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Passavano i mesi e Tigro si sentiva sempre più svogliato, appesantito, lento</a:t>
            </a:r>
          </a:p>
          <a:p>
            <a:endParaRPr lang="it-IT" dirty="0" smtClean="0"/>
          </a:p>
          <a:p>
            <a:r>
              <a:rPr lang="it-IT" dirty="0" smtClean="0"/>
              <a:t>Di pomeriggio gli veniva sonno e mangiava sempre</a:t>
            </a:r>
          </a:p>
          <a:p>
            <a:endParaRPr lang="it-IT" dirty="0" smtClean="0"/>
          </a:p>
          <a:p>
            <a:r>
              <a:rPr lang="it-IT" dirty="0" smtClean="0"/>
              <a:t>In realtà Tigro non era pigro, ma era timido e non aveva il coraggio di scendere in giardino e giocare con gli altri bambini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67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0" b="42074"/>
          <a:stretch/>
        </p:blipFill>
        <p:spPr>
          <a:xfrm rot="16200000">
            <a:off x="876891" y="236810"/>
            <a:ext cx="3362960" cy="347861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85080" y="739006"/>
            <a:ext cx="434848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Un giorno Tigro prende coraggio e chiama Leo, il suo amico dell’asilo</a:t>
            </a:r>
          </a:p>
          <a:p>
            <a:endParaRPr lang="it-IT" dirty="0" smtClean="0"/>
          </a:p>
          <a:p>
            <a:r>
              <a:rPr lang="it-IT" dirty="0" smtClean="0"/>
              <a:t>I suoi pomeriggi da allora non furono più gli stessi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58667" r="58777"/>
          <a:stretch/>
        </p:blipFill>
        <p:spPr>
          <a:xfrm rot="16200000">
            <a:off x="3524718" y="3540760"/>
            <a:ext cx="3576320" cy="28346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42480" y="3657599"/>
            <a:ext cx="458216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Pallone, corsa, passeggiate all’aperto</a:t>
            </a:r>
          </a:p>
          <a:p>
            <a:r>
              <a:rPr lang="it-IT" dirty="0" smtClean="0"/>
              <a:t>Merende genuine mangiate assieme</a:t>
            </a:r>
          </a:p>
          <a:p>
            <a:r>
              <a:rPr lang="it-IT" dirty="0" smtClean="0"/>
              <a:t>Racconti e confidenze</a:t>
            </a:r>
          </a:p>
          <a:p>
            <a:r>
              <a:rPr lang="it-IT" dirty="0"/>
              <a:t>T</a:t>
            </a:r>
            <a:r>
              <a:rPr lang="it-IT" dirty="0" smtClean="0"/>
              <a:t>igro ora si sentiva leggero, si sentiva bene</a:t>
            </a:r>
          </a:p>
          <a:p>
            <a:r>
              <a:rPr lang="it-IT" dirty="0" smtClean="0"/>
              <a:t>Io Tigro nato pigro? Proprio no </a:t>
            </a:r>
            <a:r>
              <a:rPr lang="it-IT" dirty="0" smtClean="0">
                <a:sym typeface="Wingdings" panose="05000000000000000000" pitchFamily="2" charset="2"/>
              </a:rPr>
              <a:t>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26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28720" y="5723989"/>
            <a:ext cx="541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Presto anche noi scopriremo in quanti modi possiamo usare un paio di scarpe da ginnastica e muoverci!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2320" y="762000"/>
            <a:ext cx="58928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Come è cambiato il pomeriggio (e la vita) di Tigro?</a:t>
            </a:r>
          </a:p>
          <a:p>
            <a:pPr algn="ctr"/>
            <a:r>
              <a:rPr lang="it-IT" dirty="0" smtClean="0"/>
              <a:t>Vediamolo assieme…</a:t>
            </a:r>
          </a:p>
          <a:p>
            <a:pPr algn="ctr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Il sorriso ha preso il posto della noia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Tigro ha un amico in più e tante cose da raccontarsi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Non si sente più stanco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Non ha più il fiatone quando fa le scale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Si sente più leggero, veloce, agile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Ora continua tu….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58667" r="58777"/>
          <a:stretch/>
        </p:blipFill>
        <p:spPr>
          <a:xfrm rot="16200000">
            <a:off x="5576088" y="3453632"/>
            <a:ext cx="138526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58610" y="509788"/>
            <a:ext cx="573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Come avete fatto </a:t>
            </a:r>
            <a:r>
              <a:rPr lang="it-IT" sz="2400" b="1" dirty="0"/>
              <a:t>colazione </a:t>
            </a:r>
            <a:r>
              <a:rPr lang="it-IT" sz="2400" b="1" dirty="0" smtClean="0"/>
              <a:t>oggi? Raccontate un po’…</a:t>
            </a:r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11111" b="26370"/>
          <a:stretch/>
        </p:blipFill>
        <p:spPr>
          <a:xfrm rot="16200000">
            <a:off x="3815737" y="2587120"/>
            <a:ext cx="4750764" cy="323880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409915" y="119242"/>
            <a:ext cx="5737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Come mangi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3774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6560" y="5657671"/>
            <a:ext cx="654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Consigli per la lettura:</a:t>
            </a:r>
          </a:p>
          <a:p>
            <a:r>
              <a:rPr lang="it-IT" dirty="0" smtClean="0"/>
              <a:t>P. Bollo — </a:t>
            </a:r>
            <a:r>
              <a:rPr lang="it-IT" dirty="0">
                <a:hlinkClick r:id="rId2" tooltip="Giochiamo in cucina. Esperimenti, giochi, ricette per imparare a cavarsela in cucina"/>
              </a:rPr>
              <a:t>Giochiamo in cucina</a:t>
            </a:r>
            <a:r>
              <a:rPr lang="it-IT" dirty="0"/>
              <a:t> — </a:t>
            </a:r>
            <a:r>
              <a:rPr lang="it-IT" dirty="0" err="1"/>
              <a:t>S</a:t>
            </a:r>
            <a:r>
              <a:rPr lang="it-IT" dirty="0" err="1" smtClean="0"/>
              <a:t>alani</a:t>
            </a:r>
            <a:r>
              <a:rPr lang="it-IT" dirty="0" smtClean="0"/>
              <a:t>, 2011</a:t>
            </a:r>
          </a:p>
          <a:p>
            <a:r>
              <a:rPr lang="it-IT" dirty="0"/>
              <a:t>M</a:t>
            </a:r>
            <a:r>
              <a:rPr lang="it-IT" dirty="0" smtClean="0"/>
              <a:t>. </a:t>
            </a:r>
            <a:r>
              <a:rPr lang="it-IT" dirty="0" err="1" smtClean="0"/>
              <a:t>Pollan</a:t>
            </a:r>
            <a:r>
              <a:rPr lang="it-IT" dirty="0" smtClean="0"/>
              <a:t> </a:t>
            </a:r>
            <a:r>
              <a:rPr lang="it-IT" dirty="0"/>
              <a:t>— </a:t>
            </a:r>
            <a:r>
              <a:rPr lang="it-IT" dirty="0" smtClean="0"/>
              <a:t> Breviario di resistenza </a:t>
            </a:r>
            <a:r>
              <a:rPr lang="it-IT" dirty="0"/>
              <a:t>alimentare </a:t>
            </a:r>
            <a:r>
              <a:rPr lang="it-IT" dirty="0" smtClean="0"/>
              <a:t>— </a:t>
            </a:r>
            <a:r>
              <a:rPr lang="it-IT" dirty="0" err="1" smtClean="0"/>
              <a:t>Bur</a:t>
            </a:r>
            <a:r>
              <a:rPr lang="it-IT" dirty="0" smtClean="0"/>
              <a:t> Saggi 2010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38320" y="548640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Cosa ho imparato oggi?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82520" y="13994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 pasti sono un momento importante, non servono solo per nutrirsi, ma per scambiare affetto con le persone alle quali vogliamo bene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colazione va fatta. Ti rende più forte, vigile e di buon umore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Saltare i pasti e piluccare può farci prendere peso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Mangiare lentamente e usare bicchieri e piatti piccoli, ci aiuta a controllare il peso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 cibi freschi hanno una maggiore qualità nutrizionale, rispetto ai cibi processati a livello industriale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Usare cibi freschi ci aiuta a sentirci più sazi e a mangiare di meno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Passare i pomeriggi a casa ci rende pigri e favorisce l’aumento di peso.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 Giocare e fare sport assieme ad un amico fa bene al corpo e al sorriso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88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13280" y="1167339"/>
            <a:ext cx="353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bicchiere di latte con </a:t>
            </a:r>
          </a:p>
          <a:p>
            <a:r>
              <a:rPr lang="it-IT" dirty="0" smtClean="0"/>
              <a:t>3 cucchiaini di zucchero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68160" y="1240077"/>
            <a:ext cx="4551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Ragioniamo assieme sulle abitudini di  Maria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Mangia troppo poco, potrebbe:</a:t>
            </a:r>
          </a:p>
          <a:p>
            <a:pPr lvl="1"/>
            <a:r>
              <a:rPr lang="it-IT" dirty="0" smtClean="0"/>
              <a:t>-aver fame entro breve tempo</a:t>
            </a:r>
          </a:p>
          <a:p>
            <a:pPr lvl="1"/>
            <a:r>
              <a:rPr lang="it-IT" dirty="0" smtClean="0"/>
              <a:t>-essere poco concentrata a scuola</a:t>
            </a:r>
          </a:p>
          <a:p>
            <a:pPr lvl="1"/>
            <a:r>
              <a:rPr lang="it-IT" dirty="0" smtClean="0"/>
              <a:t>-sentirsi debole e avere mal di testa</a:t>
            </a:r>
          </a:p>
          <a:p>
            <a:pPr lvl="1"/>
            <a:r>
              <a:rPr lang="it-IT" dirty="0"/>
              <a:t>-</a:t>
            </a:r>
            <a:r>
              <a:rPr lang="it-IT" dirty="0" smtClean="0"/>
              <a:t>avere sonno</a:t>
            </a:r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Troppo zucchero nel latte, potrebbe:</a:t>
            </a:r>
          </a:p>
          <a:p>
            <a:pPr lvl="1"/>
            <a:r>
              <a:rPr lang="it-IT" dirty="0" smtClean="0"/>
              <a:t>-contribuire al senso di fame e alla debolezza</a:t>
            </a:r>
          </a:p>
          <a:p>
            <a:pPr lvl="1"/>
            <a:r>
              <a:rPr lang="it-IT" dirty="0" smtClean="0"/>
              <a:t>-negli anni, troppo zucchero non fa bene. Può alzare la glicemia (glucosio, lo zucchero nel sangue) e danneggiare i vasi sanguigni e altri organi</a:t>
            </a:r>
          </a:p>
          <a:p>
            <a:pPr lvl="1"/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10815" r="10445" b="14518"/>
          <a:stretch/>
        </p:blipFill>
        <p:spPr>
          <a:xfrm rot="16200000">
            <a:off x="1044952" y="2517889"/>
            <a:ext cx="4560669" cy="33555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78400" y="183992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colazione di Maria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36731" y="6291351"/>
            <a:ext cx="60858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latte è già dolce di suo, </a:t>
            </a:r>
            <a:r>
              <a:rPr lang="it-IT" b="1" dirty="0" smtClean="0">
                <a:solidFill>
                  <a:srgbClr val="FF0000"/>
                </a:solidFill>
              </a:rPr>
              <a:t>prova. Lo </a:t>
            </a:r>
            <a:r>
              <a:rPr lang="it-IT" b="1" dirty="0">
                <a:solidFill>
                  <a:srgbClr val="FF0000"/>
                </a:solidFill>
              </a:rPr>
              <a:t>zucchero non serve</a:t>
            </a:r>
            <a:r>
              <a:rPr lang="it-IT" b="1" dirty="0" smtClean="0">
                <a:solidFill>
                  <a:srgbClr val="FF0000"/>
                </a:solidFill>
              </a:rPr>
              <a:t>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16000" y="1311754"/>
            <a:ext cx="48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  <a:r>
              <a:rPr lang="it-IT" dirty="0" smtClean="0"/>
              <a:t>on fa colazione, perché la mattina deve finire sempre i compiti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3839" r="17194" b="5425"/>
          <a:stretch/>
        </p:blipFill>
        <p:spPr>
          <a:xfrm rot="16041316">
            <a:off x="1116220" y="1682447"/>
            <a:ext cx="4203693" cy="46831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65040" y="153512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colazione di Luca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52640" y="1184475"/>
            <a:ext cx="421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Ragioniamo assieme su Luca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Non mangia nulla e viene da un lungo digiuno di una notte, potrebbe:</a:t>
            </a:r>
          </a:p>
          <a:p>
            <a:pPr lvl="1"/>
            <a:r>
              <a:rPr lang="it-IT" dirty="0" smtClean="0"/>
              <a:t>-aver fame e mangiare troppo allo spuntino e a pranzo</a:t>
            </a:r>
            <a:endParaRPr lang="it-IT" dirty="0"/>
          </a:p>
          <a:p>
            <a:pPr lvl="1"/>
            <a:r>
              <a:rPr lang="it-IT" dirty="0" smtClean="0"/>
              <a:t>-perdere la concentrazione a scuola</a:t>
            </a:r>
          </a:p>
          <a:p>
            <a:pPr lvl="1"/>
            <a:r>
              <a:rPr lang="it-IT" dirty="0" smtClean="0"/>
              <a:t>-avere mal di testa</a:t>
            </a:r>
          </a:p>
          <a:p>
            <a:pPr lvl="1"/>
            <a:r>
              <a:rPr lang="it-IT" dirty="0" smtClean="0"/>
              <a:t>-sentirsi debole, svogliato, irrequieto e avere sonno</a:t>
            </a:r>
          </a:p>
          <a:p>
            <a:pPr lvl="1" indent="-285750">
              <a:buFont typeface="Wingdings" panose="05000000000000000000" pitchFamily="2" charset="2"/>
              <a:buChar char="v"/>
            </a:pPr>
            <a:r>
              <a:rPr lang="it-IT" dirty="0"/>
              <a:t>Luca perde una bella occasione di fare colazione e stare assieme alla sua famiglia</a:t>
            </a:r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274020" y="6093424"/>
            <a:ext cx="72240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fretta è nemica dei compiti fatti bene. Finisci </a:t>
            </a:r>
            <a:r>
              <a:rPr lang="it-IT" b="1" dirty="0" smtClean="0">
                <a:solidFill>
                  <a:srgbClr val="FF0000"/>
                </a:solidFill>
              </a:rPr>
              <a:t>i </a:t>
            </a:r>
            <a:r>
              <a:rPr lang="it-IT" b="1" dirty="0">
                <a:solidFill>
                  <a:srgbClr val="FF0000"/>
                </a:solidFill>
              </a:rPr>
              <a:t>compiti </a:t>
            </a:r>
            <a:r>
              <a:rPr lang="it-IT" b="1" dirty="0" smtClean="0">
                <a:solidFill>
                  <a:srgbClr val="FF0000"/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giorno </a:t>
            </a:r>
            <a:r>
              <a:rPr lang="it-IT" b="1" dirty="0" smtClean="0">
                <a:solidFill>
                  <a:srgbClr val="FF0000"/>
                </a:solidFill>
              </a:rPr>
              <a:t>prima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32519" y="831292"/>
            <a:ext cx="460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Lucilla fa sempre una ricca colazione seduta assieme alla sua famiglia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"/>
          <a:stretch/>
        </p:blipFill>
        <p:spPr>
          <a:xfrm rot="16200000">
            <a:off x="575199" y="2228959"/>
            <a:ext cx="4403814" cy="31970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14800" y="268794"/>
            <a:ext cx="407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colazione di Lucilla e la sua famiglia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18400" y="1321357"/>
            <a:ext cx="383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Ragioniamo assieme su Lucilla: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famiglia la guida verso colazione sana e saziante:</a:t>
            </a:r>
          </a:p>
          <a:p>
            <a:pPr lvl="1"/>
            <a:r>
              <a:rPr lang="it-IT" dirty="0" smtClean="0"/>
              <a:t>-Non avrà fame fino allo spuntino</a:t>
            </a:r>
          </a:p>
          <a:p>
            <a:pPr lvl="1"/>
            <a:r>
              <a:rPr lang="it-IT" dirty="0" smtClean="0"/>
              <a:t>-In classe sarà concentrata, di buon umore e pronta a rispondere alle domande</a:t>
            </a:r>
          </a:p>
          <a:p>
            <a:pPr lvl="1"/>
            <a:r>
              <a:rPr lang="it-IT" dirty="0" smtClean="0"/>
              <a:t>-Si sentirà forte e sveglia</a:t>
            </a:r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Potrà godere di un momento piacevole con le persone cui vuole bene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2519" y="5918883"/>
            <a:ext cx="543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Nei prossimi incontri impareremo come fare una colazione sana e gustosa. Siete curiosi?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59880" y="493559"/>
            <a:ext cx="38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Tieni a mente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3320" y="1247000"/>
            <a:ext cx="4307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A tavola non si mangia e basta, I pasti sono un momento importante per nutrire anche gli affetti e i rapporti con la propria famiglia e con le persone alle quali vogliamo bene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colazione è un pasto molto importante. Se fatta correttamente favorisce la forza fisica, l’attenzione, il buon umore, il rendimento scolastico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Finisci i compiti del giorno prima e prepara la sera prima i vestiti e quel che dovrai portare a scuola il giorno dopo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Non perdere una occasione per stare assieme alle persone care. Comincia proprio dalla tavola e dalla prima colazione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r="5667" b="8593"/>
          <a:stretch/>
        </p:blipFill>
        <p:spPr>
          <a:xfrm rot="16200000">
            <a:off x="103301" y="1508109"/>
            <a:ext cx="6177784" cy="40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35680" y="159156"/>
            <a:ext cx="527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Quale bicchiere contiene più succo?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 r="30215" b="7408"/>
          <a:stretch/>
        </p:blipFill>
        <p:spPr>
          <a:xfrm rot="16359054">
            <a:off x="3248651" y="1467907"/>
            <a:ext cx="5023718" cy="4775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88720" y="5491720"/>
            <a:ext cx="1024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Bicchieri e piatti grandi ti portano a </a:t>
            </a:r>
            <a:r>
              <a:rPr lang="it-IT" dirty="0"/>
              <a:t>bere </a:t>
            </a:r>
            <a:r>
              <a:rPr lang="it-IT" dirty="0" smtClean="0"/>
              <a:t>e mangiare di più. Questo perché ci viene naturale riempire completamente  i contenitori delle nostre bevande e del nostro cibo. Se i contenitori sono grandi, siamo portati a mangiare troppo. Usa bicchieri e piatti  più piccoli e mangerai il giusto.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Usa un bel bicchiere grande solo quando devi bere l’acqua!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61730" y="2702560"/>
            <a:ext cx="33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quantità di succo è la stessa, ma il secondo bicchiere sembra più pieno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22515" y="244212"/>
            <a:ext cx="493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Quante volte mastichi un boccone?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15445" b="14370"/>
          <a:stretch/>
        </p:blipFill>
        <p:spPr>
          <a:xfrm rot="16200000">
            <a:off x="3383386" y="1365155"/>
            <a:ext cx="5090160" cy="430763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14400" y="5732605"/>
            <a:ext cx="1058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vogliono almeno 15 minuti per iniziare a sentirsi sazi, perché dobbiamo dare il tempo allo stomaco e agli altri visceri di comunicare al cervello che sono pieni. Se mangiamo troppo velocemente, non arriviamo alla sazietà e rischiamo di mangiare troppo.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Mangia lentamente, c’è più gusto, mangerai meno e con  più soddisfazione!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1798</Words>
  <Application>Microsoft Office PowerPoint</Application>
  <PresentationFormat>Widescreen</PresentationFormat>
  <Paragraphs>231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stallone</dc:creator>
  <cp:lastModifiedBy>tiziana stallone</cp:lastModifiedBy>
  <cp:revision>130</cp:revision>
  <dcterms:created xsi:type="dcterms:W3CDTF">2015-08-22T17:25:55Z</dcterms:created>
  <dcterms:modified xsi:type="dcterms:W3CDTF">2015-09-16T12:29:36Z</dcterms:modified>
</cp:coreProperties>
</file>