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9" r:id="rId3"/>
    <p:sldId id="257" r:id="rId4"/>
    <p:sldId id="292" r:id="rId5"/>
    <p:sldId id="293" r:id="rId6"/>
    <p:sldId id="294" r:id="rId7"/>
    <p:sldId id="295" r:id="rId8"/>
    <p:sldId id="304" r:id="rId9"/>
    <p:sldId id="307" r:id="rId10"/>
    <p:sldId id="308" r:id="rId11"/>
    <p:sldId id="298" r:id="rId12"/>
    <p:sldId id="299" r:id="rId13"/>
    <p:sldId id="300" r:id="rId14"/>
    <p:sldId id="301" r:id="rId15"/>
    <p:sldId id="313" r:id="rId16"/>
    <p:sldId id="302" r:id="rId17"/>
    <p:sldId id="303" r:id="rId18"/>
    <p:sldId id="309" r:id="rId19"/>
    <p:sldId id="310" r:id="rId20"/>
    <p:sldId id="311" r:id="rId21"/>
    <p:sldId id="314" r:id="rId22"/>
  </p:sldIdLst>
  <p:sldSz cx="9144000" cy="6858000" type="screen4x3"/>
  <p:notesSz cx="6858000" cy="9144000"/>
  <p:defaultTextStyle>
    <a:defPPr>
      <a:defRPr lang="it-IT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09" autoAdjust="0"/>
  </p:normalViewPr>
  <p:slideViewPr>
    <p:cSldViewPr snapToGrid="0" snapToObjects="1" showGuides="1">
      <p:cViewPr varScale="1">
        <p:scale>
          <a:sx n="80" d="100"/>
          <a:sy n="80" d="100"/>
        </p:scale>
        <p:origin x="-1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0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E98E2D7-9E8C-4078-9DA8-BF1C086AC2F3}" type="datetimeFigureOut">
              <a:rPr lang="it-IT"/>
              <a:pPr>
                <a:defRPr/>
              </a:pPr>
              <a:t>24/05/16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Modifica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B3E900-A66A-40FC-B208-9CF332CA722F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83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3E900-A66A-40FC-B208-9CF332CA722F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3E900-A66A-40FC-B208-9CF332CA722F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3E900-A66A-40FC-B208-9CF332CA722F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3E900-A66A-40FC-B208-9CF332CA722F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3E900-A66A-40FC-B208-9CF332CA722F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F2AC8-EB68-44CF-99DA-CAC24E1B2FA6}" type="datetimeFigureOut">
              <a:rPr lang="it-IT" altLang="it-IT"/>
              <a:pPr>
                <a:defRPr/>
              </a:pPr>
              <a:t>24/05/16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2468F-42A3-487A-9443-F1DC19E13240}" type="slidenum">
              <a:rPr lang="it-IT" altLang="it-IT"/>
              <a:pPr/>
              <a:t>‹n.›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990A-42A2-471F-9A5B-0267B5757ACA}" type="datetimeFigureOut">
              <a:rPr lang="it-IT" altLang="it-IT"/>
              <a:pPr>
                <a:defRPr/>
              </a:pPr>
              <a:t>24/05/16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CEB83-9B2B-4820-8B93-4281BA90CE07}" type="slidenum">
              <a:rPr lang="it-IT" altLang="it-IT"/>
              <a:pPr/>
              <a:t>‹n.›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5568F-E860-421F-AE75-EF2EBF48F18E}" type="datetimeFigureOut">
              <a:rPr lang="it-IT" altLang="it-IT"/>
              <a:pPr>
                <a:defRPr/>
              </a:pPr>
              <a:t>24/05/16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1C49F-33FB-4D06-9A3A-EE87ECF3668C}" type="slidenum">
              <a:rPr lang="it-IT" altLang="it-IT"/>
              <a:pPr/>
              <a:t>‹n.›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09877-6B37-4DCC-BD37-9B3F045697A1}" type="datetimeFigureOut">
              <a:rPr lang="it-IT" altLang="it-IT"/>
              <a:pPr>
                <a:defRPr/>
              </a:pPr>
              <a:t>24/05/16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CB168-16BA-40D4-B7E5-1BA8DAD13419}" type="slidenum">
              <a:rPr lang="it-IT" altLang="it-IT"/>
              <a:pPr/>
              <a:t>‹n.›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CF2D6-D553-46F9-8054-786BD5892A67}" type="datetimeFigureOut">
              <a:rPr lang="it-IT" altLang="it-IT"/>
              <a:pPr>
                <a:defRPr/>
              </a:pPr>
              <a:t>24/05/16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2C068-99B0-4D3F-BBED-01B78DDD1C78}" type="slidenum">
              <a:rPr lang="it-IT" altLang="it-IT"/>
              <a:pPr/>
              <a:t>‹n.›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8B0EB-EE7E-4971-A857-C71CFEFFF800}" type="datetimeFigureOut">
              <a:rPr lang="it-IT" altLang="it-IT"/>
              <a:pPr>
                <a:defRPr/>
              </a:pPr>
              <a:t>24/05/16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0BB84-AA88-4063-9A78-3157EC4429A4}" type="slidenum">
              <a:rPr lang="it-IT" altLang="it-IT"/>
              <a:pPr/>
              <a:t>‹n.›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6C48C-93C8-4D74-92AE-F0A44F81902D}" type="datetimeFigureOut">
              <a:rPr lang="it-IT" altLang="it-IT"/>
              <a:pPr>
                <a:defRPr/>
              </a:pPr>
              <a:t>24/05/16</a:t>
            </a:fld>
            <a:endParaRPr lang="it-IT" alt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E05C0-61BC-4F59-B12A-4F287A49DBF3}" type="slidenum">
              <a:rPr lang="it-IT" altLang="it-IT"/>
              <a:pPr/>
              <a:t>‹n.›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71B1B-3ACD-4178-B90F-56206ABB9C49}" type="datetimeFigureOut">
              <a:rPr lang="it-IT" altLang="it-IT"/>
              <a:pPr>
                <a:defRPr/>
              </a:pPr>
              <a:t>24/05/16</a:t>
            </a:fld>
            <a:endParaRPr lang="it-IT" alt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B84CF-0464-48FF-8828-2BDE84D7E90F}" type="slidenum">
              <a:rPr lang="it-IT" altLang="it-IT"/>
              <a:pPr/>
              <a:t>‹n.›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D1CAD-F35F-4CF9-887C-2863F55C2B57}" type="datetimeFigureOut">
              <a:rPr lang="it-IT" altLang="it-IT"/>
              <a:pPr>
                <a:defRPr/>
              </a:pPr>
              <a:t>24/05/16</a:t>
            </a:fld>
            <a:endParaRPr lang="it-IT" alt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B789B-5257-4351-8512-C2B72C81871A}" type="slidenum">
              <a:rPr lang="it-IT" altLang="it-IT"/>
              <a:pPr/>
              <a:t>‹n.›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7982F-DAA6-4BC4-B3CA-03232F92FBDF}" type="datetimeFigureOut">
              <a:rPr lang="it-IT" altLang="it-IT"/>
              <a:pPr>
                <a:defRPr/>
              </a:pPr>
              <a:t>24/05/16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0E81B-14AD-4A3D-AF1D-3F1F75263D94}" type="slidenum">
              <a:rPr lang="it-IT" altLang="it-IT"/>
              <a:pPr/>
              <a:t>‹n.›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96EC1-C0AD-4675-AA25-CBFE9274F04F}" type="datetimeFigureOut">
              <a:rPr lang="it-IT" altLang="it-IT"/>
              <a:pPr>
                <a:defRPr/>
              </a:pPr>
              <a:t>24/05/16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704F6-D228-4A77-A422-B1438758B490}" type="slidenum">
              <a:rPr lang="it-IT" altLang="it-IT"/>
              <a:pPr/>
              <a:t>‹n.›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544BD24-4039-4BA5-A802-29784EA8CE72}" type="datetimeFigureOut">
              <a:rPr lang="it-IT" altLang="it-IT"/>
              <a:pPr>
                <a:defRPr/>
              </a:pPr>
              <a:t>24/05/16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F0DD054-CA2A-427E-8F6E-301A477CF30D}" type="slidenum">
              <a:rPr lang="it-IT" altLang="it-IT"/>
              <a:pPr/>
              <a:t>‹n.›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Immagine 8" descr="Schermata 2015-09-03 alle 17.49.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645" y="123825"/>
            <a:ext cx="21113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magine 4"/>
          <p:cNvPicPr>
            <a:picLocks noChangeAspect="1"/>
          </p:cNvPicPr>
          <p:nvPr/>
        </p:nvPicPr>
        <p:blipFill>
          <a:blip r:embed="rId3"/>
          <a:srcRect b="10767"/>
          <a:stretch>
            <a:fillRect/>
          </a:stretch>
        </p:blipFill>
        <p:spPr bwMode="auto">
          <a:xfrm>
            <a:off x="103188" y="65088"/>
            <a:ext cx="2681287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Immagin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2032" y="2714624"/>
            <a:ext cx="2947988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itolo 1"/>
          <p:cNvSpPr>
            <a:spLocks noGrp="1"/>
          </p:cNvSpPr>
          <p:nvPr>
            <p:ph type="ctrTitle"/>
          </p:nvPr>
        </p:nvSpPr>
        <p:spPr>
          <a:xfrm>
            <a:off x="666190" y="2986087"/>
            <a:ext cx="7811619" cy="885825"/>
          </a:xfrm>
        </p:spPr>
        <p:txBody>
          <a:bodyPr/>
          <a:lstStyle/>
          <a:p>
            <a:pPr algn="l" eaLnBrk="1" hangingPunct="1"/>
            <a:r>
              <a:rPr lang="it-IT" altLang="it-IT" sz="6000" dirty="0" smtClean="0">
                <a:latin typeface="Gigi" pitchFamily="82" charset="0"/>
              </a:rPr>
              <a:t>Il laboratorio</a:t>
            </a:r>
          </a:p>
        </p:txBody>
      </p:sp>
      <p:sp>
        <p:nvSpPr>
          <p:cNvPr id="6" name="Rettangolo 5"/>
          <p:cNvSpPr/>
          <p:nvPr/>
        </p:nvSpPr>
        <p:spPr>
          <a:xfrm>
            <a:off x="7285091" y="5776634"/>
            <a:ext cx="1858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4800" dirty="0" err="1" smtClean="0">
                <a:latin typeface="Gigi" pitchFamily="82" charset="0"/>
              </a:rPr>
              <a:t>…n</a:t>
            </a:r>
            <a:r>
              <a:rPr lang="it-IT" altLang="it-IT" sz="4800" dirty="0" smtClean="0">
                <a:latin typeface="Gigi" pitchFamily="82" charset="0"/>
              </a:rPr>
              <a:t>.2</a:t>
            </a:r>
            <a:endParaRPr lang="it-IT" sz="4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>
                <a:latin typeface="Gigi" panose="04040504061007020D02" pitchFamily="82" charset="0"/>
                <a:ea typeface="+mj-ea"/>
                <a:cs typeface="+mj-cs"/>
              </a:rPr>
              <a:t>Se superi il quizzone, hai imparato la lezione</a:t>
            </a:r>
          </a:p>
        </p:txBody>
      </p:sp>
      <p:sp>
        <p:nvSpPr>
          <p:cNvPr id="12291" name="Segnaposto contenuto 2"/>
          <p:cNvSpPr>
            <a:spLocks noGrp="1"/>
          </p:cNvSpPr>
          <p:nvPr>
            <p:ph idx="1"/>
          </p:nvPr>
        </p:nvSpPr>
        <p:spPr>
          <a:xfrm>
            <a:off x="457200" y="1738858"/>
            <a:ext cx="5153025" cy="4260899"/>
          </a:xfrm>
        </p:spPr>
        <p:txBody>
          <a:bodyPr/>
          <a:lstStyle/>
          <a:p>
            <a:pPr eaLnBrk="1" hangingPunct="1"/>
            <a:r>
              <a:rPr lang="it-IT" altLang="it-IT" sz="2400" dirty="0" smtClean="0"/>
              <a:t>Elenca alcuni modi con i quali il nostro corpo consuma energia.</a:t>
            </a:r>
          </a:p>
          <a:p>
            <a:pPr eaLnBrk="1" hangingPunct="1"/>
            <a:r>
              <a:rPr lang="it-IT" altLang="it-IT" sz="2400" dirty="0" smtClean="0"/>
              <a:t>Cosa accade se, con gli alimenti, introduciamo più energia di quanta ne spendiamo?</a:t>
            </a:r>
          </a:p>
          <a:p>
            <a:pPr eaLnBrk="1" hangingPunct="1"/>
            <a:r>
              <a:rPr lang="it-IT" altLang="it-IT" sz="2400" dirty="0" smtClean="0"/>
              <a:t>Con che frequenza dovrebbero fare attività fisica i ragazzi da 5 a 17 anni?</a:t>
            </a:r>
          </a:p>
          <a:p>
            <a:pPr eaLnBrk="1" hangingPunct="1"/>
            <a:r>
              <a:rPr lang="it-IT" altLang="it-IT" sz="2400" dirty="0" smtClean="0"/>
              <a:t>Perché camminare è utile anche per l’ambiente?</a:t>
            </a:r>
          </a:p>
          <a:p>
            <a:pPr eaLnBrk="1" hangingPunct="1"/>
            <a:r>
              <a:rPr lang="it-IT" altLang="it-IT" sz="2400" dirty="0" smtClean="0"/>
              <a:t>Come giudichi il tuo stile di vita?</a:t>
            </a:r>
          </a:p>
        </p:txBody>
      </p:sp>
      <p:pic>
        <p:nvPicPr>
          <p:cNvPr id="12292" name="Immagine 3"/>
          <p:cNvPicPr>
            <a:picLocks noChangeAspect="1"/>
          </p:cNvPicPr>
          <p:nvPr/>
        </p:nvPicPr>
        <p:blipFill>
          <a:blip r:embed="rId2"/>
          <a:srcRect l="11111" r="26370" b="31223"/>
          <a:stretch>
            <a:fillRect/>
          </a:stretch>
        </p:blipFill>
        <p:spPr bwMode="auto">
          <a:xfrm>
            <a:off x="5811479" y="1858778"/>
            <a:ext cx="2875321" cy="402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unisciipuntini.com/data/images/Scarpe-da-ginnastica,-scarpe-da-tennis_51129f7f0a9c0-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0590" y="5486132"/>
            <a:ext cx="1327183" cy="12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3600" dirty="0">
                <a:latin typeface="Gigi" panose="04040504061007020D02" pitchFamily="82" charset="0"/>
                <a:ea typeface="+mj-ea"/>
                <a:cs typeface="+mj-cs"/>
              </a:rPr>
              <a:t>E ora </a:t>
            </a:r>
            <a:r>
              <a:rPr lang="it-IT" altLang="it-IT" sz="3600" dirty="0" smtClean="0">
                <a:latin typeface="Gigi" panose="04040504061007020D02" pitchFamily="82" charset="0"/>
                <a:ea typeface="+mj-ea"/>
                <a:cs typeface="+mj-cs"/>
              </a:rPr>
              <a:t>giochiamo con </a:t>
            </a:r>
            <a:r>
              <a:rPr lang="it-IT" altLang="it-IT" sz="3600" dirty="0" smtClean="0">
                <a:latin typeface="Gigi" panose="04040504061007020D02" pitchFamily="82" charset="0"/>
              </a:rPr>
              <a:t>i </a:t>
            </a:r>
            <a:r>
              <a:rPr lang="it-IT" altLang="it-IT" sz="3600" dirty="0" err="1" smtClean="0">
                <a:latin typeface="Gigi" panose="04040504061007020D02" pitchFamily="82" charset="0"/>
              </a:rPr>
              <a:t>genitori…</a:t>
            </a:r>
            <a:endParaRPr lang="it-IT" altLang="it-IT" sz="3600" dirty="0">
              <a:latin typeface="Gigi" panose="04040504061007020D02" pitchFamily="82" charset="0"/>
              <a:ea typeface="+mj-ea"/>
              <a:cs typeface="+mj-cs"/>
            </a:endParaRPr>
          </a:p>
        </p:txBody>
      </p:sp>
      <p:pic>
        <p:nvPicPr>
          <p:cNvPr id="6151" name="Picture 7" descr="http://www.cosepercrescere.it/wp-content/uploads/2015/05/riga-mondo-par-200x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8809"/>
            <a:ext cx="4774368" cy="2936236"/>
          </a:xfrm>
          <a:prstGeom prst="rect">
            <a:avLst/>
          </a:prstGeom>
          <a:noFill/>
        </p:spPr>
      </p:pic>
      <p:pic>
        <p:nvPicPr>
          <p:cNvPr id="6149" name="Picture 5" descr="http://1.bp.blogspot.com/-CeW5FRfUih8/UDn6uiwPnaI/AAAAAAAAAFA/M1uFSM7N6ow/s1600/sedie+musica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4689" y="1719582"/>
            <a:ext cx="4482111" cy="3212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bccida.files.wordpress.com/2015/09/giocareacamp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8843" y="1964644"/>
            <a:ext cx="6800191" cy="3865182"/>
          </a:xfrm>
          <a:prstGeom prst="rect">
            <a:avLst/>
          </a:prstGeom>
          <a:noFill/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457200" y="1131277"/>
            <a:ext cx="8229600" cy="63386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3600" b="1" i="1" dirty="0" smtClean="0">
                <a:solidFill>
                  <a:schemeClr val="tx2">
                    <a:lumMod val="75000"/>
                  </a:schemeClr>
                </a:solidFill>
                <a:latin typeface="Bradley Hand ITC" pitchFamily="66" charset="0"/>
                <a:ea typeface="+mj-ea"/>
                <a:cs typeface="+mj-cs"/>
              </a:rPr>
              <a:t>“Nonna, mi spieghi la </a:t>
            </a:r>
            <a:r>
              <a:rPr lang="it-IT" altLang="it-IT" sz="2700" b="1" i="1" dirty="0" smtClean="0">
                <a:solidFill>
                  <a:schemeClr val="tx2">
                    <a:lumMod val="75000"/>
                  </a:schemeClr>
                </a:solidFill>
                <a:latin typeface="Bradley Hand ITC" pitchFamily="66" charset="0"/>
                <a:ea typeface="+mj-ea"/>
                <a:cs typeface="+mj-cs"/>
              </a:rPr>
              <a:t>CAMPANA</a:t>
            </a:r>
            <a:r>
              <a:rPr lang="it-IT" altLang="it-IT" sz="3600" b="1" i="1" dirty="0" smtClean="0">
                <a:solidFill>
                  <a:schemeClr val="tx2">
                    <a:lumMod val="75000"/>
                  </a:schemeClr>
                </a:solidFill>
                <a:latin typeface="Bradley Hand ITC" pitchFamily="66" charset="0"/>
                <a:ea typeface="+mj-ea"/>
                <a:cs typeface="+mj-cs"/>
              </a:rPr>
              <a:t>?”</a:t>
            </a:r>
            <a:endParaRPr lang="it-IT" altLang="it-IT" sz="3600" b="1" i="1" dirty="0">
              <a:solidFill>
                <a:schemeClr val="tx2">
                  <a:lumMod val="75000"/>
                </a:schemeClr>
              </a:solidFill>
              <a:latin typeface="Bradley Hand ITC" pitchFamily="66" charset="0"/>
              <a:ea typeface="+mj-ea"/>
              <a:cs typeface="+mj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133000"/>
            <a:ext cx="3937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3200" dirty="0" err="1" smtClean="0">
                <a:latin typeface="Gigi" panose="04040504061007020D02" pitchFamily="82" charset="0"/>
              </a:rPr>
              <a:t>…e</a:t>
            </a:r>
            <a:r>
              <a:rPr lang="it-IT" altLang="it-IT" sz="3200" dirty="0" smtClean="0">
                <a:latin typeface="Gigi" panose="04040504061007020D02" pitchFamily="82" charset="0"/>
              </a:rPr>
              <a:t> con i nonni</a:t>
            </a:r>
            <a:r>
              <a:rPr lang="it-IT" altLang="it-IT" dirty="0" smtClean="0">
                <a:latin typeface="Gigi" panose="04040504061007020D02" pitchFamily="82" charset="0"/>
              </a:rPr>
              <a:t>!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gamena 2 3"/>
          <p:cNvSpPr/>
          <p:nvPr/>
        </p:nvSpPr>
        <p:spPr>
          <a:xfrm>
            <a:off x="0" y="0"/>
            <a:ext cx="9144000" cy="6858000"/>
          </a:xfrm>
          <a:prstGeom prst="horizontalScroll">
            <a:avLst>
              <a:gd name="adj" fmla="val 4985"/>
            </a:avLst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869795" y="745844"/>
            <a:ext cx="740440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Disegnare lo schema (in aula si può </a:t>
            </a: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fare con dello scotch da carrozzieri).</a:t>
            </a:r>
          </a:p>
          <a:p>
            <a:pPr algn="just"/>
            <a:endParaRPr lang="it-IT" sz="2000" dirty="0" smtClean="0">
              <a:solidFill>
                <a:schemeClr val="tx2"/>
              </a:solidFill>
            </a:endParaRP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Il giocatore che inizia lancia</a:t>
            </a: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nella prima casella il proprio contrassegno (ad esempio un tappo a corona). Il contrassegno deve atterrare all'interno dello scomparto senza toccare nessuna linea o rimbalzarne fuori. </a:t>
            </a:r>
          </a:p>
          <a:p>
            <a:pPr algn="just"/>
            <a:endParaRPr lang="it-IT" sz="2000" dirty="0" smtClean="0">
              <a:solidFill>
                <a:schemeClr val="tx2"/>
              </a:solidFill>
            </a:endParaRP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Il giocatore quindi saltella su un solo piede di casella in casella lungo tutto il percorso, ma senza mai entrare nel riquadro in cui è presente il suo contrassegno.</a:t>
            </a:r>
          </a:p>
          <a:p>
            <a:pPr algn="just"/>
            <a:endParaRPr lang="it-IT" sz="2000" dirty="0" smtClean="0">
              <a:solidFill>
                <a:schemeClr val="tx2"/>
              </a:solidFill>
            </a:endParaRP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Le caselle possono essere toccate solo con un piede, ma i blocchi di due caselle affiancate consentono di appoggiare entrambi i piedi contemporaneamente (uno in ciascuna casella, sempre che una delle due non sia occupata dal contrassegno), permettendo così di recuperare l'equilibrio. </a:t>
            </a:r>
          </a:p>
        </p:txBody>
      </p:sp>
      <p:pic>
        <p:nvPicPr>
          <p:cNvPr id="3" name="Picture 4" descr="https://encrypted-tbn2.gstatic.com/images?q=tbn:ANd9GcShp_F0LG0Q8OX_aLzojyPEz6GA45ewVUPRiNCL-dZoAWf_znil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0834" y="529719"/>
            <a:ext cx="2652254" cy="136149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5087389" y="6527780"/>
            <a:ext cx="4007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adattato da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Wikipedia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gamena 2 3"/>
          <p:cNvSpPr/>
          <p:nvPr/>
        </p:nvSpPr>
        <p:spPr>
          <a:xfrm>
            <a:off x="0" y="0"/>
            <a:ext cx="9144000" cy="6858000"/>
          </a:xfrm>
          <a:prstGeom prst="horizontalScroll">
            <a:avLst>
              <a:gd name="adj" fmla="val 4985"/>
            </a:avLst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469446" y="612844"/>
            <a:ext cx="82051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Raggiunto lo scomparto finale (la base, o il cielo), il giocatore può fermarsi per poi voltarsi, effettuando mezzo giro, e rifare il percorso a ritroso, sempre rispettando la regola del singolo appoggio o del doppio appoggio dei piedi a seconda che si tratti di una casella singola o di due caselle affiancate. </a:t>
            </a:r>
          </a:p>
          <a:p>
            <a:pPr algn="just"/>
            <a:endParaRPr lang="it-IT" sz="2000" dirty="0" smtClean="0">
              <a:solidFill>
                <a:schemeClr val="tx2"/>
              </a:solidFill>
            </a:endParaRP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Giunto in corrispondenza del riquadro che contiene il proprio contrassegno, il giocatore lo deve raccogliere senza perdere l'equilibrio e completare il percorso tornando al punto di partenza.</a:t>
            </a:r>
          </a:p>
          <a:p>
            <a:pPr algn="just"/>
            <a:endParaRPr lang="it-IT" sz="2000" dirty="0" smtClean="0">
              <a:solidFill>
                <a:schemeClr val="tx2"/>
              </a:solidFill>
            </a:endParaRP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Se nel percorrere il tracciato il giocatore pesta una linea, non visita la casella dovuta o perde l'equilibrio, il turno passa al giocatore successivo. Quando sarà nuovamente il suo turno, il primo partecipante riprenderà il gioco dal punto in cui si era interrotto.</a:t>
            </a:r>
          </a:p>
          <a:p>
            <a:pPr algn="just"/>
            <a:endParaRPr lang="it-IT" sz="2000" dirty="0" smtClean="0">
              <a:solidFill>
                <a:schemeClr val="tx2"/>
              </a:solidFill>
            </a:endParaRP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Dopo aver completato con successo il percorso di andata e ritorno, il giocatore lancia la sua pietra nella casella numero due e così via. </a:t>
            </a: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Vince chi per primo visita con il proprio contrassegno tutte le caselle, completando ogni volta il percorso.</a:t>
            </a:r>
          </a:p>
        </p:txBody>
      </p:sp>
      <p:sp>
        <p:nvSpPr>
          <p:cNvPr id="6" name="Rettangolo 5"/>
          <p:cNvSpPr/>
          <p:nvPr/>
        </p:nvSpPr>
        <p:spPr>
          <a:xfrm>
            <a:off x="5087389" y="6527780"/>
            <a:ext cx="4007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adattato da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Wikipedia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cdn5.acolore.com/disegni/colori/201247/gioco-del-mondo-giochi-dipinto-da-rocky-10626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638301"/>
            <a:ext cx="6383057" cy="5003570"/>
          </a:xfrm>
          <a:prstGeom prst="rect">
            <a:avLst/>
          </a:prstGeom>
          <a:noFill/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2780" y="1056409"/>
            <a:ext cx="3720551" cy="185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45572"/>
            <a:ext cx="8229600" cy="111600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3600" b="1" i="1" dirty="0" smtClean="0">
                <a:solidFill>
                  <a:schemeClr val="tx2">
                    <a:lumMod val="75000"/>
                  </a:schemeClr>
                </a:solidFill>
                <a:latin typeface="Bradley Hand ITC" pitchFamily="66" charset="0"/>
                <a:ea typeface="+mj-ea"/>
                <a:cs typeface="+mj-cs"/>
              </a:rPr>
              <a:t>LE  SEDIE  MUSICALI</a:t>
            </a:r>
            <a:br>
              <a:rPr lang="it-IT" altLang="it-IT" sz="3600" b="1" i="1" dirty="0" smtClean="0">
                <a:solidFill>
                  <a:schemeClr val="tx2">
                    <a:lumMod val="75000"/>
                  </a:schemeClr>
                </a:solidFill>
                <a:latin typeface="Bradley Hand ITC" pitchFamily="66" charset="0"/>
                <a:ea typeface="+mj-ea"/>
                <a:cs typeface="+mj-cs"/>
              </a:rPr>
            </a:br>
            <a:r>
              <a:rPr lang="it-IT" altLang="it-IT" sz="3600" b="1" i="1" dirty="0" err="1" smtClean="0">
                <a:solidFill>
                  <a:schemeClr val="tx2">
                    <a:lumMod val="75000"/>
                  </a:schemeClr>
                </a:solidFill>
                <a:latin typeface="Bradley Hand ITC" pitchFamily="66" charset="0"/>
                <a:ea typeface="+mj-ea"/>
                <a:cs typeface="+mj-cs"/>
              </a:rPr>
              <a:t>…con</a:t>
            </a:r>
            <a:r>
              <a:rPr lang="it-IT" altLang="it-IT" sz="3600" b="1" i="1" dirty="0" smtClean="0">
                <a:solidFill>
                  <a:schemeClr val="tx2">
                    <a:lumMod val="75000"/>
                  </a:schemeClr>
                </a:solidFill>
                <a:latin typeface="Bradley Hand ITC" pitchFamily="66" charset="0"/>
                <a:ea typeface="+mj-ea"/>
                <a:cs typeface="+mj-cs"/>
              </a:rPr>
              <a:t> qualche piccolo adattamento</a:t>
            </a:r>
            <a:endParaRPr lang="it-IT" altLang="it-IT" sz="3600" b="1" i="1" dirty="0">
              <a:solidFill>
                <a:schemeClr val="tx2">
                  <a:lumMod val="75000"/>
                </a:schemeClr>
              </a:solidFill>
              <a:latin typeface="Bradley Hand ITC" pitchFamily="66" charset="0"/>
              <a:ea typeface="+mj-ea"/>
              <a:cs typeface="+mj-cs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 bwMode="auto">
          <a:xfrm>
            <a:off x="457200" y="-1077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gi" panose="04040504061007020D02" pitchFamily="82" charset="0"/>
                <a:ea typeface="+mj-ea"/>
                <a:cs typeface="+mj-cs"/>
              </a:rPr>
              <a:t>Ancora un altro gioco:</a:t>
            </a:r>
            <a:endParaRPr kumimoji="0" lang="it-IT" altLang="it-IT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gi" panose="04040504061007020D02" pitchFamily="82" charset="0"/>
              <a:ea typeface="+mj-ea"/>
              <a:cs typeface="+mj-cs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1115728" y="2061577"/>
            <a:ext cx="6930998" cy="4567825"/>
            <a:chOff x="652950" y="1693698"/>
            <a:chExt cx="7344795" cy="4935704"/>
          </a:xfrm>
        </p:grpSpPr>
        <p:pic>
          <p:nvPicPr>
            <p:cNvPr id="2052" name="Picture 4" descr="http://www.fondazioneniccolocusano.it/wp-content/uploads/2011/07/Cibo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2950" y="1693698"/>
              <a:ext cx="7344795" cy="4935704"/>
            </a:xfrm>
            <a:prstGeom prst="rect">
              <a:avLst/>
            </a:prstGeom>
            <a:noFill/>
          </p:spPr>
        </p:pic>
        <p:pic>
          <p:nvPicPr>
            <p:cNvPr id="2050" name="Picture 2" descr="http://cdn.grid.fotosearch.com/ULY/ULY208/u11673685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26941" y="2809701"/>
              <a:ext cx="3596813" cy="23845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gamena 2 3"/>
          <p:cNvSpPr/>
          <p:nvPr/>
        </p:nvSpPr>
        <p:spPr>
          <a:xfrm>
            <a:off x="0" y="0"/>
            <a:ext cx="9144000" cy="6858000"/>
          </a:xfrm>
          <a:prstGeom prst="horizontalScroll">
            <a:avLst>
              <a:gd name="adj" fmla="val 4985"/>
            </a:avLst>
          </a:prstGeom>
          <a:solidFill>
            <a:srgbClr val="CC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498763" y="330346"/>
            <a:ext cx="814647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Si tratta di un famosissimo gioco ad eliminazioni successive. </a:t>
            </a: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Nella versione originale vanno predisposte tante sedie quanti sono i giocatori meno uno (per esempio sette giocatori e sei sedie); occorre poi uno strumento per diffondere musica (per esempio una radio, un computer oppure perfino una piccola orchestra).</a:t>
            </a:r>
          </a:p>
          <a:p>
            <a:pPr algn="just"/>
            <a:endParaRPr lang="it-IT" sz="2000" dirty="0" smtClean="0">
              <a:solidFill>
                <a:schemeClr val="tx2"/>
              </a:solidFill>
            </a:endParaRP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Mentre c'è la musica, i partecipanti devono camminare in tondo (o, secondo alcune varianti, ballare).</a:t>
            </a:r>
          </a:p>
          <a:p>
            <a:pPr algn="just"/>
            <a:endParaRPr lang="it-IT" sz="2000" dirty="0" smtClean="0">
              <a:solidFill>
                <a:schemeClr val="tx2"/>
              </a:solidFill>
            </a:endParaRP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Chi gestisce il gioco a un certo punto interrompe la musica senza preavviso: i giocatori devono cercare di sedersi nel più breve tempo possibile. Uno dei partecipanti rimane senza sedia e viene eliminato. </a:t>
            </a:r>
          </a:p>
          <a:p>
            <a:pPr algn="just"/>
            <a:endParaRPr lang="it-IT" sz="2000" dirty="0" smtClean="0">
              <a:solidFill>
                <a:schemeClr val="tx2"/>
              </a:solidFill>
            </a:endParaRP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A questo punto viene tolta anche una delle sedie e il gioco continua nello stesso modo coi giocatori rimasti, che vengono eliminati a uno a uno un turno dopo l'altro fintanto che non rimangono due </a:t>
            </a: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partecipanti ed una sedia.</a:t>
            </a:r>
          </a:p>
          <a:p>
            <a:pPr algn="just"/>
            <a:endParaRPr lang="it-IT" sz="2000" dirty="0" smtClean="0">
              <a:solidFill>
                <a:schemeClr val="tx2"/>
              </a:solidFill>
            </a:endParaRP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Nell'ultimo turno, quando la musica cessa, quello dei due </a:t>
            </a: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che riesce a sedersi è il vincitore.</a:t>
            </a:r>
            <a:endParaRPr lang="it-IT" sz="2000" dirty="0">
              <a:solidFill>
                <a:schemeClr val="tx2"/>
              </a:solidFill>
            </a:endParaRPr>
          </a:p>
        </p:txBody>
      </p:sp>
      <p:pic>
        <p:nvPicPr>
          <p:cNvPr id="5" name="Picture 2" descr="http://cdn.grid.fotosearch.com/ULY/ULY208/u116736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9172" y="5244147"/>
            <a:ext cx="1706314" cy="11094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7" name="Rettangolo 6"/>
          <p:cNvSpPr/>
          <p:nvPr/>
        </p:nvSpPr>
        <p:spPr>
          <a:xfrm>
            <a:off x="5087389" y="6527780"/>
            <a:ext cx="4007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adattato da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Wikipedia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33599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it-IT" altLang="it-IT" sz="3200" i="1" dirty="0" err="1" smtClean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…con</a:t>
            </a:r>
            <a:r>
              <a:rPr lang="it-IT" altLang="it-IT" sz="3200" i="1" dirty="0" smtClean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 qualche piccolo adattamento</a:t>
            </a:r>
            <a:endParaRPr lang="it-IT" altLang="it-IT" sz="3200" i="1" dirty="0">
              <a:solidFill>
                <a:srgbClr val="00B05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49385" y="798384"/>
            <a:ext cx="831272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600" dirty="0" smtClean="0">
                <a:solidFill>
                  <a:schemeClr val="accent2">
                    <a:lumMod val="50000"/>
                  </a:schemeClr>
                </a:solidFill>
              </a:rPr>
              <a:t>Si gioca a coppie (o a gruppi di 3) coinvolgendo anche i genitori. Ovviamente solo uno dei componenti della squadra gioca sulla sedia. Si parte da seduti e non camminando.</a:t>
            </a:r>
          </a:p>
          <a:p>
            <a:endParaRPr lang="it-IT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600" dirty="0" smtClean="0">
                <a:solidFill>
                  <a:schemeClr val="accent2">
                    <a:lumMod val="50000"/>
                  </a:schemeClr>
                </a:solidFill>
              </a:rPr>
              <a:t>Il numero di sedie iniziale sarà pari a quello delle squadre. </a:t>
            </a:r>
          </a:p>
          <a:p>
            <a:endParaRPr lang="it-IT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600" dirty="0" smtClean="0">
                <a:solidFill>
                  <a:schemeClr val="accent2">
                    <a:lumMod val="50000"/>
                  </a:schemeClr>
                </a:solidFill>
              </a:rPr>
              <a:t>Si dispongono nella stanza, ben in vista, una serie di alimenti che costituiranno le risposte ai quiz.</a:t>
            </a:r>
          </a:p>
          <a:p>
            <a:endParaRPr lang="it-IT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600" dirty="0" smtClean="0">
                <a:solidFill>
                  <a:schemeClr val="accent2">
                    <a:lumMod val="50000"/>
                  </a:schemeClr>
                </a:solidFill>
              </a:rPr>
              <a:t>Invece di mettere la musica l’animatore pone una domanda sui cibi; il componente della squadra che è sulla sedia si alza e, aiutato dai suoi compagni, va a prendere il cibo-risposta.</a:t>
            </a:r>
          </a:p>
          <a:p>
            <a:endParaRPr lang="it-IT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600" dirty="0" smtClean="0">
                <a:solidFill>
                  <a:schemeClr val="accent2">
                    <a:lumMod val="50000"/>
                  </a:schemeClr>
                </a:solidFill>
              </a:rPr>
              <a:t>Nel frattempo l’animatore toglie una delle  sedie; </a:t>
            </a:r>
          </a:p>
          <a:p>
            <a:r>
              <a:rPr lang="it-IT" sz="2600" dirty="0" smtClean="0">
                <a:solidFill>
                  <a:schemeClr val="accent2">
                    <a:lumMod val="50000"/>
                  </a:schemeClr>
                </a:solidFill>
              </a:rPr>
              <a:t>come nella versione originale, l’ultimo che trova</a:t>
            </a:r>
          </a:p>
          <a:p>
            <a:r>
              <a:rPr lang="it-IT" sz="2600" dirty="0" smtClean="0">
                <a:solidFill>
                  <a:schemeClr val="accent2">
                    <a:lumMod val="50000"/>
                  </a:schemeClr>
                </a:solidFill>
              </a:rPr>
              <a:t>il cibo-risposta non ha più il posto e viene eliminato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" name="Picture 4" descr="http://www.fondazioneniccolocusano.it/wp-content/uploads/2011/07/Ci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3210" y="4971010"/>
            <a:ext cx="1617665" cy="1066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500" y="47822"/>
            <a:ext cx="8686800" cy="111600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3000" b="1" i="1" dirty="0" smtClean="0">
                <a:solidFill>
                  <a:schemeClr val="tx2">
                    <a:lumMod val="75000"/>
                  </a:schemeClr>
                </a:solidFill>
                <a:latin typeface="Bradley Hand ITC" pitchFamily="66" charset="0"/>
                <a:ea typeface="+mj-ea"/>
                <a:cs typeface="+mj-cs"/>
              </a:rPr>
              <a:t>Qualche esempio di domanda per il gioco delle sedie:</a:t>
            </a:r>
            <a:endParaRPr lang="it-IT" altLang="it-IT" sz="3000" b="1" i="1" dirty="0">
              <a:solidFill>
                <a:schemeClr val="tx2">
                  <a:lumMod val="75000"/>
                </a:schemeClr>
              </a:solidFill>
              <a:latin typeface="Bradley Hand ITC" pitchFamily="66" charset="0"/>
              <a:ea typeface="+mj-ea"/>
              <a:cs typeface="+mj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99500" y="1163827"/>
            <a:ext cx="606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Andate a prendere un alimento </a:t>
            </a:r>
            <a:r>
              <a:rPr lang="it-IT" sz="2800" dirty="0" err="1" smtClean="0"/>
              <a:t>che…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49626" y="1951673"/>
            <a:ext cx="611816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…va</a:t>
            </a:r>
            <a:r>
              <a:rPr lang="it-IT" sz="2800" dirty="0" smtClean="0"/>
              <a:t> conservato nel freezer</a:t>
            </a:r>
          </a:p>
          <a:p>
            <a:pPr algn="ctr"/>
            <a:r>
              <a:rPr lang="it-IT" sz="2800" dirty="0" smtClean="0"/>
              <a:t>(</a:t>
            </a:r>
            <a:r>
              <a:rPr lang="it-IT" sz="2800" i="1" dirty="0" smtClean="0"/>
              <a:t>conservazione degli alimenti</a:t>
            </a:r>
            <a:r>
              <a:rPr lang="it-IT" sz="2800" dirty="0" smtClean="0"/>
              <a:t>)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660074" y="3116833"/>
            <a:ext cx="622622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…ha</a:t>
            </a:r>
            <a:r>
              <a:rPr lang="it-IT" sz="2800" dirty="0" smtClean="0"/>
              <a:t> la farina come ingrediente principale</a:t>
            </a:r>
          </a:p>
          <a:p>
            <a:pPr algn="ctr"/>
            <a:r>
              <a:rPr lang="it-IT" sz="2800" dirty="0" smtClean="0"/>
              <a:t>(</a:t>
            </a:r>
            <a:r>
              <a:rPr lang="it-IT" sz="2800" i="1" dirty="0" smtClean="0"/>
              <a:t>lettura delle etichette</a:t>
            </a:r>
            <a:r>
              <a:rPr lang="it-IT" sz="2800" dirty="0" smtClean="0"/>
              <a:t>) 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99500" y="4266301"/>
            <a:ext cx="611816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…va</a:t>
            </a:r>
            <a:r>
              <a:rPr lang="it-IT" sz="2800" dirty="0" smtClean="0"/>
              <a:t> conservato a 7–10°C</a:t>
            </a:r>
          </a:p>
          <a:p>
            <a:pPr algn="ctr"/>
            <a:r>
              <a:rPr lang="it-IT" sz="2800" dirty="0" smtClean="0"/>
              <a:t>(</a:t>
            </a:r>
            <a:r>
              <a:rPr lang="it-IT" sz="2800" i="1" dirty="0" smtClean="0"/>
              <a:t>conservazione degli alimenti</a:t>
            </a:r>
            <a:r>
              <a:rPr lang="it-IT" sz="2800" dirty="0" smtClean="0"/>
              <a:t>)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277687" y="5449451"/>
            <a:ext cx="6503254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…è</a:t>
            </a:r>
            <a:r>
              <a:rPr lang="it-IT" sz="2800" dirty="0" smtClean="0"/>
              <a:t> sconsigliabile conservare con la pellicola</a:t>
            </a:r>
          </a:p>
          <a:p>
            <a:pPr algn="ctr"/>
            <a:r>
              <a:rPr lang="it-IT" sz="2800" dirty="0" smtClean="0"/>
              <a:t>(</a:t>
            </a:r>
            <a:r>
              <a:rPr lang="it-IT" sz="2800" i="1" dirty="0" smtClean="0"/>
              <a:t>conservazione degli alimenti</a:t>
            </a:r>
            <a:r>
              <a:rPr lang="it-IT" sz="2800" dirty="0" smtClean="0"/>
              <a:t>)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magine 8" descr="Schermata 2015-09-03 alle 17.49.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7675" y="123825"/>
            <a:ext cx="21113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Immagine 4"/>
          <p:cNvPicPr>
            <a:picLocks noChangeAspect="1"/>
          </p:cNvPicPr>
          <p:nvPr/>
        </p:nvPicPr>
        <p:blipFill>
          <a:blip r:embed="rId3"/>
          <a:srcRect b="10767"/>
          <a:stretch>
            <a:fillRect/>
          </a:stretch>
        </p:blipFill>
        <p:spPr bwMode="auto">
          <a:xfrm>
            <a:off x="103188" y="65088"/>
            <a:ext cx="2681287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2453" y="1510514"/>
            <a:ext cx="2482807" cy="34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652" y="4038717"/>
            <a:ext cx="3337732" cy="227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po 12"/>
          <p:cNvGrpSpPr/>
          <p:nvPr/>
        </p:nvGrpSpPr>
        <p:grpSpPr>
          <a:xfrm>
            <a:off x="5913620" y="4339925"/>
            <a:ext cx="2905490" cy="2038228"/>
            <a:chOff x="5913620" y="4339925"/>
            <a:chExt cx="2905490" cy="2038228"/>
          </a:xfrm>
        </p:grpSpPr>
        <p:grpSp>
          <p:nvGrpSpPr>
            <p:cNvPr id="12" name="Gruppo 11"/>
            <p:cNvGrpSpPr/>
            <p:nvPr/>
          </p:nvGrpSpPr>
          <p:grpSpPr>
            <a:xfrm>
              <a:off x="5913620" y="4339925"/>
              <a:ext cx="2630774" cy="1595320"/>
              <a:chOff x="5973580" y="2744605"/>
              <a:chExt cx="2630774" cy="1595320"/>
            </a:xfrm>
          </p:grpSpPr>
          <p:sp>
            <p:nvSpPr>
              <p:cNvPr id="10" name="Ovale 9"/>
              <p:cNvSpPr/>
              <p:nvPr/>
            </p:nvSpPr>
            <p:spPr>
              <a:xfrm>
                <a:off x="6029530" y="2744605"/>
                <a:ext cx="2574824" cy="159532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/>
              <p:cNvSpPr/>
              <p:nvPr/>
            </p:nvSpPr>
            <p:spPr>
              <a:xfrm>
                <a:off x="5973580" y="3105835"/>
                <a:ext cx="263077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dirty="0" smtClean="0">
                    <a:solidFill>
                      <a:srgbClr val="C00000"/>
                    </a:solidFill>
                    <a:latin typeface="Lucida Handwriting" pitchFamily="66" charset="0"/>
                    <a:cs typeface="Arabic Typesetting" pitchFamily="66" charset="-78"/>
                  </a:rPr>
                  <a:t>10 modi per usare un paio di scarpe da ginnastica</a:t>
                </a:r>
                <a:endParaRPr lang="it-IT" dirty="0">
                  <a:solidFill>
                    <a:srgbClr val="C00000"/>
                  </a:solidFill>
                  <a:latin typeface="Lucida Handwriting" pitchFamily="66" charset="0"/>
                  <a:cs typeface="Arabic Typesetting" pitchFamily="66" charset="-78"/>
                </a:endParaRPr>
              </a:p>
            </p:txBody>
          </p:sp>
        </p:grpSp>
        <p:pic>
          <p:nvPicPr>
            <p:cNvPr id="9" name="Picture 2" descr="http://www.unisciipuntini.com/data/images/Scarpe-da-ginnastica,-scarpe-da-tennis_51129f7f0a9c0-thum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61535" y="5432376"/>
              <a:ext cx="1357575" cy="94577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6132" y="216131"/>
            <a:ext cx="622622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…fornisce</a:t>
            </a:r>
            <a:r>
              <a:rPr lang="it-IT" sz="2800" dirty="0" smtClean="0"/>
              <a:t> circa 200 kcal a porzione</a:t>
            </a:r>
          </a:p>
          <a:p>
            <a:pPr algn="ctr"/>
            <a:r>
              <a:rPr lang="it-IT" sz="2800" dirty="0" smtClean="0"/>
              <a:t>(</a:t>
            </a:r>
            <a:r>
              <a:rPr lang="it-IT" sz="2800" i="1" dirty="0" smtClean="0"/>
              <a:t>lettura delle etichette</a:t>
            </a:r>
            <a:r>
              <a:rPr lang="it-IT" sz="2800" dirty="0" smtClean="0"/>
              <a:t>) 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828801" y="1539712"/>
            <a:ext cx="707689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…da</a:t>
            </a:r>
            <a:r>
              <a:rPr lang="it-IT" sz="2800" dirty="0" smtClean="0"/>
              <a:t> non scegliere perché contiene poca frutta</a:t>
            </a:r>
          </a:p>
          <a:p>
            <a:pPr algn="ctr"/>
            <a:r>
              <a:rPr lang="it-IT" sz="2800" dirty="0" smtClean="0"/>
              <a:t>(</a:t>
            </a:r>
            <a:r>
              <a:rPr lang="it-IT" sz="2800" i="1" dirty="0" smtClean="0"/>
              <a:t>spesa al supermercato</a:t>
            </a:r>
            <a:r>
              <a:rPr lang="it-IT" sz="2800" dirty="0" smtClean="0"/>
              <a:t>) 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82676" y="2835571"/>
            <a:ext cx="707689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…è</a:t>
            </a:r>
            <a:r>
              <a:rPr lang="it-IT" sz="2800" dirty="0" smtClean="0"/>
              <a:t> confezionato in un imballaggio riciclabile</a:t>
            </a:r>
          </a:p>
          <a:p>
            <a:pPr algn="ctr"/>
            <a:r>
              <a:rPr lang="it-IT" sz="2800" dirty="0" smtClean="0"/>
              <a:t>(</a:t>
            </a:r>
            <a:r>
              <a:rPr lang="it-IT" sz="2800" i="1" dirty="0" smtClean="0"/>
              <a:t>gestione dei rifiuti</a:t>
            </a:r>
            <a:r>
              <a:rPr lang="it-IT" sz="2800" dirty="0" smtClean="0"/>
              <a:t>) 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31801" y="4981172"/>
            <a:ext cx="7827772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smtClean="0">
                <a:solidFill>
                  <a:schemeClr val="accent1">
                    <a:lumMod val="50000"/>
                  </a:schemeClr>
                </a:solidFill>
              </a:rPr>
              <a:t>E ancora altre domande, secondo la vostra </a:t>
            </a:r>
            <a:r>
              <a:rPr lang="it-IT" sz="2800" i="1" dirty="0" err="1" smtClean="0">
                <a:solidFill>
                  <a:schemeClr val="accent1">
                    <a:lumMod val="50000"/>
                  </a:schemeClr>
                </a:solidFill>
              </a:rPr>
              <a:t>fantasia…</a:t>
            </a:r>
            <a:endParaRPr lang="it-IT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 bwMode="auto">
          <a:xfrm>
            <a:off x="841663" y="995449"/>
            <a:ext cx="74606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gi" panose="04040504061007020D02" pitchFamily="82" charset="0"/>
                <a:ea typeface="+mj-ea"/>
                <a:cs typeface="+mj-cs"/>
              </a:rPr>
              <a:t>Al</a:t>
            </a:r>
            <a:r>
              <a:rPr kumimoji="0" lang="it-IT" altLang="it-IT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gi" panose="04040504061007020D02" pitchFamily="82" charset="0"/>
                <a:ea typeface="+mj-ea"/>
                <a:cs typeface="+mj-cs"/>
              </a:rPr>
              <a:t> prossimo </a:t>
            </a:r>
            <a:r>
              <a:rPr kumimoji="0" lang="it-IT" altLang="it-IT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gi" panose="04040504061007020D02" pitchFamily="82" charset="0"/>
                <a:ea typeface="+mj-ea"/>
                <a:cs typeface="+mj-cs"/>
              </a:rPr>
              <a:t>appuntamento…</a:t>
            </a:r>
            <a:r>
              <a:rPr kumimoji="0" lang="it-IT" altLang="it-IT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gi" panose="04040504061007020D02" pitchFamily="82" charset="0"/>
                <a:ea typeface="+mj-ea"/>
                <a:cs typeface="+mj-cs"/>
              </a:rPr>
              <a:t> in salute !</a:t>
            </a:r>
            <a:endParaRPr kumimoji="0" lang="it-IT" altLang="it-IT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gi" panose="04040504061007020D02" pitchFamily="82" charset="0"/>
              <a:ea typeface="+mj-ea"/>
              <a:cs typeface="+mj-cs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2161303" y="3105835"/>
            <a:ext cx="4769830" cy="1628776"/>
            <a:chOff x="1895303" y="3105835"/>
            <a:chExt cx="4769830" cy="1628776"/>
          </a:xfrm>
        </p:grpSpPr>
        <p:sp>
          <p:nvSpPr>
            <p:cNvPr id="4" name="Rettangolo 3"/>
            <p:cNvSpPr/>
            <p:nvPr/>
          </p:nvSpPr>
          <p:spPr>
            <a:xfrm>
              <a:off x="1895303" y="3752166"/>
              <a:ext cx="35305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4400" dirty="0" smtClean="0">
                  <a:solidFill>
                    <a:srgbClr val="FF0000"/>
                  </a:solidFill>
                </a:rPr>
                <a:t>Stay </a:t>
              </a:r>
              <a:r>
                <a:rPr lang="it-IT" sz="4400" dirty="0" err="1" smtClean="0">
                  <a:solidFill>
                    <a:srgbClr val="FF0000"/>
                  </a:solidFill>
                </a:rPr>
                <a:t>tuned</a:t>
              </a:r>
              <a:r>
                <a:rPr lang="it-IT" sz="4400" dirty="0" smtClean="0">
                  <a:solidFill>
                    <a:srgbClr val="FF0000"/>
                  </a:solidFill>
                </a:rPr>
                <a:t> !</a:t>
              </a:r>
              <a:endParaRPr lang="it-IT" sz="4400" dirty="0">
                <a:solidFill>
                  <a:srgbClr val="FF0000"/>
                </a:solidFill>
              </a:endParaRPr>
            </a:p>
          </p:txBody>
        </p:sp>
        <p:pic>
          <p:nvPicPr>
            <p:cNvPr id="1026" name="Picture 2" descr="http://www.t-shirtbazar.it/files/design/172x206/137210400392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26833" y="3105835"/>
              <a:ext cx="1638300" cy="162877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 smtClean="0">
                <a:latin typeface="Gigi" panose="04040504061007020D02" pitchFamily="82" charset="0"/>
                <a:ea typeface="+mj-ea"/>
                <a:cs typeface="+mj-cs"/>
              </a:rPr>
              <a:t>Cosa abbiamo imparato nelle scorse lezioni?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77318" y="1417638"/>
            <a:ext cx="6018551" cy="49244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it-IT" sz="2200" dirty="0" smtClean="0"/>
              <a:t>Che il cibo va protetto dalle insidie dei microorganismi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it-IT" sz="2200" dirty="0" smtClean="0"/>
              <a:t>Che un cibo sano è anche un cibo igienicamente sicuro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it-IT" sz="2200" dirty="0" smtClean="0"/>
              <a:t>Che conservando correttamente gli alimenti in frigo, si possono prevenire gli sprechi alimentari e preservare la genuinità degli alimenti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it-IT" sz="2200" dirty="0" smtClean="0"/>
              <a:t>Che un uso improprio di contenitori e pellicole, può far danno alla salute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v"/>
            </a:pPr>
            <a:r>
              <a:rPr lang="it-IT" sz="2200" dirty="0" smtClean="0"/>
              <a:t>Che se qualcosa avanza dal pranzo possiamo riutilizzarlo per preparare una nuova ricetta	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it-IT" sz="2200" dirty="0" smtClean="0"/>
              <a:t>Che non bisogna sprecare ma gustare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1813" y="3719513"/>
            <a:ext cx="1890712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1833" y="1931988"/>
            <a:ext cx="1804987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 smtClean="0">
                <a:latin typeface="Gigi" panose="04040504061007020D02" pitchFamily="82" charset="0"/>
                <a:ea typeface="+mj-ea"/>
                <a:cs typeface="+mj-cs"/>
              </a:rPr>
              <a:t>Cosa abbiamo imparato nelle scorse lezioni?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48319" y="2323475"/>
            <a:ext cx="510789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20000">
              <a:spcBef>
                <a:spcPts val="1200"/>
              </a:spcBef>
              <a:buFont typeface="Wingdings" pitchFamily="2" charset="2"/>
              <a:buChar char="v"/>
            </a:pPr>
            <a:r>
              <a:rPr lang="it-IT" sz="2200" dirty="0" smtClean="0"/>
              <a:t>Che prima di andare a fare la spesa è meglio controllare frigo e dispensa</a:t>
            </a:r>
          </a:p>
          <a:p>
            <a:pPr lvl="0" defTabSz="720000">
              <a:spcBef>
                <a:spcPts val="1200"/>
              </a:spcBef>
              <a:buFont typeface="Wingdings" pitchFamily="2" charset="2"/>
              <a:buChar char="v"/>
            </a:pPr>
            <a:r>
              <a:rPr lang="it-IT" sz="2200" dirty="0" smtClean="0"/>
              <a:t>Che possiamo aiutare i genitori a scrivere la nota della spesa	  </a:t>
            </a:r>
          </a:p>
          <a:p>
            <a:pPr lvl="0" defTabSz="720000">
              <a:spcBef>
                <a:spcPts val="1200"/>
              </a:spcBef>
              <a:buFont typeface="Wingdings" pitchFamily="2" charset="2"/>
              <a:buChar char="v"/>
            </a:pPr>
            <a:r>
              <a:rPr lang="it-IT" sz="2200" dirty="0" smtClean="0"/>
              <a:t>Che al supermercato vanno fatte solo scelte consapevoli e non dettate dalla fame o dalla pubblicità	</a:t>
            </a:r>
          </a:p>
        </p:txBody>
      </p:sp>
      <p:pic>
        <p:nvPicPr>
          <p:cNvPr id="17410" name="Picture 2" descr="http://previews.123rf.com/images/ginasanders/ginasanders0903/ginasanders090300093/4428449-British-lista-della-spesa-in-un-supermercato-con-un-carrello-della-spesa-Archivio-Fotograf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6690" y="2021357"/>
            <a:ext cx="2255296" cy="3386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 smtClean="0">
                <a:latin typeface="Gigi" panose="04040504061007020D02" pitchFamily="82" charset="0"/>
                <a:ea typeface="+mj-ea"/>
                <a:cs typeface="+mj-cs"/>
              </a:rPr>
              <a:t>Cosa abbiamo imparato nelle scorse lezioni?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77318" y="1753849"/>
            <a:ext cx="571874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buFont typeface="Wingdings" pitchFamily="2" charset="2"/>
              <a:buChar char="v"/>
            </a:pPr>
            <a:r>
              <a:rPr lang="it-IT" sz="2200" dirty="0" smtClean="0"/>
              <a:t>Che dobbiamo preferire sempre prodotti freschi e di stagione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v"/>
            </a:pPr>
            <a:r>
              <a:rPr lang="it-IT" sz="2200" dirty="0" smtClean="0"/>
              <a:t>Che dobbiamo guardare e distinguere sempre le date di scadenza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v"/>
            </a:pPr>
            <a:r>
              <a:rPr lang="it-IT" sz="2200" dirty="0" smtClean="0"/>
              <a:t>Che leggere le etichette ci assicura una scelta salutare	 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it-IT" sz="2200" dirty="0" smtClean="0"/>
              <a:t>Che un cibo surgelato, non è un cibo di serie B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it-IT" sz="2200" dirty="0" smtClean="0"/>
              <a:t>Che anche per i prodotti surgelati, è bene leggere con grande attenzione le etichette</a:t>
            </a:r>
          </a:p>
        </p:txBody>
      </p:sp>
      <p:pic>
        <p:nvPicPr>
          <p:cNvPr id="16386" name="Picture 2" descr="http://www.italiaatavola.net/images/contenutiarticoli/etichet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1562" y="2426611"/>
            <a:ext cx="2715309" cy="2430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 smtClean="0">
                <a:latin typeface="Gigi" panose="04040504061007020D02" pitchFamily="82" charset="0"/>
                <a:ea typeface="+mj-ea"/>
                <a:cs typeface="+mj-cs"/>
              </a:rPr>
              <a:t>Cosa abbiamo imparato nelle scorse lezioni?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84184" y="2363182"/>
            <a:ext cx="442032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buFont typeface="Wingdings" pitchFamily="2" charset="2"/>
              <a:buChar char="v"/>
            </a:pPr>
            <a:r>
              <a:rPr lang="it-IT" sz="2200" dirty="0" smtClean="0"/>
              <a:t>Che l’energia presente nei cibi  viene dal sole e si misura in kcal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v"/>
            </a:pPr>
            <a:r>
              <a:rPr lang="it-IT" sz="2200" dirty="0" smtClean="0"/>
              <a:t>Che spendiamo energia per muoverci e per le funzioni vitali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v"/>
            </a:pPr>
            <a:r>
              <a:rPr lang="it-IT" sz="2200" dirty="0" smtClean="0"/>
              <a:t>Che  se non spendiamo l’energia introdotta accumuliamo del grasso</a:t>
            </a:r>
          </a:p>
        </p:txBody>
      </p:sp>
      <p:pic>
        <p:nvPicPr>
          <p:cNvPr id="4" name="Picture 2" descr="http://www.hdwallpaper.nu/wp-content/uploads/2015/08/ratatouille-cartoon-hd-wallpaper-1920x1200-40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960" y="2273242"/>
            <a:ext cx="4377733" cy="2735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 smtClean="0">
                <a:latin typeface="Gigi" panose="04040504061007020D02" pitchFamily="82" charset="0"/>
                <a:ea typeface="+mj-ea"/>
                <a:cs typeface="+mj-cs"/>
              </a:rPr>
              <a:t>Cosa abbiamo imparato nelle scorse lezioni?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27219" y="1507578"/>
            <a:ext cx="607851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buFont typeface="Wingdings" pitchFamily="2" charset="2"/>
              <a:buChar char="v"/>
            </a:pPr>
            <a:r>
              <a:rPr lang="it-IT" sz="2200" dirty="0" smtClean="0"/>
              <a:t>Che mangiare bene e fare movimento sono le chiavi della salute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v"/>
            </a:pPr>
            <a:r>
              <a:rPr lang="it-IT" sz="2200" dirty="0" smtClean="0"/>
              <a:t>Che, per stare in salute, l’attività fisica deve essere quotidiana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v"/>
            </a:pPr>
            <a:r>
              <a:rPr lang="it-IT" sz="2200" dirty="0" smtClean="0"/>
              <a:t>Che puoi scegliere tra tanti modi per fare movimento, con o senza scarpe da ginnastica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v"/>
            </a:pPr>
            <a:r>
              <a:rPr lang="it-IT" sz="2200" dirty="0" smtClean="0"/>
              <a:t>Che è bello fare movimento giocando con gli altri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v"/>
            </a:pPr>
            <a:r>
              <a:rPr lang="it-IT" sz="2200" dirty="0" smtClean="0"/>
              <a:t>Che camminare di più può essere un’ottima idea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v"/>
            </a:pPr>
            <a:r>
              <a:rPr lang="it-IT" sz="2200" dirty="0" smtClean="0"/>
              <a:t>Che l’attività fisica di ognuno di noi aiuta anche l’ambiente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v"/>
            </a:pPr>
            <a:r>
              <a:rPr lang="it-IT" sz="2200" dirty="0" smtClean="0"/>
              <a:t>Che  infine, ciò che più conta, è lo “Stile di vita” !</a:t>
            </a:r>
          </a:p>
        </p:txBody>
      </p:sp>
      <p:pic>
        <p:nvPicPr>
          <p:cNvPr id="4" name="Picture 4" descr="http://www.avisbra.it/wp-content/uploads/2015/06/Screen-Shot-2015-01-08-at-15.45.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9767" y="1855979"/>
            <a:ext cx="3254233" cy="2178237"/>
          </a:xfrm>
          <a:prstGeom prst="rect">
            <a:avLst/>
          </a:prstGeom>
          <a:noFill/>
        </p:spPr>
      </p:pic>
      <p:pic>
        <p:nvPicPr>
          <p:cNvPr id="5" name="Picture 6" descr="https://encrypted-tbn3.gstatic.com/images?q=tbn:ANd9GcSBLwJC3EvHl76q_U8GfZf2M7-twpH8s6IXg3buIPnhjqW9Zw2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5730" y="4520601"/>
            <a:ext cx="2011837" cy="1345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>
                <a:latin typeface="Gigi" panose="04040504061007020D02" pitchFamily="82" charset="0"/>
                <a:ea typeface="+mj-ea"/>
                <a:cs typeface="+mj-cs"/>
              </a:rPr>
              <a:t>S</a:t>
            </a:r>
            <a:r>
              <a:rPr lang="it-IT" sz="3200" dirty="0" smtClean="0">
                <a:latin typeface="Gigi" panose="04040504061007020D02" pitchFamily="82" charset="0"/>
                <a:ea typeface="+mj-ea"/>
                <a:cs typeface="+mj-cs"/>
              </a:rPr>
              <a:t>e </a:t>
            </a:r>
            <a:r>
              <a:rPr lang="it-IT" sz="3200" dirty="0">
                <a:latin typeface="Gigi" panose="04040504061007020D02" pitchFamily="82" charset="0"/>
                <a:ea typeface="+mj-ea"/>
                <a:cs typeface="+mj-cs"/>
              </a:rPr>
              <a:t>superi il quizzone, hai imparato la lezione</a:t>
            </a:r>
          </a:p>
        </p:txBody>
      </p:sp>
      <p:sp>
        <p:nvSpPr>
          <p:cNvPr id="12291" name="Segnaposto contenuto 2"/>
          <p:cNvSpPr>
            <a:spLocks noGrp="1"/>
          </p:cNvSpPr>
          <p:nvPr>
            <p:ph idx="1"/>
          </p:nvPr>
        </p:nvSpPr>
        <p:spPr>
          <a:xfrm>
            <a:off x="457200" y="1618938"/>
            <a:ext cx="5153025" cy="4525963"/>
          </a:xfrm>
        </p:spPr>
        <p:txBody>
          <a:bodyPr/>
          <a:lstStyle/>
          <a:p>
            <a:pPr eaLnBrk="1" hangingPunct="1"/>
            <a:r>
              <a:rPr lang="it-IT" altLang="it-IT" sz="2400" dirty="0" smtClean="0"/>
              <a:t>Quali tipo di microrganismi possiamo trovare negli alimenti?</a:t>
            </a:r>
          </a:p>
          <a:p>
            <a:pPr eaLnBrk="1" hangingPunct="1"/>
            <a:r>
              <a:rPr lang="it-IT" altLang="it-IT" sz="2400" dirty="0" smtClean="0"/>
              <a:t>Quanto tempo dobbiamo impiegare, almeno, per lavarci e mani?</a:t>
            </a:r>
          </a:p>
          <a:p>
            <a:pPr eaLnBrk="1" hangingPunct="1"/>
            <a:r>
              <a:rPr lang="it-IT" altLang="it-IT" sz="2400" dirty="0" smtClean="0"/>
              <a:t>In che modo è preferibile scongelare un alimento?</a:t>
            </a:r>
          </a:p>
          <a:p>
            <a:pPr eaLnBrk="1" hangingPunct="1"/>
            <a:r>
              <a:rPr lang="it-IT" altLang="it-IT" sz="2400" dirty="0" smtClean="0"/>
              <a:t>Cosa significa il simbolo “tazza e forchetta” su un contenitore o un imballaggio?</a:t>
            </a:r>
          </a:p>
          <a:p>
            <a:pPr eaLnBrk="1" hangingPunct="1"/>
            <a:r>
              <a:rPr lang="it-IT" altLang="it-IT" sz="2400" dirty="0" smtClean="0"/>
              <a:t>Per quali alimenti è meglio NON utilizzare la pellicola trasparente?</a:t>
            </a:r>
          </a:p>
          <a:p>
            <a:pPr eaLnBrk="1" hangingPunct="1">
              <a:buNone/>
            </a:pPr>
            <a:endParaRPr lang="it-IT" altLang="it-IT" sz="2400" dirty="0" smtClean="0"/>
          </a:p>
        </p:txBody>
      </p:sp>
      <p:pic>
        <p:nvPicPr>
          <p:cNvPr id="12292" name="Immagine 3"/>
          <p:cNvPicPr>
            <a:picLocks noChangeAspect="1"/>
          </p:cNvPicPr>
          <p:nvPr/>
        </p:nvPicPr>
        <p:blipFill>
          <a:blip r:embed="rId2"/>
          <a:srcRect l="11111" r="26370" b="31223"/>
          <a:stretch>
            <a:fillRect/>
          </a:stretch>
        </p:blipFill>
        <p:spPr bwMode="auto">
          <a:xfrm>
            <a:off x="5811479" y="1858778"/>
            <a:ext cx="2875321" cy="402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6210" y="5497563"/>
            <a:ext cx="1360800" cy="12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>
                <a:latin typeface="Gigi" panose="04040504061007020D02" pitchFamily="82" charset="0"/>
                <a:ea typeface="+mj-ea"/>
                <a:cs typeface="+mj-cs"/>
              </a:rPr>
              <a:t>Se superi il quizzone, hai imparato la lezione</a:t>
            </a:r>
          </a:p>
        </p:txBody>
      </p:sp>
      <p:sp>
        <p:nvSpPr>
          <p:cNvPr id="12291" name="Segnaposto contenuto 2"/>
          <p:cNvSpPr>
            <a:spLocks noGrp="1"/>
          </p:cNvSpPr>
          <p:nvPr>
            <p:ph idx="1"/>
          </p:nvPr>
        </p:nvSpPr>
        <p:spPr>
          <a:xfrm>
            <a:off x="457200" y="1618938"/>
            <a:ext cx="5153025" cy="4542019"/>
          </a:xfrm>
        </p:spPr>
        <p:txBody>
          <a:bodyPr/>
          <a:lstStyle/>
          <a:p>
            <a:pPr eaLnBrk="1" hangingPunct="1"/>
            <a:r>
              <a:rPr lang="it-IT" altLang="it-IT" sz="2400" dirty="0" smtClean="0"/>
              <a:t>Quali sono le “buone regole” da seguire quando facciamo la spesa?</a:t>
            </a:r>
          </a:p>
          <a:p>
            <a:pPr eaLnBrk="1" hangingPunct="1"/>
            <a:r>
              <a:rPr lang="it-IT" altLang="it-IT" sz="2400" dirty="0" smtClean="0"/>
              <a:t>Elenca tutto ciò che va scritto, obbligatoriamente, sull’etichetta di un alimento.</a:t>
            </a:r>
          </a:p>
          <a:p>
            <a:pPr eaLnBrk="1" hangingPunct="1"/>
            <a:r>
              <a:rPr lang="it-IT" altLang="it-IT" sz="2400" dirty="0" smtClean="0"/>
              <a:t>In che ordine sono riportati gli ingredienti sull’etichetta?</a:t>
            </a:r>
          </a:p>
          <a:p>
            <a:pPr eaLnBrk="1" hangingPunct="1"/>
            <a:r>
              <a:rPr lang="it-IT" altLang="it-IT" sz="2400" dirty="0" smtClean="0"/>
              <a:t>Qual è la differenza tra una bevanda alla frutta e un succo di frutta?</a:t>
            </a:r>
          </a:p>
          <a:p>
            <a:pPr eaLnBrk="1" hangingPunct="1"/>
            <a:r>
              <a:rPr lang="it-IT" altLang="it-IT" sz="2400" dirty="0" smtClean="0"/>
              <a:t>Come possiamo ridurre gli sprechi di cibo?</a:t>
            </a:r>
          </a:p>
          <a:p>
            <a:pPr eaLnBrk="1" hangingPunct="1"/>
            <a:endParaRPr lang="it-IT" altLang="it-IT" sz="2400" dirty="0" smtClean="0"/>
          </a:p>
          <a:p>
            <a:pPr eaLnBrk="1" hangingPunct="1">
              <a:buNone/>
            </a:pPr>
            <a:endParaRPr lang="it-IT" altLang="it-IT" sz="2400" dirty="0" smtClean="0"/>
          </a:p>
        </p:txBody>
      </p:sp>
      <p:pic>
        <p:nvPicPr>
          <p:cNvPr id="12292" name="Immagine 3"/>
          <p:cNvPicPr>
            <a:picLocks noChangeAspect="1"/>
          </p:cNvPicPr>
          <p:nvPr/>
        </p:nvPicPr>
        <p:blipFill>
          <a:blip r:embed="rId2"/>
          <a:srcRect l="11111" r="26370" b="31223"/>
          <a:stretch>
            <a:fillRect/>
          </a:stretch>
        </p:blipFill>
        <p:spPr bwMode="auto">
          <a:xfrm>
            <a:off x="5811479" y="1858778"/>
            <a:ext cx="2875321" cy="402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3129" y="5497707"/>
            <a:ext cx="1201121" cy="12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1259</Words>
  <Application>Microsoft Macintosh PowerPoint</Application>
  <PresentationFormat>Presentazione su schermo (4:3)</PresentationFormat>
  <Paragraphs>124</Paragraphs>
  <Slides>21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Il laboratorio</vt:lpstr>
      <vt:lpstr>Presentazione di PowerPoint</vt:lpstr>
      <vt:lpstr>Cosa abbiamo imparato nelle scorse lezioni?</vt:lpstr>
      <vt:lpstr>Cosa abbiamo imparato nelle scorse lezioni?</vt:lpstr>
      <vt:lpstr>Cosa abbiamo imparato nelle scorse lezioni?</vt:lpstr>
      <vt:lpstr>Cosa abbiamo imparato nelle scorse lezioni?</vt:lpstr>
      <vt:lpstr>Cosa abbiamo imparato nelle scorse lezioni?</vt:lpstr>
      <vt:lpstr>Se superi il quizzone, hai imparato la lezione</vt:lpstr>
      <vt:lpstr>Se superi il quizzone, hai imparato la lezione</vt:lpstr>
      <vt:lpstr>Se superi il quizzone, hai imparato la lezione</vt:lpstr>
      <vt:lpstr>E ora giochiamo con i genitori…</vt:lpstr>
      <vt:lpstr>“Nonna, mi spieghi la CAMPANA?”</vt:lpstr>
      <vt:lpstr>Presentazione di PowerPoint</vt:lpstr>
      <vt:lpstr>Presentazione di PowerPoint</vt:lpstr>
      <vt:lpstr>Presentazione di PowerPoint</vt:lpstr>
      <vt:lpstr>LE  SEDIE  MUSICALI …con qualche piccolo adattamento</vt:lpstr>
      <vt:lpstr>Presentazione di PowerPoint</vt:lpstr>
      <vt:lpstr>…con qualche piccolo adattamento</vt:lpstr>
      <vt:lpstr>Qualche esempio di domanda per il gioco delle sedie: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laboratorio interattivo</dc:title>
  <dc:creator>dea</dc:creator>
  <cp:lastModifiedBy>dea</cp:lastModifiedBy>
  <cp:revision>114</cp:revision>
  <dcterms:created xsi:type="dcterms:W3CDTF">2015-12-22T11:56:13Z</dcterms:created>
  <dcterms:modified xsi:type="dcterms:W3CDTF">2016-05-24T09:08:45Z</dcterms:modified>
</cp:coreProperties>
</file>