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76" r:id="rId2"/>
    <p:sldId id="278" r:id="rId3"/>
    <p:sldId id="279" r:id="rId4"/>
    <p:sldId id="280" r:id="rId5"/>
    <p:sldId id="282" r:id="rId6"/>
    <p:sldId id="284" r:id="rId7"/>
    <p:sldId id="285" r:id="rId8"/>
    <p:sldId id="308" r:id="rId9"/>
    <p:sldId id="287" r:id="rId10"/>
    <p:sldId id="310" r:id="rId11"/>
    <p:sldId id="288" r:id="rId12"/>
    <p:sldId id="289" r:id="rId13"/>
    <p:sldId id="309" r:id="rId14"/>
    <p:sldId id="290" r:id="rId15"/>
    <p:sldId id="261" r:id="rId16"/>
    <p:sldId id="292" r:id="rId17"/>
    <p:sldId id="311" r:id="rId18"/>
    <p:sldId id="259" r:id="rId19"/>
    <p:sldId id="293" r:id="rId20"/>
    <p:sldId id="294" r:id="rId21"/>
    <p:sldId id="295" r:id="rId22"/>
    <p:sldId id="296" r:id="rId23"/>
    <p:sldId id="297" r:id="rId24"/>
    <p:sldId id="257" r:id="rId25"/>
    <p:sldId id="256" r:id="rId26"/>
    <p:sldId id="277" r:id="rId27"/>
    <p:sldId id="273" r:id="rId28"/>
    <p:sldId id="298" r:id="rId29"/>
    <p:sldId id="300" r:id="rId30"/>
    <p:sldId id="302" r:id="rId31"/>
    <p:sldId id="303" r:id="rId32"/>
    <p:sldId id="274" r:id="rId33"/>
    <p:sldId id="275" r:id="rId34"/>
    <p:sldId id="299" r:id="rId35"/>
    <p:sldId id="305" r:id="rId36"/>
    <p:sldId id="266" r:id="rId37"/>
    <p:sldId id="306" r:id="rId38"/>
    <p:sldId id="264" r:id="rId39"/>
    <p:sldId id="307" r:id="rId40"/>
    <p:sldId id="312" r:id="rId41"/>
    <p:sldId id="313" r:id="rId42"/>
    <p:sldId id="30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20" y="-576"/>
      </p:cViewPr>
      <p:guideLst>
        <p:guide orient="horz" pos="2160"/>
        <p:guide pos="2880"/>
      </p:guideLst>
    </p:cSldViewPr>
  </p:slideViewPr>
  <p:notesTextViewPr>
    <p:cViewPr>
      <p:scale>
        <a:sx n="1" d="1"/>
        <a:sy n="1" d="1"/>
      </p:scale>
      <p:origin x="0" y="0"/>
    </p:cViewPr>
  </p:notesTextViewPr>
  <p:sorterViewPr>
    <p:cViewPr>
      <p:scale>
        <a:sx n="100" d="100"/>
        <a:sy n="100" d="100"/>
      </p:scale>
      <p:origin x="0" y="-945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4172E-A122-468F-8888-C9FD856DF0EA}" type="datetimeFigureOut">
              <a:rPr lang="en-US" smtClean="0"/>
              <a:t>24/05/16</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B70DC-4C31-46A4-B8FB-833EC7AA01C8}" type="slidenum">
              <a:rPr lang="en-US" smtClean="0"/>
              <a:t>‹n.›</a:t>
            </a:fld>
            <a:endParaRPr lang="en-US"/>
          </a:p>
        </p:txBody>
      </p:sp>
    </p:spTree>
    <p:extLst>
      <p:ext uri="{BB962C8B-B14F-4D97-AF65-F5344CB8AC3E}">
        <p14:creationId xmlns:p14="http://schemas.microsoft.com/office/powerpoint/2010/main" val="107324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EE0B70DC-4C31-46A4-B8FB-833EC7AA01C8}" type="slidenum">
              <a:rPr lang="en-US" smtClean="0"/>
              <a:t>11</a:t>
            </a:fld>
            <a:endParaRPr lang="en-US"/>
          </a:p>
        </p:txBody>
      </p:sp>
    </p:spTree>
    <p:extLst>
      <p:ext uri="{BB962C8B-B14F-4D97-AF65-F5344CB8AC3E}">
        <p14:creationId xmlns:p14="http://schemas.microsoft.com/office/powerpoint/2010/main" val="183519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EF83811-3886-4021-B5C0-2F3ADEA19A4D}" type="slidenum">
              <a:rPr lang="it-IT" smtClean="0"/>
              <a:t>22</a:t>
            </a:fld>
            <a:endParaRPr lang="it-IT"/>
          </a:p>
        </p:txBody>
      </p:sp>
    </p:spTree>
    <p:extLst>
      <p:ext uri="{BB962C8B-B14F-4D97-AF65-F5344CB8AC3E}">
        <p14:creationId xmlns:p14="http://schemas.microsoft.com/office/powerpoint/2010/main" val="203490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1498523-163E-42A5-8C3F-07DE4333A55E}" type="datetimeFigureOut">
              <a:rPr lang="en-US" smtClean="0"/>
              <a:t>24/05/16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D4BA1-730C-4826-9D92-A282071E0FE6}" type="slidenum">
              <a:rPr lang="en-US" smtClean="0"/>
              <a:t>‹n.›</a:t>
            </a:fld>
            <a:endParaRPr lang="en-US"/>
          </a:p>
        </p:txBody>
      </p:sp>
    </p:spTree>
    <p:extLst>
      <p:ext uri="{BB962C8B-B14F-4D97-AF65-F5344CB8AC3E}">
        <p14:creationId xmlns:p14="http://schemas.microsoft.com/office/powerpoint/2010/main" val="134310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1498523-163E-42A5-8C3F-07DE4333A55E}" type="datetimeFigureOut">
              <a:rPr lang="en-US" smtClean="0"/>
              <a:t>24/05/16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D4BA1-730C-4826-9D92-A282071E0FE6}" type="slidenum">
              <a:rPr lang="en-US" smtClean="0"/>
              <a:t>‹n.›</a:t>
            </a:fld>
            <a:endParaRPr lang="en-US"/>
          </a:p>
        </p:txBody>
      </p:sp>
    </p:spTree>
    <p:extLst>
      <p:ext uri="{BB962C8B-B14F-4D97-AF65-F5344CB8AC3E}">
        <p14:creationId xmlns:p14="http://schemas.microsoft.com/office/powerpoint/2010/main" val="99461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1498523-163E-42A5-8C3F-07DE4333A55E}" type="datetimeFigureOut">
              <a:rPr lang="en-US" smtClean="0"/>
              <a:t>24/05/16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D4BA1-730C-4826-9D92-A282071E0FE6}" type="slidenum">
              <a:rPr lang="en-US" smtClean="0"/>
              <a:t>‹n.›</a:t>
            </a:fld>
            <a:endParaRPr lang="en-US"/>
          </a:p>
        </p:txBody>
      </p:sp>
    </p:spTree>
    <p:extLst>
      <p:ext uri="{BB962C8B-B14F-4D97-AF65-F5344CB8AC3E}">
        <p14:creationId xmlns:p14="http://schemas.microsoft.com/office/powerpoint/2010/main" val="199128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1498523-163E-42A5-8C3F-07DE4333A55E}" type="datetimeFigureOut">
              <a:rPr lang="en-US" smtClean="0"/>
              <a:t>24/05/16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D4BA1-730C-4826-9D92-A282071E0FE6}" type="slidenum">
              <a:rPr lang="en-US" smtClean="0"/>
              <a:t>‹n.›</a:t>
            </a:fld>
            <a:endParaRPr lang="en-US"/>
          </a:p>
        </p:txBody>
      </p:sp>
    </p:spTree>
    <p:extLst>
      <p:ext uri="{BB962C8B-B14F-4D97-AF65-F5344CB8AC3E}">
        <p14:creationId xmlns:p14="http://schemas.microsoft.com/office/powerpoint/2010/main" val="43676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1498523-163E-42A5-8C3F-07DE4333A55E}" type="datetimeFigureOut">
              <a:rPr lang="en-US" smtClean="0"/>
              <a:t>24/05/16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D4BA1-730C-4826-9D92-A282071E0FE6}" type="slidenum">
              <a:rPr lang="en-US" smtClean="0"/>
              <a:t>‹n.›</a:t>
            </a:fld>
            <a:endParaRPr lang="en-US"/>
          </a:p>
        </p:txBody>
      </p:sp>
    </p:spTree>
    <p:extLst>
      <p:ext uri="{BB962C8B-B14F-4D97-AF65-F5344CB8AC3E}">
        <p14:creationId xmlns:p14="http://schemas.microsoft.com/office/powerpoint/2010/main" val="78034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1498523-163E-42A5-8C3F-07DE4333A55E}" type="datetimeFigureOut">
              <a:rPr lang="en-US" smtClean="0"/>
              <a:t>24/05/16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D4BA1-730C-4826-9D92-A282071E0FE6}" type="slidenum">
              <a:rPr lang="en-US" smtClean="0"/>
              <a:t>‹n.›</a:t>
            </a:fld>
            <a:endParaRPr lang="en-US"/>
          </a:p>
        </p:txBody>
      </p:sp>
    </p:spTree>
    <p:extLst>
      <p:ext uri="{BB962C8B-B14F-4D97-AF65-F5344CB8AC3E}">
        <p14:creationId xmlns:p14="http://schemas.microsoft.com/office/powerpoint/2010/main" val="187243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1498523-163E-42A5-8C3F-07DE4333A55E}" type="datetimeFigureOut">
              <a:rPr lang="en-US" smtClean="0"/>
              <a:t>24/05/16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FD4BA1-730C-4826-9D92-A282071E0FE6}" type="slidenum">
              <a:rPr lang="en-US" smtClean="0"/>
              <a:t>‹n.›</a:t>
            </a:fld>
            <a:endParaRPr lang="en-US"/>
          </a:p>
        </p:txBody>
      </p:sp>
    </p:spTree>
    <p:extLst>
      <p:ext uri="{BB962C8B-B14F-4D97-AF65-F5344CB8AC3E}">
        <p14:creationId xmlns:p14="http://schemas.microsoft.com/office/powerpoint/2010/main" val="404263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1498523-163E-42A5-8C3F-07DE4333A55E}" type="datetimeFigureOut">
              <a:rPr lang="en-US" smtClean="0"/>
              <a:t>24/05/16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FD4BA1-730C-4826-9D92-A282071E0FE6}" type="slidenum">
              <a:rPr lang="en-US" smtClean="0"/>
              <a:t>‹n.›</a:t>
            </a:fld>
            <a:endParaRPr lang="en-US"/>
          </a:p>
        </p:txBody>
      </p:sp>
    </p:spTree>
    <p:extLst>
      <p:ext uri="{BB962C8B-B14F-4D97-AF65-F5344CB8AC3E}">
        <p14:creationId xmlns:p14="http://schemas.microsoft.com/office/powerpoint/2010/main" val="100752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98523-163E-42A5-8C3F-07DE4333A55E}" type="datetimeFigureOut">
              <a:rPr lang="en-US" smtClean="0"/>
              <a:t>24/05/16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FD4BA1-730C-4826-9D92-A282071E0FE6}" type="slidenum">
              <a:rPr lang="en-US" smtClean="0"/>
              <a:t>‹n.›</a:t>
            </a:fld>
            <a:endParaRPr lang="en-US"/>
          </a:p>
        </p:txBody>
      </p:sp>
    </p:spTree>
    <p:extLst>
      <p:ext uri="{BB962C8B-B14F-4D97-AF65-F5344CB8AC3E}">
        <p14:creationId xmlns:p14="http://schemas.microsoft.com/office/powerpoint/2010/main" val="48365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1498523-163E-42A5-8C3F-07DE4333A55E}" type="datetimeFigureOut">
              <a:rPr lang="en-US" smtClean="0"/>
              <a:t>24/05/16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D4BA1-730C-4826-9D92-A282071E0FE6}" type="slidenum">
              <a:rPr lang="en-US" smtClean="0"/>
              <a:t>‹n.›</a:t>
            </a:fld>
            <a:endParaRPr lang="en-US"/>
          </a:p>
        </p:txBody>
      </p:sp>
    </p:spTree>
    <p:extLst>
      <p:ext uri="{BB962C8B-B14F-4D97-AF65-F5344CB8AC3E}">
        <p14:creationId xmlns:p14="http://schemas.microsoft.com/office/powerpoint/2010/main" val="310497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1498523-163E-42A5-8C3F-07DE4333A55E}" type="datetimeFigureOut">
              <a:rPr lang="en-US" smtClean="0"/>
              <a:t>24/05/16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D4BA1-730C-4826-9D92-A282071E0FE6}" type="slidenum">
              <a:rPr lang="en-US" smtClean="0"/>
              <a:t>‹n.›</a:t>
            </a:fld>
            <a:endParaRPr lang="en-US"/>
          </a:p>
        </p:txBody>
      </p:sp>
    </p:spTree>
    <p:extLst>
      <p:ext uri="{BB962C8B-B14F-4D97-AF65-F5344CB8AC3E}">
        <p14:creationId xmlns:p14="http://schemas.microsoft.com/office/powerpoint/2010/main" val="3285531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98523-163E-42A5-8C3F-07DE4333A55E}" type="datetimeFigureOut">
              <a:rPr lang="en-US" smtClean="0"/>
              <a:t>24/05/16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D4BA1-730C-4826-9D92-A282071E0FE6}" type="slidenum">
              <a:rPr lang="en-US" smtClean="0"/>
              <a:t>‹n.›</a:t>
            </a:fld>
            <a:endParaRPr lang="en-US"/>
          </a:p>
        </p:txBody>
      </p:sp>
    </p:spTree>
    <p:extLst>
      <p:ext uri="{BB962C8B-B14F-4D97-AF65-F5344CB8AC3E}">
        <p14:creationId xmlns:p14="http://schemas.microsoft.com/office/powerpoint/2010/main" val="3688159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g"/><Relationship Id="rId3"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jpg"/><Relationship Id="rId3"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jpg"/><Relationship Id="rId3" Type="http://schemas.openxmlformats.org/officeDocument/2006/relationships/image" Target="../media/image4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jpg"/><Relationship Id="rId3" Type="http://schemas.openxmlformats.org/officeDocument/2006/relationships/image" Target="../media/image4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jpg"/><Relationship Id="rId3" Type="http://schemas.openxmlformats.org/officeDocument/2006/relationships/image" Target="../media/image4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jpg"/><Relationship Id="rId3" Type="http://schemas.openxmlformats.org/officeDocument/2006/relationships/image" Target="../media/image4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671" y="2201153"/>
            <a:ext cx="3143990" cy="4239087"/>
          </a:xfrm>
          <a:prstGeom prst="rect">
            <a:avLst/>
          </a:prstGeom>
        </p:spPr>
      </p:pic>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b="10767"/>
          <a:stretch/>
        </p:blipFill>
        <p:spPr>
          <a:xfrm>
            <a:off x="103619" y="65411"/>
            <a:ext cx="3275534" cy="3236589"/>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821" y="363543"/>
            <a:ext cx="2476500" cy="571500"/>
          </a:xfrm>
          <a:prstGeom prst="rect">
            <a:avLst/>
          </a:prstGeom>
        </p:spPr>
      </p:pic>
      <p:sp>
        <p:nvSpPr>
          <p:cNvPr id="6" name="CasellaDiTesto 5"/>
          <p:cNvSpPr txBox="1"/>
          <p:nvPr/>
        </p:nvSpPr>
        <p:spPr>
          <a:xfrm>
            <a:off x="3284214" y="1689922"/>
            <a:ext cx="3665673" cy="523220"/>
          </a:xfrm>
          <a:prstGeom prst="rect">
            <a:avLst/>
          </a:prstGeom>
          <a:noFill/>
        </p:spPr>
        <p:txBody>
          <a:bodyPr wrap="square" rtlCol="0">
            <a:spAutoFit/>
          </a:bodyPr>
          <a:lstStyle/>
          <a:p>
            <a:r>
              <a:rPr lang="it-IT" sz="2800" b="1" dirty="0">
                <a:latin typeface="Curlz MT" panose="04040404050702020202" pitchFamily="82" charset="0"/>
              </a:rPr>
              <a:t>Il segreto dell’uovo sodo</a:t>
            </a:r>
          </a:p>
        </p:txBody>
      </p:sp>
      <p:sp>
        <p:nvSpPr>
          <p:cNvPr id="7" name="CasellaDiTesto 6"/>
          <p:cNvSpPr txBox="1"/>
          <p:nvPr/>
        </p:nvSpPr>
        <p:spPr>
          <a:xfrm>
            <a:off x="6748416" y="935043"/>
            <a:ext cx="1845310" cy="400110"/>
          </a:xfrm>
          <a:prstGeom prst="rect">
            <a:avLst/>
          </a:prstGeom>
          <a:noFill/>
        </p:spPr>
        <p:txBody>
          <a:bodyPr wrap="square" rtlCol="0">
            <a:spAutoFit/>
          </a:bodyPr>
          <a:lstStyle/>
          <a:p>
            <a:r>
              <a:rPr lang="it-IT" sz="2000" b="1" dirty="0"/>
              <a:t>Progetto Scuola</a:t>
            </a:r>
          </a:p>
        </p:txBody>
      </p:sp>
      <p:sp>
        <p:nvSpPr>
          <p:cNvPr id="8" name="Rettangolo 7"/>
          <p:cNvSpPr/>
          <p:nvPr/>
        </p:nvSpPr>
        <p:spPr>
          <a:xfrm>
            <a:off x="4198561" y="1249641"/>
            <a:ext cx="1836978" cy="369332"/>
          </a:xfrm>
          <a:prstGeom prst="rect">
            <a:avLst/>
          </a:prstGeom>
        </p:spPr>
        <p:txBody>
          <a:bodyPr wrap="none">
            <a:spAutoFit/>
          </a:bodyPr>
          <a:lstStyle/>
          <a:p>
            <a:pPr algn="ctr"/>
            <a:r>
              <a:rPr lang="it-IT" b="1" dirty="0"/>
              <a:t>IX Unità didattica</a:t>
            </a:r>
          </a:p>
        </p:txBody>
      </p:sp>
    </p:spTree>
    <p:extLst>
      <p:ext uri="{BB962C8B-B14F-4D97-AF65-F5344CB8AC3E}">
        <p14:creationId xmlns:p14="http://schemas.microsoft.com/office/powerpoint/2010/main" val="30716343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55829" y="2279648"/>
            <a:ext cx="6097554"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Alcuni tipi di cottura </a:t>
            </a:r>
          </a:p>
        </p:txBody>
      </p:sp>
    </p:spTree>
    <p:extLst>
      <p:ext uri="{BB962C8B-B14F-4D97-AF65-F5344CB8AC3E}">
        <p14:creationId xmlns:p14="http://schemas.microsoft.com/office/powerpoint/2010/main" val="34386319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82896" y="477481"/>
            <a:ext cx="6097554"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Non solo bollito </a:t>
            </a:r>
            <a:r>
              <a:rPr lang="it-IT" sz="3600" dirty="0">
                <a:solidFill>
                  <a:srgbClr val="C00000"/>
                </a:solidFill>
                <a:latin typeface="Curlz MT" panose="04040404050702020202" pitchFamily="82" charset="0"/>
                <a:sym typeface="Wingdings" panose="05000000000000000000" pitchFamily="2" charset="2"/>
              </a:rPr>
              <a:t></a:t>
            </a:r>
            <a:endParaRPr lang="it-IT" sz="3600" dirty="0">
              <a:solidFill>
                <a:srgbClr val="C00000"/>
              </a:solidFill>
              <a:latin typeface="Curlz MT" panose="04040404050702020202" pitchFamily="82" charset="0"/>
            </a:endParaRPr>
          </a:p>
        </p:txBody>
      </p:sp>
      <p:sp>
        <p:nvSpPr>
          <p:cNvPr id="4" name="CasellaDiTesto 3"/>
          <p:cNvSpPr txBox="1"/>
          <p:nvPr/>
        </p:nvSpPr>
        <p:spPr>
          <a:xfrm>
            <a:off x="443883" y="1617310"/>
            <a:ext cx="4128117" cy="3831818"/>
          </a:xfrm>
          <a:prstGeom prst="rect">
            <a:avLst/>
          </a:prstGeom>
          <a:solidFill>
            <a:schemeClr val="accent1">
              <a:lumMod val="20000"/>
              <a:lumOff val="80000"/>
            </a:schemeClr>
          </a:solidFill>
        </p:spPr>
        <p:txBody>
          <a:bodyPr wrap="square" rtlCol="0">
            <a:spAutoFit/>
          </a:bodyPr>
          <a:lstStyle/>
          <a:p>
            <a:pPr>
              <a:lnSpc>
                <a:spcPct val="150000"/>
              </a:lnSpc>
            </a:pPr>
            <a:r>
              <a:rPr lang="it-IT" dirty="0">
                <a:solidFill>
                  <a:srgbClr val="002060"/>
                </a:solidFill>
              </a:rPr>
              <a:t>La </a:t>
            </a:r>
            <a:r>
              <a:rPr lang="it-IT" b="1" dirty="0">
                <a:solidFill>
                  <a:srgbClr val="002060"/>
                </a:solidFill>
              </a:rPr>
              <a:t>bollitura</a:t>
            </a:r>
            <a:r>
              <a:rPr lang="it-IT" dirty="0">
                <a:solidFill>
                  <a:srgbClr val="002060"/>
                </a:solidFill>
              </a:rPr>
              <a:t> consente di cuocere gli alimenti senza aggiunte di grassi</a:t>
            </a:r>
            <a:r>
              <a:rPr lang="it-IT" b="1" dirty="0">
                <a:solidFill>
                  <a:srgbClr val="002060"/>
                </a:solidFill>
              </a:rPr>
              <a:t>. Si possono perdere sali minerali e vitamine idrosolubili, che passano nell’acqua di cottura, che è bene quindi riutilizzare. </a:t>
            </a:r>
          </a:p>
          <a:p>
            <a:pPr>
              <a:lnSpc>
                <a:spcPct val="150000"/>
              </a:lnSpc>
            </a:pPr>
            <a:endParaRPr lang="it-IT" dirty="0">
              <a:solidFill>
                <a:srgbClr val="002060"/>
              </a:solidFill>
            </a:endParaRPr>
          </a:p>
          <a:p>
            <a:pPr>
              <a:lnSpc>
                <a:spcPct val="150000"/>
              </a:lnSpc>
            </a:pPr>
            <a:r>
              <a:rPr lang="it-IT" dirty="0">
                <a:solidFill>
                  <a:srgbClr val="002060"/>
                </a:solidFill>
              </a:rPr>
              <a:t>L’utilizzo della </a:t>
            </a:r>
            <a:r>
              <a:rPr lang="it-IT" b="1" dirty="0">
                <a:solidFill>
                  <a:srgbClr val="002060"/>
                </a:solidFill>
              </a:rPr>
              <a:t>pentola a pressione </a:t>
            </a:r>
            <a:r>
              <a:rPr lang="it-IT" dirty="0">
                <a:solidFill>
                  <a:srgbClr val="002060"/>
                </a:solidFill>
              </a:rPr>
              <a:t>consente di ridurre i tempi di cottura e le perdite in nutrienti</a:t>
            </a: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005" y="2727018"/>
            <a:ext cx="4024887" cy="3238776"/>
          </a:xfrm>
          <a:prstGeom prst="rect">
            <a:avLst/>
          </a:prstGeom>
        </p:spPr>
      </p:pic>
    </p:spTree>
    <p:extLst>
      <p:ext uri="{BB962C8B-B14F-4D97-AF65-F5344CB8AC3E}">
        <p14:creationId xmlns:p14="http://schemas.microsoft.com/office/powerpoint/2010/main" val="11924402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44829" y="308806"/>
            <a:ext cx="6097554"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La carne di Maria </a:t>
            </a:r>
            <a:r>
              <a:rPr lang="it-IT" sz="3600" dirty="0">
                <a:solidFill>
                  <a:srgbClr val="C00000"/>
                </a:solidFill>
                <a:latin typeface="Curlz MT" panose="04040404050702020202" pitchFamily="82" charset="0"/>
                <a:sym typeface="Wingdings" panose="05000000000000000000" pitchFamily="2" charset="2"/>
              </a:rPr>
              <a:t></a:t>
            </a:r>
            <a:endParaRPr lang="it-IT" sz="3600" dirty="0">
              <a:solidFill>
                <a:srgbClr val="C00000"/>
              </a:solidFill>
              <a:latin typeface="Curlz MT" panose="04040404050702020202" pitchFamily="82" charset="0"/>
            </a:endParaRPr>
          </a:p>
        </p:txBody>
      </p:sp>
      <p:sp>
        <p:nvSpPr>
          <p:cNvPr id="4" name="CasellaDiTesto 3"/>
          <p:cNvSpPr txBox="1"/>
          <p:nvPr/>
        </p:nvSpPr>
        <p:spPr>
          <a:xfrm>
            <a:off x="665826" y="1114934"/>
            <a:ext cx="3710865" cy="2585323"/>
          </a:xfrm>
          <a:prstGeom prst="rect">
            <a:avLst/>
          </a:prstGeom>
          <a:solidFill>
            <a:schemeClr val="accent1">
              <a:lumMod val="20000"/>
              <a:lumOff val="80000"/>
            </a:schemeClr>
          </a:solidFill>
        </p:spPr>
        <p:txBody>
          <a:bodyPr wrap="square" rtlCol="0">
            <a:spAutoFit/>
          </a:bodyPr>
          <a:lstStyle/>
          <a:p>
            <a:pPr>
              <a:lnSpc>
                <a:spcPct val="150000"/>
              </a:lnSpc>
            </a:pPr>
            <a:r>
              <a:rPr lang="it-IT" dirty="0">
                <a:solidFill>
                  <a:srgbClr val="002060"/>
                </a:solidFill>
              </a:rPr>
              <a:t>La cottura a </a:t>
            </a:r>
            <a:r>
              <a:rPr lang="it-IT" b="1" dirty="0">
                <a:solidFill>
                  <a:srgbClr val="002060"/>
                </a:solidFill>
              </a:rPr>
              <a:t>bagno maria </a:t>
            </a:r>
            <a:r>
              <a:rPr lang="it-IT" dirty="0">
                <a:solidFill>
                  <a:srgbClr val="002060"/>
                </a:solidFill>
              </a:rPr>
              <a:t>consente al calore di penetrare più lentamente e in modo graduale nell’alimento, che non e a diretto contatto con l’acqua. </a:t>
            </a:r>
          </a:p>
          <a:p>
            <a:pPr>
              <a:lnSpc>
                <a:spcPct val="150000"/>
              </a:lnSpc>
            </a:pPr>
            <a:endParaRPr lang="it-IT" dirty="0">
              <a:solidFill>
                <a:srgbClr val="002060"/>
              </a:solidFill>
            </a:endParaRPr>
          </a:p>
          <a:p>
            <a:pPr>
              <a:lnSpc>
                <a:spcPct val="150000"/>
              </a:lnSpc>
            </a:pPr>
            <a:endParaRPr lang="it-IT" dirty="0">
              <a:solidFill>
                <a:srgbClr val="002060"/>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3631" y="2692152"/>
            <a:ext cx="4477305" cy="3357979"/>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l="13767" r="7824"/>
          <a:stretch/>
        </p:blipFill>
        <p:spPr>
          <a:xfrm>
            <a:off x="772356" y="3860054"/>
            <a:ext cx="3344947" cy="2844060"/>
          </a:xfrm>
          <a:prstGeom prst="rect">
            <a:avLst/>
          </a:prstGeom>
        </p:spPr>
      </p:pic>
    </p:spTree>
    <p:extLst>
      <p:ext uri="{BB962C8B-B14F-4D97-AF65-F5344CB8AC3E}">
        <p14:creationId xmlns:p14="http://schemas.microsoft.com/office/powerpoint/2010/main" val="40983136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21762" y="308806"/>
            <a:ext cx="6097554"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Che sapore col vapore!</a:t>
            </a:r>
          </a:p>
        </p:txBody>
      </p:sp>
      <p:sp>
        <p:nvSpPr>
          <p:cNvPr id="4" name="CasellaDiTesto 3"/>
          <p:cNvSpPr txBox="1"/>
          <p:nvPr/>
        </p:nvSpPr>
        <p:spPr>
          <a:xfrm>
            <a:off x="798991" y="1381264"/>
            <a:ext cx="3710865" cy="3373359"/>
          </a:xfrm>
          <a:prstGeom prst="rect">
            <a:avLst/>
          </a:prstGeom>
          <a:solidFill>
            <a:schemeClr val="accent1">
              <a:lumMod val="20000"/>
              <a:lumOff val="80000"/>
            </a:schemeClr>
          </a:solidFill>
        </p:spPr>
        <p:txBody>
          <a:bodyPr wrap="square" rtlCol="0">
            <a:spAutoFit/>
          </a:bodyPr>
          <a:lstStyle/>
          <a:p>
            <a:pPr>
              <a:lnSpc>
                <a:spcPct val="150000"/>
              </a:lnSpc>
            </a:pPr>
            <a:r>
              <a:rPr lang="it-IT" dirty="0">
                <a:solidFill>
                  <a:srgbClr val="002060"/>
                </a:solidFill>
              </a:rPr>
              <a:t>Nella </a:t>
            </a:r>
            <a:r>
              <a:rPr lang="it-IT" b="1" dirty="0">
                <a:solidFill>
                  <a:srgbClr val="002060"/>
                </a:solidFill>
              </a:rPr>
              <a:t>cottura a vapore </a:t>
            </a:r>
            <a:r>
              <a:rPr lang="it-IT" dirty="0">
                <a:solidFill>
                  <a:srgbClr val="002060"/>
                </a:solidFill>
              </a:rPr>
              <a:t>il mezzo di trasmissione del calore è appunto il vapore acqueo che investe l’alimento posto su cestelli forati.</a:t>
            </a:r>
          </a:p>
          <a:p>
            <a:pPr>
              <a:lnSpc>
                <a:spcPct val="150000"/>
              </a:lnSpc>
            </a:pPr>
            <a:r>
              <a:rPr lang="it-IT" dirty="0">
                <a:solidFill>
                  <a:srgbClr val="002060"/>
                </a:solidFill>
              </a:rPr>
              <a:t>Le perdite in vitamine e sali minerali sono minime e il sapore degli alimenti rimane integro e buono</a:t>
            </a:r>
          </a:p>
          <a:p>
            <a:pPr>
              <a:lnSpc>
                <a:spcPct val="150000"/>
              </a:lnSpc>
            </a:pPr>
            <a:endParaRPr lang="it-IT" dirty="0">
              <a:solidFill>
                <a:srgbClr val="002060"/>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2384" y="1669001"/>
            <a:ext cx="3914330" cy="4650833"/>
          </a:xfrm>
          <a:prstGeom prst="rect">
            <a:avLst/>
          </a:prstGeom>
        </p:spPr>
      </p:pic>
    </p:spTree>
    <p:extLst>
      <p:ext uri="{BB962C8B-B14F-4D97-AF65-F5344CB8AC3E}">
        <p14:creationId xmlns:p14="http://schemas.microsoft.com/office/powerpoint/2010/main" val="40799821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198487" y="1162845"/>
            <a:ext cx="7377344" cy="2062103"/>
          </a:xfrm>
          <a:prstGeom prst="rect">
            <a:avLst/>
          </a:prstGeom>
          <a:noFill/>
        </p:spPr>
        <p:txBody>
          <a:bodyPr wrap="square" rtlCol="0">
            <a:spAutoFit/>
          </a:bodyPr>
          <a:lstStyle/>
          <a:p>
            <a:r>
              <a:rPr lang="it-IT" sz="1600" dirty="0"/>
              <a:t>Anche nella cottura alla </a:t>
            </a:r>
            <a:r>
              <a:rPr lang="it-IT" sz="1600" b="1" dirty="0"/>
              <a:t>griglia</a:t>
            </a:r>
            <a:r>
              <a:rPr lang="it-IT" sz="1600" dirty="0"/>
              <a:t> non si utilizza grassi di cottura. L’alimento viene posto su una griglia forata e cotto dal calore emesso da brace, fiamma o da una serpentina elettrica. Il metodo è ideale per alimenti di piccola pezzatura come hamburger, salsicce, bistecchine, pesce, verdure a fette. È importante, nella griglia e nello spiedo, evitare il contatto diretto dell’alimento con la fiamma per impedire la formazione di </a:t>
            </a:r>
            <a:r>
              <a:rPr lang="it-IT" sz="1600" b="1" dirty="0"/>
              <a:t>benzopirene</a:t>
            </a:r>
            <a:r>
              <a:rPr lang="it-IT" sz="1600" dirty="0"/>
              <a:t>…una sostanza che può far male e favorire l’insorgenza di tumori (cancerogeno).</a:t>
            </a:r>
          </a:p>
          <a:p>
            <a:endParaRPr lang="en-US" sz="1600"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9826" y="3224948"/>
            <a:ext cx="5676535" cy="3193051"/>
          </a:xfrm>
          <a:prstGeom prst="rect">
            <a:avLst/>
          </a:prstGeom>
        </p:spPr>
      </p:pic>
      <p:sp>
        <p:nvSpPr>
          <p:cNvPr id="7" name="CasellaDiTesto 6"/>
          <p:cNvSpPr txBox="1"/>
          <p:nvPr/>
        </p:nvSpPr>
        <p:spPr>
          <a:xfrm>
            <a:off x="2121762" y="308806"/>
            <a:ext cx="6097554"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Non si piglia troppa griglia!</a:t>
            </a:r>
          </a:p>
        </p:txBody>
      </p:sp>
    </p:spTree>
    <p:extLst>
      <p:ext uri="{BB962C8B-B14F-4D97-AF65-F5344CB8AC3E}">
        <p14:creationId xmlns:p14="http://schemas.microsoft.com/office/powerpoint/2010/main" val="38767100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940" y="512024"/>
            <a:ext cx="5142020" cy="3257677"/>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527" y="4121927"/>
            <a:ext cx="2106346" cy="1396955"/>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0707" y="4121927"/>
            <a:ext cx="3235447" cy="1530215"/>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5951" y="4132783"/>
            <a:ext cx="1848132" cy="1386099"/>
          </a:xfrm>
          <a:prstGeom prst="rect">
            <a:avLst/>
          </a:prstGeom>
        </p:spPr>
      </p:pic>
      <p:sp>
        <p:nvSpPr>
          <p:cNvPr id="6" name="CasellaDiTesto 5"/>
          <p:cNvSpPr txBox="1"/>
          <p:nvPr/>
        </p:nvSpPr>
        <p:spPr>
          <a:xfrm>
            <a:off x="936022" y="5881964"/>
            <a:ext cx="7688061" cy="646331"/>
          </a:xfrm>
          <a:prstGeom prst="rect">
            <a:avLst/>
          </a:prstGeom>
          <a:noFill/>
        </p:spPr>
        <p:txBody>
          <a:bodyPr wrap="square" rtlCol="0">
            <a:spAutoFit/>
          </a:bodyPr>
          <a:lstStyle/>
          <a:p>
            <a:r>
              <a:rPr lang="en-US" dirty="0" err="1"/>
              <a:t>L’uso</a:t>
            </a:r>
            <a:r>
              <a:rPr lang="en-US" dirty="0"/>
              <a:t> di </a:t>
            </a:r>
            <a:r>
              <a:rPr lang="en-US" dirty="0" err="1"/>
              <a:t>erbe</a:t>
            </a:r>
            <a:r>
              <a:rPr lang="en-US" dirty="0"/>
              <a:t> e </a:t>
            </a:r>
            <a:r>
              <a:rPr lang="en-US" dirty="0" err="1"/>
              <a:t>spazie</a:t>
            </a:r>
            <a:r>
              <a:rPr lang="en-US" dirty="0"/>
              <a:t> </a:t>
            </a:r>
            <a:r>
              <a:rPr lang="en-US" dirty="0" err="1"/>
              <a:t>della</a:t>
            </a:r>
            <a:r>
              <a:rPr lang="en-US" dirty="0"/>
              <a:t> </a:t>
            </a:r>
            <a:r>
              <a:rPr lang="en-US" dirty="0" err="1"/>
              <a:t>tradizione</a:t>
            </a:r>
            <a:r>
              <a:rPr lang="en-US" dirty="0"/>
              <a:t> </a:t>
            </a:r>
            <a:r>
              <a:rPr lang="en-US" dirty="0" err="1"/>
              <a:t>mediterranea</a:t>
            </a:r>
            <a:r>
              <a:rPr lang="en-US" dirty="0"/>
              <a:t> </a:t>
            </a:r>
            <a:r>
              <a:rPr lang="en-US" dirty="0" err="1"/>
              <a:t>può</a:t>
            </a:r>
            <a:r>
              <a:rPr lang="en-US" dirty="0"/>
              <a:t> </a:t>
            </a:r>
            <a:r>
              <a:rPr lang="en-US" dirty="0" err="1"/>
              <a:t>proteggere</a:t>
            </a:r>
            <a:r>
              <a:rPr lang="en-US" dirty="0"/>
              <a:t> la </a:t>
            </a:r>
            <a:r>
              <a:rPr lang="en-US" dirty="0" err="1"/>
              <a:t>tua</a:t>
            </a:r>
            <a:r>
              <a:rPr lang="en-US" dirty="0"/>
              <a:t> </a:t>
            </a:r>
            <a:r>
              <a:rPr lang="en-US" dirty="0" err="1"/>
              <a:t>grigliata</a:t>
            </a:r>
            <a:r>
              <a:rPr lang="en-US" dirty="0"/>
              <a:t> </a:t>
            </a:r>
            <a:r>
              <a:rPr lang="en-US" dirty="0" err="1"/>
              <a:t>dall’eccessiva</a:t>
            </a:r>
            <a:r>
              <a:rPr lang="en-US" dirty="0"/>
              <a:t> </a:t>
            </a:r>
            <a:r>
              <a:rPr lang="en-US" dirty="0" err="1"/>
              <a:t>formazione</a:t>
            </a:r>
            <a:r>
              <a:rPr lang="en-US" dirty="0"/>
              <a:t> di </a:t>
            </a:r>
            <a:r>
              <a:rPr lang="en-US" dirty="0" err="1"/>
              <a:t>sostanze</a:t>
            </a:r>
            <a:r>
              <a:rPr lang="en-US" dirty="0"/>
              <a:t> </a:t>
            </a:r>
            <a:r>
              <a:rPr lang="en-US" dirty="0" err="1"/>
              <a:t>tossiche</a:t>
            </a:r>
            <a:r>
              <a:rPr lang="en-US" dirty="0"/>
              <a:t> e </a:t>
            </a:r>
            <a:r>
              <a:rPr lang="en-US" dirty="0" err="1"/>
              <a:t>dannose</a:t>
            </a:r>
            <a:endParaRPr lang="en-US" dirty="0"/>
          </a:p>
        </p:txBody>
      </p:sp>
    </p:spTree>
    <p:extLst>
      <p:ext uri="{BB962C8B-B14F-4D97-AF65-F5344CB8AC3E}">
        <p14:creationId xmlns:p14="http://schemas.microsoft.com/office/powerpoint/2010/main" val="26759795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67160" y="1171852"/>
            <a:ext cx="6205491" cy="1477328"/>
          </a:xfrm>
          <a:prstGeom prst="rect">
            <a:avLst/>
          </a:prstGeom>
          <a:noFill/>
        </p:spPr>
        <p:txBody>
          <a:bodyPr wrap="square" rtlCol="0">
            <a:spAutoFit/>
          </a:bodyPr>
          <a:lstStyle/>
          <a:p>
            <a:r>
              <a:rPr lang="it-IT" dirty="0"/>
              <a:t>La </a:t>
            </a:r>
            <a:r>
              <a:rPr lang="it-IT" b="1" dirty="0"/>
              <a:t>frittura</a:t>
            </a:r>
            <a:r>
              <a:rPr lang="it-IT" dirty="0"/>
              <a:t> utilizza, come mezzo di trasmissione del calore, l’olio o un altro grasso. In relazione alla quantità di liquido di cottura, si ha: </a:t>
            </a:r>
          </a:p>
          <a:p>
            <a:pPr marL="285750" indent="-285750">
              <a:buFont typeface="Arial" panose="020B0604020202020204" pitchFamily="34" charset="0"/>
              <a:buChar char="•"/>
            </a:pPr>
            <a:r>
              <a:rPr lang="it-IT" dirty="0"/>
              <a:t>su strato sottile per hamburger, uova, frittate ecc.; </a:t>
            </a:r>
          </a:p>
          <a:p>
            <a:pPr marL="285750" indent="-285750">
              <a:buFont typeface="Arial" panose="020B0604020202020204" pitchFamily="34" charset="0"/>
              <a:buChar char="•"/>
            </a:pPr>
            <a:r>
              <a:rPr lang="it-IT" dirty="0"/>
              <a:t>per immersione totale per patate, verdure, carne fritta ecc. </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733" y="2803751"/>
            <a:ext cx="5161847" cy="3871385"/>
          </a:xfrm>
          <a:prstGeom prst="rect">
            <a:avLst/>
          </a:prstGeom>
        </p:spPr>
      </p:pic>
      <p:sp>
        <p:nvSpPr>
          <p:cNvPr id="5" name="CasellaDiTesto 4"/>
          <p:cNvSpPr txBox="1"/>
          <p:nvPr/>
        </p:nvSpPr>
        <p:spPr>
          <a:xfrm>
            <a:off x="2317071" y="370950"/>
            <a:ext cx="6097554"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Che goduria la frittura!</a:t>
            </a:r>
          </a:p>
        </p:txBody>
      </p:sp>
    </p:spTree>
    <p:extLst>
      <p:ext uri="{BB962C8B-B14F-4D97-AF65-F5344CB8AC3E}">
        <p14:creationId xmlns:p14="http://schemas.microsoft.com/office/powerpoint/2010/main" val="12116086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67160" y="1097906"/>
            <a:ext cx="6205491" cy="3077766"/>
          </a:xfrm>
          <a:prstGeom prst="rect">
            <a:avLst/>
          </a:prstGeom>
          <a:noFill/>
        </p:spPr>
        <p:txBody>
          <a:bodyPr wrap="square" rtlCol="0">
            <a:spAutoFit/>
          </a:bodyPr>
          <a:lstStyle/>
          <a:p>
            <a:r>
              <a:rPr lang="it-IT" sz="1600" dirty="0"/>
              <a:t>1. scegliere le patate migliori </a:t>
            </a:r>
          </a:p>
          <a:p>
            <a:r>
              <a:rPr lang="it-IT" sz="1600" dirty="0"/>
              <a:t>2. lavarle e asciugarle bene</a:t>
            </a:r>
            <a:br>
              <a:rPr lang="it-IT" sz="1600" dirty="0"/>
            </a:br>
            <a:r>
              <a:rPr lang="it-IT" sz="1600" dirty="0"/>
              <a:t>3. sbucciarle e tagliarle solo pochi minuti prima di friggerle</a:t>
            </a:r>
            <a:br>
              <a:rPr lang="it-IT" sz="1600" dirty="0"/>
            </a:br>
            <a:r>
              <a:rPr lang="it-IT" sz="1600" dirty="0"/>
              <a:t>4. non lavate mai le patate dopo averle sbucciate, per non portare via l’amido che le rende poi croccanti</a:t>
            </a:r>
            <a:br>
              <a:rPr lang="it-IT" sz="1600" dirty="0"/>
            </a:br>
            <a:r>
              <a:rPr lang="it-IT" sz="1600" dirty="0"/>
              <a:t>5. friggerle con olio di arachidi</a:t>
            </a:r>
            <a:br>
              <a:rPr lang="it-IT" sz="1600" dirty="0"/>
            </a:br>
            <a:r>
              <a:rPr lang="it-IT" sz="1600" dirty="0"/>
              <a:t>6. non rabboccare l’olio</a:t>
            </a:r>
            <a:br>
              <a:rPr lang="it-IT" sz="1600" dirty="0"/>
            </a:br>
            <a:r>
              <a:rPr lang="it-IT" sz="1600" dirty="0"/>
              <a:t>8. cottura a 180 gradi in olio ben caldo e con le patatine sommerse. Togliere dal fuoco appena appaiono dorate</a:t>
            </a:r>
            <a:br>
              <a:rPr lang="it-IT" sz="1600" dirty="0"/>
            </a:br>
            <a:r>
              <a:rPr lang="it-IT" sz="1600" dirty="0"/>
              <a:t>9. deporre subito le patate su carta assorbente per eliminare l’eccesso di grasso</a:t>
            </a:r>
          </a:p>
          <a:p>
            <a:r>
              <a:rPr lang="it-IT" sz="1600" dirty="0"/>
              <a:t>10. Salare</a:t>
            </a:r>
            <a:endParaRPr lang="en-US" sz="1600" dirty="0"/>
          </a:p>
        </p:txBody>
      </p:sp>
      <p:sp>
        <p:nvSpPr>
          <p:cNvPr id="5" name="CasellaDiTesto 4"/>
          <p:cNvSpPr txBox="1"/>
          <p:nvPr/>
        </p:nvSpPr>
        <p:spPr>
          <a:xfrm>
            <a:off x="2867487" y="344317"/>
            <a:ext cx="3879542"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La patatina perfetta</a:t>
            </a:r>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10211" r="3417"/>
          <a:stretch/>
        </p:blipFill>
        <p:spPr>
          <a:xfrm>
            <a:off x="4802820" y="4282931"/>
            <a:ext cx="3950563" cy="2360721"/>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03" y="4249618"/>
            <a:ext cx="3659320" cy="2427349"/>
          </a:xfrm>
          <a:prstGeom prst="rect">
            <a:avLst/>
          </a:prstGeom>
        </p:spPr>
      </p:pic>
    </p:spTree>
    <p:extLst>
      <p:ext uri="{BB962C8B-B14F-4D97-AF65-F5344CB8AC3E}">
        <p14:creationId xmlns:p14="http://schemas.microsoft.com/office/powerpoint/2010/main" val="6357721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8" y="1624612"/>
            <a:ext cx="7382069" cy="4576883"/>
          </a:xfrm>
          <a:prstGeom prst="rect">
            <a:avLst/>
          </a:prstGeom>
        </p:spPr>
      </p:pic>
      <p:sp>
        <p:nvSpPr>
          <p:cNvPr id="4" name="CasellaDiTesto 3"/>
          <p:cNvSpPr txBox="1"/>
          <p:nvPr/>
        </p:nvSpPr>
        <p:spPr>
          <a:xfrm>
            <a:off x="3453413" y="566259"/>
            <a:ext cx="3187084" cy="667738"/>
          </a:xfrm>
          <a:prstGeom prst="rect">
            <a:avLst/>
          </a:prstGeom>
          <a:noFill/>
        </p:spPr>
        <p:txBody>
          <a:bodyPr wrap="square" rtlCol="0">
            <a:spAutoFit/>
          </a:bodyPr>
          <a:lstStyle/>
          <a:p>
            <a:r>
              <a:rPr lang="it-IT" sz="3600" dirty="0">
                <a:solidFill>
                  <a:srgbClr val="C00000"/>
                </a:solidFill>
                <a:latin typeface="Curlz MT" panose="04040404050702020202" pitchFamily="82" charset="0"/>
              </a:rPr>
              <a:t>C’è olio e olio</a:t>
            </a:r>
          </a:p>
        </p:txBody>
      </p:sp>
      <p:sp>
        <p:nvSpPr>
          <p:cNvPr id="2" name="Rettangolo 1"/>
          <p:cNvSpPr/>
          <p:nvPr/>
        </p:nvSpPr>
        <p:spPr>
          <a:xfrm>
            <a:off x="2681056" y="3124940"/>
            <a:ext cx="914400" cy="41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ttangolo 4"/>
          <p:cNvSpPr/>
          <p:nvPr/>
        </p:nvSpPr>
        <p:spPr>
          <a:xfrm>
            <a:off x="3968318" y="2984376"/>
            <a:ext cx="986901" cy="451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ttangolo 5"/>
          <p:cNvSpPr/>
          <p:nvPr/>
        </p:nvSpPr>
        <p:spPr>
          <a:xfrm>
            <a:off x="6020539" y="3124940"/>
            <a:ext cx="986901" cy="451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ttangolo 6"/>
          <p:cNvSpPr/>
          <p:nvPr/>
        </p:nvSpPr>
        <p:spPr>
          <a:xfrm>
            <a:off x="5228207" y="2984375"/>
            <a:ext cx="684321" cy="451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23027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485748" y="1492079"/>
            <a:ext cx="4839670" cy="4740045"/>
          </a:xfrm>
          <a:prstGeom prst="rect">
            <a:avLst/>
          </a:prstGeom>
        </p:spPr>
      </p:pic>
      <p:sp>
        <p:nvSpPr>
          <p:cNvPr id="3" name="CasellaDiTesto 2"/>
          <p:cNvSpPr txBox="1"/>
          <p:nvPr/>
        </p:nvSpPr>
        <p:spPr>
          <a:xfrm>
            <a:off x="577049" y="6232124"/>
            <a:ext cx="1908699" cy="400110"/>
          </a:xfrm>
          <a:prstGeom prst="rect">
            <a:avLst/>
          </a:prstGeom>
          <a:noFill/>
        </p:spPr>
        <p:txBody>
          <a:bodyPr wrap="square" rtlCol="0">
            <a:spAutoFit/>
          </a:bodyPr>
          <a:lstStyle/>
          <a:p>
            <a:r>
              <a:rPr lang="en-US" sz="2000" b="1" dirty="0" err="1"/>
              <a:t>eufic</a:t>
            </a:r>
            <a:endParaRPr lang="en-US" sz="2000" b="1" dirty="0"/>
          </a:p>
        </p:txBody>
      </p:sp>
      <p:sp>
        <p:nvSpPr>
          <p:cNvPr id="4" name="CasellaDiTesto 3"/>
          <p:cNvSpPr txBox="1"/>
          <p:nvPr/>
        </p:nvSpPr>
        <p:spPr>
          <a:xfrm>
            <a:off x="2965140" y="663913"/>
            <a:ext cx="4243527"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Perché sono diversi?</a:t>
            </a:r>
          </a:p>
        </p:txBody>
      </p:sp>
    </p:spTree>
    <p:extLst>
      <p:ext uri="{BB962C8B-B14F-4D97-AF65-F5344CB8AC3E}">
        <p14:creationId xmlns:p14="http://schemas.microsoft.com/office/powerpoint/2010/main" val="30872866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62001" y="1312567"/>
            <a:ext cx="2607644" cy="300082"/>
          </a:xfrm>
          <a:prstGeom prst="rect">
            <a:avLst/>
          </a:prstGeom>
          <a:noFill/>
        </p:spPr>
        <p:txBody>
          <a:bodyPr wrap="square" rtlCol="0">
            <a:spAutoFit/>
          </a:bodyPr>
          <a:lstStyle/>
          <a:p>
            <a:r>
              <a:rPr lang="it-IT" sz="1350" b="1" dirty="0"/>
              <a:t>Oggi parleremo dì…</a:t>
            </a:r>
          </a:p>
        </p:txBody>
      </p:sp>
      <p:sp>
        <p:nvSpPr>
          <p:cNvPr id="2" name="CasellaDiTesto 1"/>
          <p:cNvSpPr txBox="1"/>
          <p:nvPr/>
        </p:nvSpPr>
        <p:spPr>
          <a:xfrm>
            <a:off x="762000" y="1906987"/>
            <a:ext cx="7459980" cy="1962076"/>
          </a:xfrm>
          <a:prstGeom prst="rect">
            <a:avLst/>
          </a:prstGeom>
          <a:noFill/>
        </p:spPr>
        <p:txBody>
          <a:bodyPr wrap="square" rtlCol="0">
            <a:spAutoFit/>
          </a:bodyPr>
          <a:lstStyle/>
          <a:p>
            <a:r>
              <a:rPr lang="it-IT" sz="1350" b="1" dirty="0"/>
              <a:t>Cottura degli alimenti</a:t>
            </a:r>
          </a:p>
          <a:p>
            <a:pPr marL="214313" indent="-214313">
              <a:buFont typeface="Arial" panose="020B0604020202020204" pitchFamily="34" charset="0"/>
              <a:buChar char="•"/>
            </a:pPr>
            <a:r>
              <a:rPr lang="it-IT" sz="1350" dirty="0"/>
              <a:t>Come è nata la cottura</a:t>
            </a:r>
          </a:p>
          <a:p>
            <a:pPr marL="214313" indent="-214313">
              <a:buFont typeface="Arial" panose="020B0604020202020204" pitchFamily="34" charset="0"/>
              <a:buChar char="•"/>
            </a:pPr>
            <a:r>
              <a:rPr lang="it-IT" sz="1350" dirty="0"/>
              <a:t>Importanza della cottura</a:t>
            </a:r>
          </a:p>
          <a:p>
            <a:pPr marL="214313" indent="-214313">
              <a:buFont typeface="Arial" panose="020B0604020202020204" pitchFamily="34" charset="0"/>
              <a:buChar char="•"/>
            </a:pPr>
            <a:r>
              <a:rPr lang="it-IT" sz="1350" dirty="0"/>
              <a:t>Alcuni metodi di cottura </a:t>
            </a:r>
          </a:p>
          <a:p>
            <a:pPr marL="214313" indent="-214313">
              <a:buFont typeface="Arial" panose="020B0604020202020204" pitchFamily="34" charset="0"/>
              <a:buChar char="•"/>
            </a:pPr>
            <a:r>
              <a:rPr lang="it-IT" sz="1350" dirty="0"/>
              <a:t>Come cucinare al meglio e proteggere la nostra salute</a:t>
            </a:r>
          </a:p>
          <a:p>
            <a:endParaRPr lang="it-IT" sz="1350" dirty="0"/>
          </a:p>
          <a:p>
            <a:pPr marL="214313" indent="-214313">
              <a:buFont typeface="Arial" panose="020B0604020202020204" pitchFamily="34" charset="0"/>
              <a:buChar char="•"/>
            </a:pPr>
            <a:r>
              <a:rPr lang="it-IT" sz="1350" dirty="0"/>
              <a:t>Cosa cambia tra gli alimenti crudi e cotti</a:t>
            </a:r>
          </a:p>
          <a:p>
            <a:pPr marL="214313" indent="-214313">
              <a:buFont typeface="Arial" panose="020B0604020202020204" pitchFamily="34" charset="0"/>
              <a:buChar char="•"/>
            </a:pPr>
            <a:r>
              <a:rPr lang="it-IT" sz="1350" dirty="0"/>
              <a:t>Come migliorare le proprietà degli alimenti attraverso la cottura</a:t>
            </a:r>
          </a:p>
          <a:p>
            <a:pPr marL="214313" indent="-214313">
              <a:buFont typeface="Arial" panose="020B0604020202020204" pitchFamily="34" charset="0"/>
              <a:buChar char="•"/>
            </a:pPr>
            <a:r>
              <a:rPr lang="it-IT" sz="1350" dirty="0"/>
              <a:t>Il segreto dell’uovo sodo</a:t>
            </a:r>
          </a:p>
        </p:txBody>
      </p:sp>
      <p:sp>
        <p:nvSpPr>
          <p:cNvPr id="5" name="CasellaDiTesto 4"/>
          <p:cNvSpPr txBox="1"/>
          <p:nvPr/>
        </p:nvSpPr>
        <p:spPr>
          <a:xfrm>
            <a:off x="762000" y="4799090"/>
            <a:ext cx="7596088" cy="715581"/>
          </a:xfrm>
          <a:prstGeom prst="rect">
            <a:avLst/>
          </a:prstGeom>
          <a:noFill/>
        </p:spPr>
        <p:txBody>
          <a:bodyPr wrap="square" rtlCol="0">
            <a:spAutoFit/>
          </a:bodyPr>
          <a:lstStyle/>
          <a:p>
            <a:r>
              <a:rPr lang="it-IT" sz="1350" b="1" dirty="0"/>
              <a:t>Obiettivi: </a:t>
            </a:r>
            <a:r>
              <a:rPr lang="it-IT" sz="1350" dirty="0"/>
              <a:t>Comprendere l’importanza e il significato della cottura. Saper cucinare le pietanze per esaltarne al massimo le proprietà nutrizionali. Comprendere quali possono essere alcune problematiche correlate ad una cottura incongrua. Come ottenere il meglio dalla cottura degli alimenti</a:t>
            </a:r>
          </a:p>
        </p:txBody>
      </p:sp>
    </p:spTree>
    <p:extLst>
      <p:ext uri="{BB962C8B-B14F-4D97-AF65-F5344CB8AC3E}">
        <p14:creationId xmlns:p14="http://schemas.microsoft.com/office/powerpoint/2010/main" val="14421585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71347" y="495239"/>
            <a:ext cx="6329779" cy="646331"/>
          </a:xfrm>
          <a:prstGeom prst="rect">
            <a:avLst/>
          </a:prstGeom>
          <a:noFill/>
        </p:spPr>
        <p:txBody>
          <a:bodyPr wrap="square" rtlCol="0">
            <a:spAutoFit/>
          </a:bodyPr>
          <a:lstStyle/>
          <a:p>
            <a:r>
              <a:rPr lang="it-IT" sz="3600" dirty="0" err="1">
                <a:solidFill>
                  <a:srgbClr val="C00000"/>
                </a:solidFill>
                <a:latin typeface="Curlz MT" panose="04040404050702020202" pitchFamily="82" charset="0"/>
              </a:rPr>
              <a:t>Cosè</a:t>
            </a:r>
            <a:r>
              <a:rPr lang="it-IT" sz="3600" dirty="0">
                <a:solidFill>
                  <a:srgbClr val="C00000"/>
                </a:solidFill>
                <a:latin typeface="Curlz MT" panose="04040404050702020202" pitchFamily="82" charset="0"/>
              </a:rPr>
              <a:t> il punto di fumo di un olio?</a:t>
            </a:r>
          </a:p>
        </p:txBody>
      </p:sp>
      <p:sp>
        <p:nvSpPr>
          <p:cNvPr id="3" name="CasellaDiTesto 2"/>
          <p:cNvSpPr txBox="1"/>
          <p:nvPr/>
        </p:nvSpPr>
        <p:spPr>
          <a:xfrm>
            <a:off x="1029809" y="3089429"/>
            <a:ext cx="7412854" cy="2308324"/>
          </a:xfrm>
          <a:prstGeom prst="rect">
            <a:avLst/>
          </a:prstGeom>
          <a:noFill/>
        </p:spPr>
        <p:txBody>
          <a:bodyPr wrap="square" rtlCol="0">
            <a:spAutoFit/>
          </a:bodyPr>
          <a:lstStyle/>
          <a:p>
            <a:r>
              <a:rPr lang="it-IT" b="1" dirty="0"/>
              <a:t>La temperatura tipica di una frittura è di circa 180 °C</a:t>
            </a:r>
          </a:p>
          <a:p>
            <a:endParaRPr lang="en-US" dirty="0"/>
          </a:p>
          <a:p>
            <a:r>
              <a:rPr lang="en-US" dirty="0"/>
              <a:t>Punto di </a:t>
            </a:r>
            <a:r>
              <a:rPr lang="en-US" dirty="0" err="1"/>
              <a:t>fumo</a:t>
            </a:r>
            <a:endParaRPr lang="en-US" dirty="0"/>
          </a:p>
          <a:p>
            <a:r>
              <a:rPr lang="en-US" dirty="0"/>
              <a:t>Olio </a:t>
            </a:r>
            <a:r>
              <a:rPr lang="en-US" dirty="0" err="1"/>
              <a:t>extravergine</a:t>
            </a:r>
            <a:r>
              <a:rPr lang="en-US" dirty="0"/>
              <a:t> di </a:t>
            </a:r>
            <a:r>
              <a:rPr lang="en-US" dirty="0" err="1"/>
              <a:t>oliva</a:t>
            </a:r>
            <a:r>
              <a:rPr lang="en-US" dirty="0"/>
              <a:t> 180°C</a:t>
            </a:r>
          </a:p>
          <a:p>
            <a:r>
              <a:rPr lang="en-US" dirty="0"/>
              <a:t>Olio di </a:t>
            </a:r>
            <a:r>
              <a:rPr lang="en-US" dirty="0" err="1"/>
              <a:t>arachidi</a:t>
            </a:r>
            <a:r>
              <a:rPr lang="en-US" dirty="0"/>
              <a:t> 210°C</a:t>
            </a:r>
          </a:p>
          <a:p>
            <a:r>
              <a:rPr lang="en-US" dirty="0"/>
              <a:t>Olio di </a:t>
            </a:r>
            <a:r>
              <a:rPr lang="en-US" dirty="0" err="1"/>
              <a:t>soia</a:t>
            </a:r>
            <a:r>
              <a:rPr lang="en-US" dirty="0"/>
              <a:t> 130°C</a:t>
            </a:r>
          </a:p>
          <a:p>
            <a:r>
              <a:rPr lang="en-US" dirty="0"/>
              <a:t>Olio di </a:t>
            </a:r>
            <a:r>
              <a:rPr lang="en-US" dirty="0" err="1"/>
              <a:t>girasole</a:t>
            </a:r>
            <a:r>
              <a:rPr lang="en-US" dirty="0"/>
              <a:t> 130°C</a:t>
            </a:r>
          </a:p>
          <a:p>
            <a:r>
              <a:rPr lang="en-US" dirty="0"/>
              <a:t>Olio di </a:t>
            </a:r>
            <a:r>
              <a:rPr lang="en-US" dirty="0" err="1"/>
              <a:t>mais</a:t>
            </a:r>
            <a:r>
              <a:rPr lang="en-US" dirty="0"/>
              <a:t> 160°C</a:t>
            </a:r>
          </a:p>
        </p:txBody>
      </p:sp>
      <p:sp>
        <p:nvSpPr>
          <p:cNvPr id="4" name="CasellaDiTesto 3"/>
          <p:cNvSpPr txBox="1"/>
          <p:nvPr/>
        </p:nvSpPr>
        <p:spPr>
          <a:xfrm>
            <a:off x="1154097" y="1384917"/>
            <a:ext cx="6747029" cy="1200329"/>
          </a:xfrm>
          <a:prstGeom prst="rect">
            <a:avLst/>
          </a:prstGeom>
          <a:solidFill>
            <a:schemeClr val="accent1">
              <a:lumMod val="20000"/>
              <a:lumOff val="80000"/>
            </a:schemeClr>
          </a:solidFill>
        </p:spPr>
        <p:txBody>
          <a:bodyPr wrap="square" rtlCol="0">
            <a:spAutoFit/>
          </a:bodyPr>
          <a:lstStyle/>
          <a:p>
            <a:r>
              <a:rPr lang="it-IT" dirty="0"/>
              <a:t>Il </a:t>
            </a:r>
            <a:r>
              <a:rPr lang="it-IT" b="1" dirty="0"/>
              <a:t>punto di fumo </a:t>
            </a:r>
            <a:r>
              <a:rPr lang="it-IT" dirty="0"/>
              <a:t>corrisponde alla temperatura massima raggiungibile da un olio prima che questo inizi a bruciare e a rovinarsi producendo sostanze tossiche. </a:t>
            </a:r>
            <a:br>
              <a:rPr lang="it-IT" dirty="0"/>
            </a:b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658" y="3721587"/>
            <a:ext cx="3665005" cy="2748754"/>
          </a:xfrm>
          <a:prstGeom prst="rect">
            <a:avLst/>
          </a:prstGeom>
        </p:spPr>
      </p:pic>
    </p:spTree>
    <p:extLst>
      <p:ext uri="{BB962C8B-B14F-4D97-AF65-F5344CB8AC3E}">
        <p14:creationId xmlns:p14="http://schemas.microsoft.com/office/powerpoint/2010/main" val="35124833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702" y="1697101"/>
            <a:ext cx="5285172" cy="3963879"/>
          </a:xfrm>
          <a:prstGeom prst="rect">
            <a:avLst/>
          </a:prstGeom>
        </p:spPr>
      </p:pic>
      <p:sp>
        <p:nvSpPr>
          <p:cNvPr id="3" name="CasellaDiTesto 2"/>
          <p:cNvSpPr txBox="1"/>
          <p:nvPr/>
        </p:nvSpPr>
        <p:spPr>
          <a:xfrm>
            <a:off x="355107" y="1278384"/>
            <a:ext cx="2734322" cy="4801314"/>
          </a:xfrm>
          <a:prstGeom prst="rect">
            <a:avLst/>
          </a:prstGeom>
          <a:noFill/>
        </p:spPr>
        <p:txBody>
          <a:bodyPr wrap="square" rtlCol="0">
            <a:spAutoFit/>
          </a:bodyPr>
          <a:lstStyle/>
          <a:p>
            <a:r>
              <a:rPr lang="it-IT" dirty="0"/>
              <a:t>La </a:t>
            </a:r>
            <a:r>
              <a:rPr lang="it-IT" b="1" dirty="0"/>
              <a:t>cottura in forno </a:t>
            </a:r>
            <a:r>
              <a:rPr lang="it-IT" dirty="0"/>
              <a:t>è ideale per numerose pietanze; consente la formazione della crosta. </a:t>
            </a:r>
          </a:p>
          <a:p>
            <a:r>
              <a:rPr lang="it-IT" dirty="0"/>
              <a:t>Durante la cottura è opportuno spennellare la pietanza col grasso di cottura o con un altro liquido per evitare che si secchi troppo. </a:t>
            </a:r>
          </a:p>
          <a:p>
            <a:endParaRPr lang="it-IT" dirty="0"/>
          </a:p>
          <a:p>
            <a:r>
              <a:rPr lang="it-IT" dirty="0"/>
              <a:t>Oltre ai forni tradizionali, vi sono in commercio forni a convezione forzata, a vapore e combinati (a convezione–vapore), forni a legna. </a:t>
            </a:r>
            <a:endParaRPr lang="en-US" dirty="0"/>
          </a:p>
        </p:txBody>
      </p:sp>
      <p:sp>
        <p:nvSpPr>
          <p:cNvPr id="4" name="CasellaDiTesto 3"/>
          <p:cNvSpPr txBox="1"/>
          <p:nvPr/>
        </p:nvSpPr>
        <p:spPr>
          <a:xfrm>
            <a:off x="1917576" y="406462"/>
            <a:ext cx="6329779"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Pizza bruciata? No grazie!</a:t>
            </a:r>
          </a:p>
        </p:txBody>
      </p:sp>
      <p:sp>
        <p:nvSpPr>
          <p:cNvPr id="5" name="CasellaDiTesto 4"/>
          <p:cNvSpPr txBox="1"/>
          <p:nvPr/>
        </p:nvSpPr>
        <p:spPr>
          <a:xfrm>
            <a:off x="1917576" y="6195107"/>
            <a:ext cx="6613864" cy="369332"/>
          </a:xfrm>
          <a:prstGeom prst="rect">
            <a:avLst/>
          </a:prstGeom>
          <a:noFill/>
        </p:spPr>
        <p:txBody>
          <a:bodyPr wrap="square" rtlCol="0">
            <a:spAutoFit/>
          </a:bodyPr>
          <a:lstStyle/>
          <a:p>
            <a:r>
              <a:rPr lang="en-US" b="1" dirty="0"/>
              <a:t>Il </a:t>
            </a:r>
            <a:r>
              <a:rPr lang="en-US" b="1" dirty="0" err="1"/>
              <a:t>bordo</a:t>
            </a:r>
            <a:r>
              <a:rPr lang="en-US" b="1" dirty="0"/>
              <a:t> </a:t>
            </a:r>
            <a:r>
              <a:rPr lang="en-US" b="1" dirty="0" err="1"/>
              <a:t>della</a:t>
            </a:r>
            <a:r>
              <a:rPr lang="en-US" b="1" dirty="0"/>
              <a:t> pizza </a:t>
            </a:r>
            <a:r>
              <a:rPr lang="en-US" b="1" dirty="0" err="1"/>
              <a:t>contiene</a:t>
            </a:r>
            <a:r>
              <a:rPr lang="en-US" b="1" dirty="0"/>
              <a:t> </a:t>
            </a:r>
            <a:r>
              <a:rPr lang="en-US" b="1" dirty="0" err="1"/>
              <a:t>benzopirene</a:t>
            </a:r>
            <a:r>
              <a:rPr lang="en-US" b="1" dirty="0"/>
              <a:t>, </a:t>
            </a:r>
            <a:r>
              <a:rPr lang="en-US" b="1" dirty="0" err="1"/>
              <a:t>sostanza</a:t>
            </a:r>
            <a:r>
              <a:rPr lang="en-US" b="1" dirty="0"/>
              <a:t> </a:t>
            </a:r>
            <a:r>
              <a:rPr lang="en-US" b="1" dirty="0" err="1"/>
              <a:t>tossica</a:t>
            </a:r>
            <a:endParaRPr lang="en-US" b="1" dirty="0"/>
          </a:p>
        </p:txBody>
      </p:sp>
    </p:spTree>
    <p:extLst>
      <p:ext uri="{BB962C8B-B14F-4D97-AF65-F5344CB8AC3E}">
        <p14:creationId xmlns:p14="http://schemas.microsoft.com/office/powerpoint/2010/main" val="19789065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2905442" y="1152592"/>
            <a:ext cx="2727365" cy="369332"/>
          </a:xfrm>
          <a:prstGeom prst="rect">
            <a:avLst/>
          </a:prstGeom>
          <a:noFill/>
        </p:spPr>
        <p:txBody>
          <a:bodyPr wrap="square" rtlCol="0">
            <a:spAutoFit/>
          </a:bodyPr>
          <a:lstStyle>
            <a:defPPr>
              <a:defRPr lang="it-IT"/>
            </a:defPPr>
            <a:lvl1pPr>
              <a:defRPr b="1"/>
            </a:lvl1pPr>
          </a:lstStyle>
          <a:p>
            <a:r>
              <a:rPr lang="it-IT" dirty="0">
                <a:latin typeface="Curlz MT" panose="04040404050702020202" pitchFamily="82" charset="0"/>
              </a:rPr>
              <a:t>Tieni a mente</a:t>
            </a:r>
          </a:p>
        </p:txBody>
      </p:sp>
      <p:pic>
        <p:nvPicPr>
          <p:cNvPr id="9" name="Immagine 8"/>
          <p:cNvPicPr>
            <a:picLocks noChangeAspect="1"/>
          </p:cNvPicPr>
          <p:nvPr/>
        </p:nvPicPr>
        <p:blipFill rotWithShape="1">
          <a:blip r:embed="rId3">
            <a:extLst>
              <a:ext uri="{28A0092B-C50C-407E-A947-70E740481C1C}">
                <a14:useLocalDpi xmlns:a14="http://schemas.microsoft.com/office/drawing/2010/main" val="0"/>
              </a:ext>
            </a:extLst>
          </a:blip>
          <a:srcRect t="9926" r="5667" b="8593"/>
          <a:stretch/>
        </p:blipFill>
        <p:spPr>
          <a:xfrm rot="16200000">
            <a:off x="4994487" y="2476370"/>
            <a:ext cx="3978260" cy="2577200"/>
          </a:xfrm>
          <a:prstGeom prst="rect">
            <a:avLst/>
          </a:prstGeom>
        </p:spPr>
      </p:pic>
      <p:sp>
        <p:nvSpPr>
          <p:cNvPr id="3" name="Rettangolo 2"/>
          <p:cNvSpPr/>
          <p:nvPr/>
        </p:nvSpPr>
        <p:spPr>
          <a:xfrm>
            <a:off x="1207887" y="2463703"/>
            <a:ext cx="4572000" cy="1546577"/>
          </a:xfrm>
          <a:prstGeom prst="rect">
            <a:avLst/>
          </a:prstGeom>
        </p:spPr>
        <p:txBody>
          <a:bodyPr>
            <a:spAutoFit/>
          </a:bodyPr>
          <a:lstStyle/>
          <a:p>
            <a:pPr marL="214313" indent="-214313">
              <a:buSzPct val="45000"/>
              <a:buFont typeface="Wingdings" panose="05000000000000000000" pitchFamily="2" charset="2"/>
              <a:buChar char="v"/>
            </a:pPr>
            <a:r>
              <a:rPr lang="it-IT" sz="1350" dirty="0"/>
              <a:t>La cottura rende l’alimento digeribile, aromatico, salubre</a:t>
            </a:r>
          </a:p>
          <a:p>
            <a:pPr marL="214313" indent="-214313">
              <a:buSzPct val="45000"/>
              <a:buFont typeface="Wingdings" panose="05000000000000000000" pitchFamily="2" charset="2"/>
              <a:buChar char="v"/>
            </a:pPr>
            <a:r>
              <a:rPr lang="it-IT" sz="1350" dirty="0"/>
              <a:t>La cottura ha aiutato a conservare gli alimenti e a progredire le civiltà primitive</a:t>
            </a:r>
          </a:p>
          <a:p>
            <a:pPr marL="214313" indent="-214313">
              <a:buSzPct val="45000"/>
              <a:buFont typeface="Wingdings" panose="05000000000000000000" pitchFamily="2" charset="2"/>
              <a:buChar char="v"/>
            </a:pPr>
            <a:r>
              <a:rPr lang="it-IT" sz="1350" dirty="0"/>
              <a:t>I metodi di cottura sono tanti, alternali e usali al meglio</a:t>
            </a:r>
          </a:p>
          <a:p>
            <a:pPr marL="214313" indent="-214313">
              <a:buSzPct val="45000"/>
              <a:buFont typeface="Wingdings" panose="05000000000000000000" pitchFamily="2" charset="2"/>
              <a:buChar char="v"/>
            </a:pPr>
            <a:r>
              <a:rPr lang="it-IT" sz="1350" dirty="0"/>
              <a:t>Scegli con attenzione l’olio per cuocere o friggere</a:t>
            </a:r>
          </a:p>
          <a:p>
            <a:pPr marL="214313" indent="-214313">
              <a:buSzPct val="45000"/>
              <a:buFont typeface="Wingdings" panose="05000000000000000000" pitchFamily="2" charset="2"/>
              <a:buChar char="v"/>
            </a:pPr>
            <a:r>
              <a:rPr lang="it-IT" sz="1350" dirty="0"/>
              <a:t>Non mangiare gli alimenti bruciati</a:t>
            </a:r>
          </a:p>
          <a:p>
            <a:pPr marL="214313" indent="-214313">
              <a:buSzPct val="45000"/>
              <a:buFont typeface="Wingdings" panose="05000000000000000000" pitchFamily="2" charset="2"/>
              <a:buChar char="v"/>
            </a:pPr>
            <a:endParaRPr lang="it-IT" sz="1350" dirty="0"/>
          </a:p>
        </p:txBody>
      </p:sp>
    </p:spTree>
    <p:extLst>
      <p:ext uri="{BB962C8B-B14F-4D97-AF65-F5344CB8AC3E}">
        <p14:creationId xmlns:p14="http://schemas.microsoft.com/office/powerpoint/2010/main" val="11729407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l="31222" t="11111" b="26370"/>
          <a:stretch/>
        </p:blipFill>
        <p:spPr>
          <a:xfrm rot="16200000">
            <a:off x="2777983" y="2675670"/>
            <a:ext cx="3563073" cy="2429106"/>
          </a:xfrm>
          <a:prstGeom prst="rect">
            <a:avLst/>
          </a:prstGeom>
        </p:spPr>
      </p:pic>
      <p:sp>
        <p:nvSpPr>
          <p:cNvPr id="2" name="CasellaDiTesto 1"/>
          <p:cNvSpPr txBox="1"/>
          <p:nvPr/>
        </p:nvSpPr>
        <p:spPr>
          <a:xfrm>
            <a:off x="4065381" y="1265179"/>
            <a:ext cx="2104600" cy="415498"/>
          </a:xfrm>
          <a:prstGeom prst="rect">
            <a:avLst/>
          </a:prstGeom>
          <a:noFill/>
        </p:spPr>
        <p:txBody>
          <a:bodyPr wrap="square" rtlCol="0">
            <a:spAutoFit/>
          </a:bodyPr>
          <a:lstStyle/>
          <a:p>
            <a:r>
              <a:rPr lang="it-IT" sz="2100" b="1" dirty="0">
                <a:latin typeface="Curlz MT" panose="04040404050702020202" pitchFamily="82" charset="0"/>
              </a:rPr>
              <a:t>Crudo o cotto?</a:t>
            </a:r>
          </a:p>
        </p:txBody>
      </p:sp>
    </p:spTree>
    <p:extLst>
      <p:ext uri="{BB962C8B-B14F-4D97-AF65-F5344CB8AC3E}">
        <p14:creationId xmlns:p14="http://schemas.microsoft.com/office/powerpoint/2010/main" val="35969545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737" y="932154"/>
            <a:ext cx="5395527" cy="4616389"/>
          </a:xfrm>
          <a:prstGeom prst="rect">
            <a:avLst/>
          </a:prstGeom>
        </p:spPr>
      </p:pic>
      <p:sp>
        <p:nvSpPr>
          <p:cNvPr id="2" name="CasellaDiTesto 1"/>
          <p:cNvSpPr txBox="1"/>
          <p:nvPr/>
        </p:nvSpPr>
        <p:spPr>
          <a:xfrm>
            <a:off x="958788" y="5912528"/>
            <a:ext cx="7261934" cy="646331"/>
          </a:xfrm>
          <a:prstGeom prst="rect">
            <a:avLst/>
          </a:prstGeom>
          <a:noFill/>
        </p:spPr>
        <p:txBody>
          <a:bodyPr wrap="square" rtlCol="0">
            <a:spAutoFit/>
          </a:bodyPr>
          <a:lstStyle/>
          <a:p>
            <a:r>
              <a:rPr lang="en-US" dirty="0"/>
              <a:t>Il </a:t>
            </a:r>
            <a:r>
              <a:rPr lang="en-US" b="1" smtClean="0"/>
              <a:t>licopene</a:t>
            </a:r>
            <a:r>
              <a:rPr lang="en-US" b="1" dirty="0"/>
              <a:t>,</a:t>
            </a:r>
            <a:r>
              <a:rPr lang="en-US" dirty="0"/>
              <a:t> </a:t>
            </a:r>
            <a:r>
              <a:rPr lang="en-US" dirty="0" err="1"/>
              <a:t>contenuto</a:t>
            </a:r>
            <a:r>
              <a:rPr lang="en-US" dirty="0"/>
              <a:t> </a:t>
            </a:r>
            <a:r>
              <a:rPr lang="en-US" dirty="0" err="1"/>
              <a:t>nel</a:t>
            </a:r>
            <a:r>
              <a:rPr lang="en-US" dirty="0"/>
              <a:t> Pomodoro, </a:t>
            </a:r>
            <a:r>
              <a:rPr lang="en-US" dirty="0" err="1"/>
              <a:t>si</a:t>
            </a:r>
            <a:r>
              <a:rPr lang="en-US" dirty="0"/>
              <a:t> </a:t>
            </a:r>
            <a:r>
              <a:rPr lang="en-US" dirty="0" err="1"/>
              <a:t>assorbe</a:t>
            </a:r>
            <a:r>
              <a:rPr lang="en-US" dirty="0"/>
              <a:t> </a:t>
            </a:r>
            <a:r>
              <a:rPr lang="en-US" dirty="0" err="1"/>
              <a:t>meglio</a:t>
            </a:r>
            <a:r>
              <a:rPr lang="en-US" dirty="0"/>
              <a:t> </a:t>
            </a:r>
            <a:r>
              <a:rPr lang="en-US" dirty="0" err="1"/>
              <a:t>nel</a:t>
            </a:r>
            <a:r>
              <a:rPr lang="en-US" dirty="0"/>
              <a:t> </a:t>
            </a:r>
            <a:r>
              <a:rPr lang="en-US" dirty="0" err="1"/>
              <a:t>pomodoro</a:t>
            </a:r>
            <a:r>
              <a:rPr lang="en-US" dirty="0"/>
              <a:t> </a:t>
            </a:r>
            <a:r>
              <a:rPr lang="en-US" dirty="0" err="1"/>
              <a:t>cotto</a:t>
            </a:r>
            <a:r>
              <a:rPr lang="en-US" dirty="0"/>
              <a:t> e </a:t>
            </a:r>
            <a:r>
              <a:rPr lang="en-US" dirty="0" err="1"/>
              <a:t>dopo</a:t>
            </a:r>
            <a:r>
              <a:rPr lang="en-US" dirty="0"/>
              <a:t> </a:t>
            </a:r>
            <a:r>
              <a:rPr lang="en-US" dirty="0" err="1"/>
              <a:t>aggiunta</a:t>
            </a:r>
            <a:r>
              <a:rPr lang="en-US" dirty="0"/>
              <a:t> di olio</a:t>
            </a:r>
          </a:p>
        </p:txBody>
      </p:sp>
    </p:spTree>
    <p:extLst>
      <p:ext uri="{BB962C8B-B14F-4D97-AF65-F5344CB8AC3E}">
        <p14:creationId xmlns:p14="http://schemas.microsoft.com/office/powerpoint/2010/main" val="34302105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 y="1117600"/>
            <a:ext cx="7277100" cy="4622800"/>
          </a:xfrm>
          <a:prstGeom prst="rect">
            <a:avLst/>
          </a:prstGeom>
        </p:spPr>
      </p:pic>
      <p:sp>
        <p:nvSpPr>
          <p:cNvPr id="3" name="CasellaDiTesto 2"/>
          <p:cNvSpPr txBox="1"/>
          <p:nvPr/>
        </p:nvSpPr>
        <p:spPr>
          <a:xfrm>
            <a:off x="1012054" y="5841507"/>
            <a:ext cx="7261934" cy="923330"/>
          </a:xfrm>
          <a:prstGeom prst="rect">
            <a:avLst/>
          </a:prstGeom>
          <a:noFill/>
        </p:spPr>
        <p:txBody>
          <a:bodyPr wrap="square" rtlCol="0">
            <a:spAutoFit/>
          </a:bodyPr>
          <a:lstStyle/>
          <a:p>
            <a:r>
              <a:rPr lang="en-US" dirty="0"/>
              <a:t>Il </a:t>
            </a:r>
            <a:r>
              <a:rPr lang="en-US" b="1" dirty="0" err="1"/>
              <a:t>licopene</a:t>
            </a:r>
            <a:r>
              <a:rPr lang="en-US" dirty="0"/>
              <a:t> è </a:t>
            </a:r>
            <a:r>
              <a:rPr lang="en-US" dirty="0" err="1"/>
              <a:t>contenuto</a:t>
            </a:r>
            <a:r>
              <a:rPr lang="en-US" dirty="0"/>
              <a:t> in </a:t>
            </a:r>
            <a:r>
              <a:rPr lang="en-US" dirty="0" err="1"/>
              <a:t>organelli</a:t>
            </a:r>
            <a:r>
              <a:rPr lang="en-US" dirty="0"/>
              <a:t> </a:t>
            </a:r>
            <a:r>
              <a:rPr lang="en-US" dirty="0" err="1"/>
              <a:t>delle</a:t>
            </a:r>
            <a:r>
              <a:rPr lang="en-US" dirty="0"/>
              <a:t> cellule del </a:t>
            </a:r>
            <a:r>
              <a:rPr lang="en-US" dirty="0" err="1"/>
              <a:t>pomodoro</a:t>
            </a:r>
            <a:r>
              <a:rPr lang="en-US" dirty="0"/>
              <a:t> </a:t>
            </a:r>
            <a:r>
              <a:rPr lang="en-US" dirty="0" err="1"/>
              <a:t>chiamati</a:t>
            </a:r>
            <a:r>
              <a:rPr lang="en-US" dirty="0"/>
              <a:t> </a:t>
            </a:r>
            <a:r>
              <a:rPr lang="en-US" b="1" dirty="0" err="1"/>
              <a:t>cloroplasti</a:t>
            </a:r>
            <a:r>
              <a:rPr lang="en-US" dirty="0"/>
              <a:t>. Per </a:t>
            </a:r>
            <a:r>
              <a:rPr lang="en-US" dirty="0" err="1"/>
              <a:t>assorbirlo</a:t>
            </a:r>
            <a:r>
              <a:rPr lang="en-US" dirty="0"/>
              <a:t> al </a:t>
            </a:r>
            <a:r>
              <a:rPr lang="en-US" dirty="0" err="1"/>
              <a:t>meglio</a:t>
            </a:r>
            <a:r>
              <a:rPr lang="en-US" dirty="0"/>
              <a:t> </a:t>
            </a:r>
            <a:r>
              <a:rPr lang="en-US" dirty="0" err="1"/>
              <a:t>nel</a:t>
            </a:r>
            <a:r>
              <a:rPr lang="en-US" dirty="0"/>
              <a:t> Pomodoro </a:t>
            </a:r>
            <a:r>
              <a:rPr lang="en-US" dirty="0" err="1"/>
              <a:t>crudo</a:t>
            </a:r>
            <a:r>
              <a:rPr lang="en-US" dirty="0"/>
              <a:t> </a:t>
            </a:r>
            <a:r>
              <a:rPr lang="en-US" dirty="0" err="1"/>
              <a:t>devi</a:t>
            </a:r>
            <a:r>
              <a:rPr lang="en-US" dirty="0"/>
              <a:t> </a:t>
            </a:r>
            <a:r>
              <a:rPr lang="en-US" dirty="0" err="1"/>
              <a:t>rompere</a:t>
            </a:r>
            <a:r>
              <a:rPr lang="en-US" dirty="0"/>
              <a:t> I </a:t>
            </a:r>
            <a:r>
              <a:rPr lang="en-US" dirty="0" err="1"/>
              <a:t>cloroplasti</a:t>
            </a:r>
            <a:r>
              <a:rPr lang="en-US" dirty="0"/>
              <a:t>…. </a:t>
            </a:r>
            <a:r>
              <a:rPr lang="en-US" dirty="0" err="1"/>
              <a:t>Bevi</a:t>
            </a:r>
            <a:r>
              <a:rPr lang="en-US" dirty="0"/>
              <a:t> </a:t>
            </a:r>
            <a:r>
              <a:rPr lang="en-US" dirty="0" err="1"/>
              <a:t>quindi</a:t>
            </a:r>
            <a:r>
              <a:rPr lang="en-US" dirty="0"/>
              <a:t> </a:t>
            </a:r>
            <a:r>
              <a:rPr lang="en-US" dirty="0" err="1"/>
              <a:t>succo</a:t>
            </a:r>
            <a:r>
              <a:rPr lang="en-US" dirty="0"/>
              <a:t> di Pomodoro!</a:t>
            </a:r>
          </a:p>
        </p:txBody>
      </p:sp>
    </p:spTree>
    <p:extLst>
      <p:ext uri="{BB962C8B-B14F-4D97-AF65-F5344CB8AC3E}">
        <p14:creationId xmlns:p14="http://schemas.microsoft.com/office/powerpoint/2010/main" val="20861899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779" y="648069"/>
            <a:ext cx="4668786" cy="3104743"/>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773" y="3535530"/>
            <a:ext cx="2938509" cy="2938509"/>
          </a:xfrm>
          <a:prstGeom prst="rect">
            <a:avLst/>
          </a:prstGeom>
        </p:spPr>
      </p:pic>
      <p:sp>
        <p:nvSpPr>
          <p:cNvPr id="2" name="CasellaDiTesto 1"/>
          <p:cNvSpPr txBox="1"/>
          <p:nvPr/>
        </p:nvSpPr>
        <p:spPr>
          <a:xfrm>
            <a:off x="950779" y="4598633"/>
            <a:ext cx="4482355" cy="1200329"/>
          </a:xfrm>
          <a:prstGeom prst="rect">
            <a:avLst/>
          </a:prstGeom>
          <a:noFill/>
        </p:spPr>
        <p:txBody>
          <a:bodyPr wrap="square" rtlCol="0">
            <a:spAutoFit/>
          </a:bodyPr>
          <a:lstStyle/>
          <a:p>
            <a:r>
              <a:rPr lang="en-US" dirty="0" err="1"/>
              <a:t>Gli</a:t>
            </a:r>
            <a:r>
              <a:rPr lang="en-US" dirty="0"/>
              <a:t> </a:t>
            </a:r>
            <a:r>
              <a:rPr lang="en-US" b="1" dirty="0" err="1"/>
              <a:t>antociani</a:t>
            </a:r>
            <a:r>
              <a:rPr lang="en-US" b="1" dirty="0"/>
              <a:t> </a:t>
            </a:r>
            <a:r>
              <a:rPr lang="en-US" dirty="0"/>
              <a:t>del </a:t>
            </a:r>
            <a:r>
              <a:rPr lang="en-US" dirty="0" err="1"/>
              <a:t>succo</a:t>
            </a:r>
            <a:r>
              <a:rPr lang="en-US" dirty="0"/>
              <a:t> di </a:t>
            </a:r>
            <a:r>
              <a:rPr lang="en-US" dirty="0" err="1"/>
              <a:t>mirtillo</a:t>
            </a:r>
            <a:r>
              <a:rPr lang="en-US" dirty="0"/>
              <a:t>, </a:t>
            </a:r>
            <a:r>
              <a:rPr lang="en-US" dirty="0" err="1"/>
              <a:t>rimangono</a:t>
            </a:r>
            <a:r>
              <a:rPr lang="en-US" dirty="0"/>
              <a:t> </a:t>
            </a:r>
            <a:r>
              <a:rPr lang="en-US" dirty="0" err="1"/>
              <a:t>i</a:t>
            </a:r>
            <a:r>
              <a:rPr lang="en-US" dirty="0"/>
              <a:t> </a:t>
            </a:r>
            <a:r>
              <a:rPr lang="en-US" dirty="0" err="1"/>
              <a:t>anche</a:t>
            </a:r>
            <a:r>
              <a:rPr lang="en-US" dirty="0"/>
              <a:t> </a:t>
            </a:r>
            <a:r>
              <a:rPr lang="en-US" dirty="0" err="1"/>
              <a:t>nel</a:t>
            </a:r>
            <a:r>
              <a:rPr lang="en-US" dirty="0"/>
              <a:t> </a:t>
            </a:r>
            <a:r>
              <a:rPr lang="en-US" dirty="0" err="1"/>
              <a:t>prodotto</a:t>
            </a:r>
            <a:r>
              <a:rPr lang="en-US" dirty="0"/>
              <a:t> </a:t>
            </a:r>
            <a:r>
              <a:rPr lang="en-US" dirty="0" err="1"/>
              <a:t>pastorizzato</a:t>
            </a:r>
            <a:r>
              <a:rPr lang="en-US" dirty="0"/>
              <a:t>. In </a:t>
            </a:r>
            <a:r>
              <a:rPr lang="en-US" dirty="0" err="1"/>
              <a:t>alcuni</a:t>
            </a:r>
            <a:r>
              <a:rPr lang="en-US" dirty="0"/>
              <a:t> </a:t>
            </a:r>
            <a:r>
              <a:rPr lang="en-US" dirty="0" err="1"/>
              <a:t>casi</a:t>
            </a:r>
            <a:r>
              <a:rPr lang="en-US" dirty="0"/>
              <a:t> </a:t>
            </a:r>
            <a:r>
              <a:rPr lang="en-US" dirty="0" err="1"/>
              <a:t>nel</a:t>
            </a:r>
            <a:r>
              <a:rPr lang="en-US" dirty="0"/>
              <a:t> </a:t>
            </a:r>
            <a:r>
              <a:rPr lang="en-US" dirty="0" err="1"/>
              <a:t>succo</a:t>
            </a:r>
            <a:r>
              <a:rPr lang="en-US" dirty="0"/>
              <a:t> di </a:t>
            </a:r>
            <a:r>
              <a:rPr lang="en-US" dirty="0" err="1"/>
              <a:t>mirtillo</a:t>
            </a:r>
            <a:r>
              <a:rPr lang="en-US" dirty="0"/>
              <a:t> </a:t>
            </a:r>
            <a:r>
              <a:rPr lang="en-US" dirty="0" err="1"/>
              <a:t>sono</a:t>
            </a:r>
            <a:r>
              <a:rPr lang="en-US" dirty="0"/>
              <a:t> </a:t>
            </a:r>
            <a:r>
              <a:rPr lang="en-US" dirty="0" err="1"/>
              <a:t>anche</a:t>
            </a:r>
            <a:r>
              <a:rPr lang="en-US" dirty="0"/>
              <a:t> </a:t>
            </a:r>
            <a:r>
              <a:rPr lang="en-US" dirty="0" err="1"/>
              <a:t>più</a:t>
            </a:r>
            <a:r>
              <a:rPr lang="en-US" dirty="0"/>
              <a:t> concentrate </a:t>
            </a:r>
            <a:r>
              <a:rPr lang="en-US" dirty="0" err="1"/>
              <a:t>che</a:t>
            </a:r>
            <a:r>
              <a:rPr lang="en-US" dirty="0"/>
              <a:t> </a:t>
            </a:r>
            <a:r>
              <a:rPr lang="en-US" dirty="0" err="1"/>
              <a:t>nel</a:t>
            </a:r>
            <a:r>
              <a:rPr lang="en-US" dirty="0"/>
              <a:t> </a:t>
            </a:r>
            <a:r>
              <a:rPr lang="en-US" dirty="0" err="1"/>
              <a:t>prodotto</a:t>
            </a:r>
            <a:r>
              <a:rPr lang="en-US" dirty="0"/>
              <a:t> fresco!</a:t>
            </a:r>
          </a:p>
        </p:txBody>
      </p:sp>
    </p:spTree>
    <p:extLst>
      <p:ext uri="{BB962C8B-B14F-4D97-AF65-F5344CB8AC3E}">
        <p14:creationId xmlns:p14="http://schemas.microsoft.com/office/powerpoint/2010/main" val="32563135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4546" y="2454829"/>
            <a:ext cx="4244189" cy="2831670"/>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05" y="80977"/>
            <a:ext cx="4017913" cy="3017637"/>
          </a:xfrm>
          <a:prstGeom prst="rect">
            <a:avLst/>
          </a:prstGeom>
        </p:spPr>
      </p:pic>
      <p:sp>
        <p:nvSpPr>
          <p:cNvPr id="5" name="CasellaDiTesto 4"/>
          <p:cNvSpPr txBox="1"/>
          <p:nvPr/>
        </p:nvSpPr>
        <p:spPr>
          <a:xfrm>
            <a:off x="471385" y="3870664"/>
            <a:ext cx="4251535" cy="646331"/>
          </a:xfrm>
          <a:prstGeom prst="rect">
            <a:avLst/>
          </a:prstGeom>
          <a:noFill/>
        </p:spPr>
        <p:txBody>
          <a:bodyPr wrap="square" rtlCol="0">
            <a:spAutoFit/>
          </a:bodyPr>
          <a:lstStyle/>
          <a:p>
            <a:r>
              <a:rPr lang="en-US" dirty="0"/>
              <a:t>Il </a:t>
            </a:r>
            <a:r>
              <a:rPr lang="en-US" b="1" dirty="0"/>
              <a:t>beta-carotene</a:t>
            </a:r>
            <a:r>
              <a:rPr lang="en-US" dirty="0"/>
              <a:t> </a:t>
            </a:r>
            <a:r>
              <a:rPr lang="en-US" dirty="0" err="1"/>
              <a:t>si</a:t>
            </a:r>
            <a:r>
              <a:rPr lang="en-US" dirty="0"/>
              <a:t> </a:t>
            </a:r>
            <a:r>
              <a:rPr lang="en-US" dirty="0" err="1"/>
              <a:t>assorbe</a:t>
            </a:r>
            <a:r>
              <a:rPr lang="en-US" dirty="0"/>
              <a:t> </a:t>
            </a:r>
            <a:r>
              <a:rPr lang="en-US" dirty="0" err="1"/>
              <a:t>meglio</a:t>
            </a:r>
            <a:r>
              <a:rPr lang="en-US" dirty="0"/>
              <a:t> </a:t>
            </a:r>
            <a:r>
              <a:rPr lang="en-US" dirty="0" err="1"/>
              <a:t>nella</a:t>
            </a:r>
            <a:r>
              <a:rPr lang="en-US" dirty="0"/>
              <a:t> </a:t>
            </a:r>
            <a:r>
              <a:rPr lang="en-US" dirty="0" err="1"/>
              <a:t>carota</a:t>
            </a:r>
            <a:r>
              <a:rPr lang="en-US" dirty="0"/>
              <a:t> cotta, con </a:t>
            </a:r>
            <a:r>
              <a:rPr lang="en-US" dirty="0" err="1"/>
              <a:t>aggiunta</a:t>
            </a:r>
            <a:r>
              <a:rPr lang="en-US" dirty="0"/>
              <a:t> di olio!</a:t>
            </a:r>
          </a:p>
        </p:txBody>
      </p:sp>
    </p:spTree>
    <p:extLst>
      <p:ext uri="{BB962C8B-B14F-4D97-AF65-F5344CB8AC3E}">
        <p14:creationId xmlns:p14="http://schemas.microsoft.com/office/powerpoint/2010/main" val="30128798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18914" y="2232845"/>
            <a:ext cx="4643021"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Si fa presto a dire cotto…</a:t>
            </a:r>
          </a:p>
        </p:txBody>
      </p:sp>
    </p:spTree>
    <p:extLst>
      <p:ext uri="{BB962C8B-B14F-4D97-AF65-F5344CB8AC3E}">
        <p14:creationId xmlns:p14="http://schemas.microsoft.com/office/powerpoint/2010/main" val="34895545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235" y="514076"/>
            <a:ext cx="4286389" cy="2743289"/>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24" y="3608031"/>
            <a:ext cx="4357410" cy="2898024"/>
          </a:xfrm>
          <a:prstGeom prst="rect">
            <a:avLst/>
          </a:prstGeom>
        </p:spPr>
      </p:pic>
      <p:sp>
        <p:nvSpPr>
          <p:cNvPr id="5" name="CasellaDiTesto 4"/>
          <p:cNvSpPr txBox="1"/>
          <p:nvPr/>
        </p:nvSpPr>
        <p:spPr>
          <a:xfrm>
            <a:off x="5797988" y="2611034"/>
            <a:ext cx="2786720" cy="1200329"/>
          </a:xfrm>
          <a:prstGeom prst="rect">
            <a:avLst/>
          </a:prstGeom>
          <a:noFill/>
        </p:spPr>
        <p:txBody>
          <a:bodyPr wrap="square" rtlCol="0">
            <a:spAutoFit/>
          </a:bodyPr>
          <a:lstStyle/>
          <a:p>
            <a:r>
              <a:rPr lang="en-US" dirty="0"/>
              <a:t>Una </a:t>
            </a:r>
            <a:r>
              <a:rPr lang="en-US" dirty="0" err="1"/>
              <a:t>cottura</a:t>
            </a:r>
            <a:r>
              <a:rPr lang="en-US" dirty="0"/>
              <a:t> </a:t>
            </a:r>
            <a:r>
              <a:rPr lang="en-US" dirty="0" err="1"/>
              <a:t>violenta</a:t>
            </a:r>
            <a:r>
              <a:rPr lang="en-US" dirty="0"/>
              <a:t> e </a:t>
            </a:r>
            <a:r>
              <a:rPr lang="en-US" dirty="0" err="1"/>
              <a:t>inadeguata</a:t>
            </a:r>
            <a:r>
              <a:rPr lang="en-US" dirty="0"/>
              <a:t>, </a:t>
            </a:r>
            <a:r>
              <a:rPr lang="en-US" dirty="0" err="1"/>
              <a:t>può</a:t>
            </a:r>
            <a:r>
              <a:rPr lang="en-US" dirty="0"/>
              <a:t> </a:t>
            </a:r>
            <a:r>
              <a:rPr lang="en-US" dirty="0" err="1"/>
              <a:t>impoverire</a:t>
            </a:r>
            <a:r>
              <a:rPr lang="en-US" dirty="0"/>
              <a:t> </a:t>
            </a:r>
            <a:r>
              <a:rPr lang="en-US" dirty="0" err="1"/>
              <a:t>il</a:t>
            </a:r>
            <a:r>
              <a:rPr lang="en-US" dirty="0"/>
              <a:t> </a:t>
            </a:r>
            <a:r>
              <a:rPr lang="en-US" dirty="0" err="1"/>
              <a:t>pesce</a:t>
            </a:r>
            <a:r>
              <a:rPr lang="en-US" dirty="0"/>
              <a:t> </a:t>
            </a:r>
            <a:r>
              <a:rPr lang="en-US" dirty="0" err="1"/>
              <a:t>degli</a:t>
            </a:r>
            <a:r>
              <a:rPr lang="en-US" dirty="0"/>
              <a:t> </a:t>
            </a:r>
            <a:r>
              <a:rPr lang="en-US" b="1" dirty="0"/>
              <a:t>omega 3</a:t>
            </a:r>
            <a:r>
              <a:rPr lang="en-US" dirty="0"/>
              <a:t> (EPA e DHA) in </a:t>
            </a:r>
            <a:r>
              <a:rPr lang="en-US" dirty="0" err="1"/>
              <a:t>esso</a:t>
            </a:r>
            <a:r>
              <a:rPr lang="en-US" dirty="0"/>
              <a:t> </a:t>
            </a:r>
            <a:r>
              <a:rPr lang="en-US" dirty="0" err="1"/>
              <a:t>contenuti</a:t>
            </a:r>
            <a:endParaRPr lang="en-US" dirty="0"/>
          </a:p>
        </p:txBody>
      </p:sp>
    </p:spTree>
    <p:extLst>
      <p:ext uri="{BB962C8B-B14F-4D97-AF65-F5344CB8AC3E}">
        <p14:creationId xmlns:p14="http://schemas.microsoft.com/office/powerpoint/2010/main" val="5720398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43882" y="443884"/>
            <a:ext cx="8629097" cy="1600438"/>
          </a:xfrm>
          <a:prstGeom prst="rect">
            <a:avLst/>
          </a:prstGeom>
          <a:noFill/>
        </p:spPr>
        <p:txBody>
          <a:bodyPr wrap="square" rtlCol="0">
            <a:spAutoFit/>
          </a:bodyPr>
          <a:lstStyle/>
          <a:p>
            <a:r>
              <a:rPr lang="it-IT" sz="1600" dirty="0"/>
              <a:t>Con la scoperta del fuoco da parte </a:t>
            </a:r>
            <a:r>
              <a:rPr lang="it-IT" sz="1600" b="1" dirty="0"/>
              <a:t>dell’</a:t>
            </a:r>
            <a:r>
              <a:rPr lang="it-IT" sz="1600" b="1" i="1" dirty="0"/>
              <a:t>Homo </a:t>
            </a:r>
            <a:r>
              <a:rPr lang="it-IT" sz="1600" b="1" i="1" dirty="0" err="1"/>
              <a:t>erectus</a:t>
            </a:r>
            <a:r>
              <a:rPr lang="it-IT" sz="1600" dirty="0"/>
              <a:t> l’uomo ha cotto il cibo per </a:t>
            </a:r>
            <a:r>
              <a:rPr lang="it-IT" sz="1600" b="1" dirty="0"/>
              <a:t>conservarlo meglio</a:t>
            </a:r>
            <a:r>
              <a:rPr lang="it-IT" sz="1600" dirty="0"/>
              <a:t>, per </a:t>
            </a:r>
            <a:r>
              <a:rPr lang="it-IT" sz="1600" b="1" dirty="0"/>
              <a:t>renderlo più commestibile </a:t>
            </a:r>
            <a:r>
              <a:rPr lang="it-IT" sz="1600" dirty="0"/>
              <a:t>o per rinnovare il </a:t>
            </a:r>
            <a:r>
              <a:rPr lang="it-IT" sz="1600" b="1" dirty="0"/>
              <a:t>profumo</a:t>
            </a:r>
            <a:r>
              <a:rPr lang="it-IT" sz="1600" dirty="0"/>
              <a:t> sprigionato casualmente dalla carne di animali bruciati dalle fiamme durante un incendio. </a:t>
            </a:r>
          </a:p>
          <a:p>
            <a:r>
              <a:rPr lang="it-IT" sz="1600" dirty="0"/>
              <a:t>Restano però ipotesi: in realtà come sia avvenuto il passaggio dal crudo al cotto è ancora un mistero.</a:t>
            </a:r>
          </a:p>
          <a:p>
            <a:r>
              <a:rPr lang="it-IT" sz="1600" i="1" dirty="0"/>
              <a:t>www.lascuoladiancel.it</a:t>
            </a:r>
          </a:p>
          <a:p>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610" y="2263784"/>
            <a:ext cx="5697639" cy="3817420"/>
          </a:xfrm>
          <a:prstGeom prst="rect">
            <a:avLst/>
          </a:prstGeom>
        </p:spPr>
      </p:pic>
    </p:spTree>
    <p:extLst>
      <p:ext uri="{BB962C8B-B14F-4D97-AF65-F5344CB8AC3E}">
        <p14:creationId xmlns:p14="http://schemas.microsoft.com/office/powerpoint/2010/main" val="4976397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55" y="603682"/>
            <a:ext cx="4457697" cy="3070239"/>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347" y="3548475"/>
            <a:ext cx="4431807" cy="2940732"/>
          </a:xfrm>
          <a:prstGeom prst="rect">
            <a:avLst/>
          </a:prstGeom>
        </p:spPr>
      </p:pic>
      <p:sp>
        <p:nvSpPr>
          <p:cNvPr id="5" name="CasellaDiTesto 4"/>
          <p:cNvSpPr txBox="1"/>
          <p:nvPr/>
        </p:nvSpPr>
        <p:spPr>
          <a:xfrm>
            <a:off x="5620434" y="1538636"/>
            <a:ext cx="2786720" cy="646331"/>
          </a:xfrm>
          <a:prstGeom prst="rect">
            <a:avLst/>
          </a:prstGeom>
          <a:noFill/>
        </p:spPr>
        <p:txBody>
          <a:bodyPr wrap="square" rtlCol="0">
            <a:spAutoFit/>
          </a:bodyPr>
          <a:lstStyle/>
          <a:p>
            <a:r>
              <a:rPr lang="en-US" dirty="0"/>
              <a:t>La </a:t>
            </a:r>
            <a:r>
              <a:rPr lang="en-US" dirty="0" err="1"/>
              <a:t>mela</a:t>
            </a:r>
            <a:r>
              <a:rPr lang="en-US" dirty="0"/>
              <a:t> cotta </a:t>
            </a:r>
            <a:r>
              <a:rPr lang="en-US" dirty="0" err="1"/>
              <a:t>acquista</a:t>
            </a:r>
            <a:r>
              <a:rPr lang="en-US" dirty="0"/>
              <a:t> </a:t>
            </a:r>
            <a:r>
              <a:rPr lang="en-US" b="1" dirty="0" err="1"/>
              <a:t>proprietà</a:t>
            </a:r>
            <a:r>
              <a:rPr lang="en-US" b="1" dirty="0"/>
              <a:t> </a:t>
            </a:r>
            <a:r>
              <a:rPr lang="en-US" b="1" dirty="0" err="1"/>
              <a:t>lassative</a:t>
            </a:r>
            <a:endParaRPr lang="en-US" b="1" dirty="0"/>
          </a:p>
        </p:txBody>
      </p:sp>
    </p:spTree>
    <p:extLst>
      <p:ext uri="{BB962C8B-B14F-4D97-AF65-F5344CB8AC3E}">
        <p14:creationId xmlns:p14="http://schemas.microsoft.com/office/powerpoint/2010/main" val="12500658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83" y="0"/>
            <a:ext cx="5644720" cy="4178320"/>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019" y="3954733"/>
            <a:ext cx="4618075" cy="2562631"/>
          </a:xfrm>
          <a:prstGeom prst="rect">
            <a:avLst/>
          </a:prstGeom>
        </p:spPr>
      </p:pic>
      <p:sp>
        <p:nvSpPr>
          <p:cNvPr id="5" name="CasellaDiTesto 4"/>
          <p:cNvSpPr txBox="1"/>
          <p:nvPr/>
        </p:nvSpPr>
        <p:spPr>
          <a:xfrm>
            <a:off x="5620434" y="1538636"/>
            <a:ext cx="2786720" cy="646331"/>
          </a:xfrm>
          <a:prstGeom prst="rect">
            <a:avLst/>
          </a:prstGeom>
          <a:noFill/>
        </p:spPr>
        <p:txBody>
          <a:bodyPr wrap="square" rtlCol="0">
            <a:spAutoFit/>
          </a:bodyPr>
          <a:lstStyle/>
          <a:p>
            <a:r>
              <a:rPr lang="en-US" dirty="0"/>
              <a:t>La </a:t>
            </a:r>
            <a:r>
              <a:rPr lang="en-US" dirty="0" err="1"/>
              <a:t>prugna</a:t>
            </a:r>
            <a:r>
              <a:rPr lang="en-US" dirty="0"/>
              <a:t> cotta </a:t>
            </a:r>
            <a:r>
              <a:rPr lang="en-US" dirty="0" err="1"/>
              <a:t>acquista</a:t>
            </a:r>
            <a:r>
              <a:rPr lang="en-US" dirty="0"/>
              <a:t> </a:t>
            </a:r>
            <a:r>
              <a:rPr lang="en-US" b="1" dirty="0" err="1"/>
              <a:t>proprietà</a:t>
            </a:r>
            <a:r>
              <a:rPr lang="en-US" b="1" dirty="0"/>
              <a:t> </a:t>
            </a:r>
            <a:r>
              <a:rPr lang="en-US" b="1" dirty="0" err="1"/>
              <a:t>lassative</a:t>
            </a:r>
            <a:endParaRPr lang="en-US" b="1" dirty="0"/>
          </a:p>
        </p:txBody>
      </p:sp>
    </p:spTree>
    <p:extLst>
      <p:ext uri="{BB962C8B-B14F-4D97-AF65-F5344CB8AC3E}">
        <p14:creationId xmlns:p14="http://schemas.microsoft.com/office/powerpoint/2010/main" val="14798582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10" y="532661"/>
            <a:ext cx="5492428" cy="287296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150" y="3667228"/>
            <a:ext cx="4693976" cy="2813470"/>
          </a:xfrm>
          <a:prstGeom prst="rect">
            <a:avLst/>
          </a:prstGeom>
        </p:spPr>
      </p:pic>
      <p:sp>
        <p:nvSpPr>
          <p:cNvPr id="5" name="CasellaDiTesto 4"/>
          <p:cNvSpPr txBox="1"/>
          <p:nvPr/>
        </p:nvSpPr>
        <p:spPr>
          <a:xfrm>
            <a:off x="6357280" y="1396593"/>
            <a:ext cx="2786720" cy="646331"/>
          </a:xfrm>
          <a:prstGeom prst="rect">
            <a:avLst/>
          </a:prstGeom>
          <a:noFill/>
        </p:spPr>
        <p:txBody>
          <a:bodyPr wrap="square" rtlCol="0">
            <a:spAutoFit/>
          </a:bodyPr>
          <a:lstStyle/>
          <a:p>
            <a:r>
              <a:rPr lang="en-US" b="1" dirty="0"/>
              <a:t>La pasta al dente </a:t>
            </a:r>
            <a:r>
              <a:rPr lang="en-US" dirty="0"/>
              <a:t>è </a:t>
            </a:r>
            <a:r>
              <a:rPr lang="en-US" dirty="0" err="1"/>
              <a:t>più</a:t>
            </a:r>
            <a:r>
              <a:rPr lang="en-US" dirty="0"/>
              <a:t> </a:t>
            </a:r>
            <a:r>
              <a:rPr lang="en-US" dirty="0" err="1"/>
              <a:t>digeribile</a:t>
            </a:r>
            <a:endParaRPr lang="en-US" b="1" dirty="0"/>
          </a:p>
        </p:txBody>
      </p:sp>
    </p:spTree>
    <p:extLst>
      <p:ext uri="{BB962C8B-B14F-4D97-AF65-F5344CB8AC3E}">
        <p14:creationId xmlns:p14="http://schemas.microsoft.com/office/powerpoint/2010/main" val="33943725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36" y="497150"/>
            <a:ext cx="3805444" cy="2858053"/>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315" y="3218331"/>
            <a:ext cx="4363104" cy="3360021"/>
          </a:xfrm>
          <a:prstGeom prst="rect">
            <a:avLst/>
          </a:prstGeom>
        </p:spPr>
      </p:pic>
      <p:sp>
        <p:nvSpPr>
          <p:cNvPr id="5" name="CasellaDiTesto 4"/>
          <p:cNvSpPr txBox="1"/>
          <p:nvPr/>
        </p:nvSpPr>
        <p:spPr>
          <a:xfrm>
            <a:off x="5175682" y="952709"/>
            <a:ext cx="3124940" cy="1200329"/>
          </a:xfrm>
          <a:prstGeom prst="rect">
            <a:avLst/>
          </a:prstGeom>
          <a:noFill/>
        </p:spPr>
        <p:txBody>
          <a:bodyPr wrap="square" rtlCol="0">
            <a:spAutoFit/>
          </a:bodyPr>
          <a:lstStyle/>
          <a:p>
            <a:r>
              <a:rPr lang="en-US" dirty="0"/>
              <a:t>Le </a:t>
            </a:r>
            <a:r>
              <a:rPr lang="en-US" dirty="0" err="1"/>
              <a:t>qualità</a:t>
            </a:r>
            <a:r>
              <a:rPr lang="en-US" dirty="0"/>
              <a:t> di </a:t>
            </a:r>
            <a:r>
              <a:rPr lang="en-US" dirty="0" err="1"/>
              <a:t>riso</a:t>
            </a:r>
            <a:r>
              <a:rPr lang="en-US" dirty="0"/>
              <a:t> </a:t>
            </a:r>
            <a:r>
              <a:rPr lang="en-US" dirty="0" err="1"/>
              <a:t>che</a:t>
            </a:r>
            <a:r>
              <a:rPr lang="en-US" dirty="0"/>
              <a:t> </a:t>
            </a:r>
            <a:r>
              <a:rPr lang="en-US" dirty="0" err="1"/>
              <a:t>liberano</a:t>
            </a:r>
            <a:r>
              <a:rPr lang="en-US" dirty="0"/>
              <a:t> </a:t>
            </a:r>
            <a:r>
              <a:rPr lang="en-US" b="1" dirty="0" err="1"/>
              <a:t>amido</a:t>
            </a:r>
            <a:r>
              <a:rPr lang="en-US" b="1" dirty="0"/>
              <a:t> in </a:t>
            </a:r>
            <a:r>
              <a:rPr lang="en-US" b="1" dirty="0" err="1"/>
              <a:t>cottura</a:t>
            </a:r>
            <a:r>
              <a:rPr lang="en-US" dirty="0"/>
              <a:t>, </a:t>
            </a:r>
            <a:r>
              <a:rPr lang="en-US" dirty="0" err="1"/>
              <a:t>hanno</a:t>
            </a:r>
            <a:r>
              <a:rPr lang="en-US" dirty="0"/>
              <a:t> </a:t>
            </a:r>
            <a:r>
              <a:rPr lang="en-US" dirty="0" err="1"/>
              <a:t>più</a:t>
            </a:r>
            <a:r>
              <a:rPr lang="en-US" dirty="0"/>
              <a:t> alto </a:t>
            </a:r>
            <a:r>
              <a:rPr lang="en-US" b="1" dirty="0" err="1"/>
              <a:t>indice</a:t>
            </a:r>
            <a:r>
              <a:rPr lang="en-US" b="1" dirty="0"/>
              <a:t> </a:t>
            </a:r>
            <a:r>
              <a:rPr lang="en-US" b="1" dirty="0" err="1"/>
              <a:t>glicemico</a:t>
            </a:r>
            <a:r>
              <a:rPr lang="en-US" b="1" dirty="0"/>
              <a:t> </a:t>
            </a:r>
            <a:r>
              <a:rPr lang="en-US" dirty="0"/>
              <a:t>e </a:t>
            </a:r>
            <a:r>
              <a:rPr lang="en-US" dirty="0" err="1"/>
              <a:t>aiutano</a:t>
            </a:r>
            <a:r>
              <a:rPr lang="en-US" dirty="0"/>
              <a:t> </a:t>
            </a:r>
            <a:r>
              <a:rPr lang="en-US" dirty="0" err="1"/>
              <a:t>quando</a:t>
            </a:r>
            <a:r>
              <a:rPr lang="en-US" dirty="0"/>
              <a:t> “</a:t>
            </a:r>
            <a:r>
              <a:rPr lang="en-US" dirty="0" err="1"/>
              <a:t>vai</a:t>
            </a:r>
            <a:r>
              <a:rPr lang="en-US" dirty="0"/>
              <a:t> </a:t>
            </a:r>
            <a:r>
              <a:rPr lang="en-US" dirty="0" err="1"/>
              <a:t>troppo</a:t>
            </a:r>
            <a:r>
              <a:rPr lang="en-US" dirty="0"/>
              <a:t> in </a:t>
            </a:r>
            <a:r>
              <a:rPr lang="en-US" dirty="0" err="1"/>
              <a:t>bagno</a:t>
            </a:r>
            <a:r>
              <a:rPr lang="en-US" dirty="0"/>
              <a:t>”</a:t>
            </a:r>
          </a:p>
        </p:txBody>
      </p:sp>
    </p:spTree>
    <p:extLst>
      <p:ext uri="{BB962C8B-B14F-4D97-AF65-F5344CB8AC3E}">
        <p14:creationId xmlns:p14="http://schemas.microsoft.com/office/powerpoint/2010/main" val="6017788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07690" y="803539"/>
            <a:ext cx="4643021"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Il segreto dell’uovo sodo</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783" y="1899821"/>
            <a:ext cx="3032834" cy="4043779"/>
          </a:xfrm>
          <a:prstGeom prst="rect">
            <a:avLst/>
          </a:prstGeom>
        </p:spPr>
      </p:pic>
    </p:spTree>
    <p:extLst>
      <p:ext uri="{BB962C8B-B14F-4D97-AF65-F5344CB8AC3E}">
        <p14:creationId xmlns:p14="http://schemas.microsoft.com/office/powerpoint/2010/main" val="266043955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100" y="2112885"/>
            <a:ext cx="6129966" cy="3647330"/>
          </a:xfrm>
          <a:prstGeom prst="rect">
            <a:avLst/>
          </a:prstGeom>
        </p:spPr>
      </p:pic>
      <p:sp>
        <p:nvSpPr>
          <p:cNvPr id="3" name="CasellaDiTesto 2"/>
          <p:cNvSpPr txBox="1"/>
          <p:nvPr/>
        </p:nvSpPr>
        <p:spPr>
          <a:xfrm>
            <a:off x="2059619" y="705886"/>
            <a:ext cx="5246705" cy="1200329"/>
          </a:xfrm>
          <a:prstGeom prst="rect">
            <a:avLst/>
          </a:prstGeom>
          <a:noFill/>
        </p:spPr>
        <p:txBody>
          <a:bodyPr wrap="square" rtlCol="0">
            <a:spAutoFit/>
          </a:bodyPr>
          <a:lstStyle/>
          <a:p>
            <a:r>
              <a:rPr lang="it-IT" sz="3600" dirty="0">
                <a:solidFill>
                  <a:srgbClr val="C00000"/>
                </a:solidFill>
                <a:latin typeface="Curlz MT" panose="04040404050702020202" pitchFamily="82" charset="0"/>
              </a:rPr>
              <a:t>Hai 3 minuti di tempo per guardare questa foto…..</a:t>
            </a:r>
          </a:p>
        </p:txBody>
      </p:sp>
    </p:spTree>
    <p:extLst>
      <p:ext uri="{BB962C8B-B14F-4D97-AF65-F5344CB8AC3E}">
        <p14:creationId xmlns:p14="http://schemas.microsoft.com/office/powerpoint/2010/main" val="26840898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1358" y="1811045"/>
            <a:ext cx="4219113" cy="4219113"/>
          </a:xfrm>
          <a:prstGeom prst="rect">
            <a:avLst/>
          </a:prstGeom>
        </p:spPr>
      </p:pic>
      <p:sp>
        <p:nvSpPr>
          <p:cNvPr id="3" name="CasellaDiTesto 2"/>
          <p:cNvSpPr txBox="1"/>
          <p:nvPr/>
        </p:nvSpPr>
        <p:spPr>
          <a:xfrm>
            <a:off x="2192784" y="368534"/>
            <a:ext cx="5246705" cy="1200329"/>
          </a:xfrm>
          <a:prstGeom prst="rect">
            <a:avLst/>
          </a:prstGeom>
          <a:noFill/>
        </p:spPr>
        <p:txBody>
          <a:bodyPr wrap="square" rtlCol="0">
            <a:spAutoFit/>
          </a:bodyPr>
          <a:lstStyle/>
          <a:p>
            <a:r>
              <a:rPr lang="it-IT" sz="3600" dirty="0">
                <a:solidFill>
                  <a:srgbClr val="C00000"/>
                </a:solidFill>
                <a:latin typeface="Curlz MT" panose="04040404050702020202" pitchFamily="82" charset="0"/>
              </a:rPr>
              <a:t>Quanto tempo è stato cotto questo uovo alla coque?</a:t>
            </a:r>
          </a:p>
        </p:txBody>
      </p:sp>
    </p:spTree>
    <p:extLst>
      <p:ext uri="{BB962C8B-B14F-4D97-AF65-F5344CB8AC3E}">
        <p14:creationId xmlns:p14="http://schemas.microsoft.com/office/powerpoint/2010/main" val="1894216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2278" y="1669002"/>
            <a:ext cx="4219113" cy="4219113"/>
          </a:xfrm>
          <a:prstGeom prst="rect">
            <a:avLst/>
          </a:prstGeom>
        </p:spPr>
      </p:pic>
      <p:sp>
        <p:nvSpPr>
          <p:cNvPr id="3" name="CasellaDiTesto 2"/>
          <p:cNvSpPr txBox="1"/>
          <p:nvPr/>
        </p:nvSpPr>
        <p:spPr>
          <a:xfrm>
            <a:off x="3480046" y="501700"/>
            <a:ext cx="5246705"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3 minuti!!!</a:t>
            </a:r>
          </a:p>
        </p:txBody>
      </p:sp>
    </p:spTree>
    <p:extLst>
      <p:ext uri="{BB962C8B-B14F-4D97-AF65-F5344CB8AC3E}">
        <p14:creationId xmlns:p14="http://schemas.microsoft.com/office/powerpoint/2010/main" val="30977651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743" y="1926455"/>
            <a:ext cx="5912529" cy="3941686"/>
          </a:xfrm>
          <a:prstGeom prst="rect">
            <a:avLst/>
          </a:prstGeom>
        </p:spPr>
      </p:pic>
      <p:sp>
        <p:nvSpPr>
          <p:cNvPr id="3" name="CasellaDiTesto 2"/>
          <p:cNvSpPr txBox="1"/>
          <p:nvPr/>
        </p:nvSpPr>
        <p:spPr>
          <a:xfrm>
            <a:off x="2192784" y="368534"/>
            <a:ext cx="5246705" cy="1200329"/>
          </a:xfrm>
          <a:prstGeom prst="rect">
            <a:avLst/>
          </a:prstGeom>
          <a:noFill/>
        </p:spPr>
        <p:txBody>
          <a:bodyPr wrap="square" rtlCol="0">
            <a:spAutoFit/>
          </a:bodyPr>
          <a:lstStyle/>
          <a:p>
            <a:r>
              <a:rPr lang="it-IT" sz="3600" dirty="0">
                <a:solidFill>
                  <a:srgbClr val="C00000"/>
                </a:solidFill>
                <a:latin typeface="Curlz MT" panose="04040404050702020202" pitchFamily="82" charset="0"/>
              </a:rPr>
              <a:t>Quanto tempo è stato cotto questo uovo sodo?</a:t>
            </a:r>
          </a:p>
        </p:txBody>
      </p:sp>
    </p:spTree>
    <p:extLst>
      <p:ext uri="{BB962C8B-B14F-4D97-AF65-F5344CB8AC3E}">
        <p14:creationId xmlns:p14="http://schemas.microsoft.com/office/powerpoint/2010/main" val="129650446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743" y="1926455"/>
            <a:ext cx="5912529" cy="3941686"/>
          </a:xfrm>
          <a:prstGeom prst="rect">
            <a:avLst/>
          </a:prstGeom>
        </p:spPr>
      </p:pic>
      <p:sp>
        <p:nvSpPr>
          <p:cNvPr id="3" name="CasellaDiTesto 2"/>
          <p:cNvSpPr txBox="1"/>
          <p:nvPr/>
        </p:nvSpPr>
        <p:spPr>
          <a:xfrm>
            <a:off x="3497802" y="634864"/>
            <a:ext cx="2503503"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11 minuti!!!</a:t>
            </a:r>
          </a:p>
        </p:txBody>
      </p:sp>
    </p:spTree>
    <p:extLst>
      <p:ext uri="{BB962C8B-B14F-4D97-AF65-F5344CB8AC3E}">
        <p14:creationId xmlns:p14="http://schemas.microsoft.com/office/powerpoint/2010/main" val="40969648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43882" y="443884"/>
            <a:ext cx="8629097" cy="2092881"/>
          </a:xfrm>
          <a:prstGeom prst="rect">
            <a:avLst/>
          </a:prstGeom>
          <a:noFill/>
        </p:spPr>
        <p:txBody>
          <a:bodyPr wrap="square" rtlCol="0">
            <a:spAutoFit/>
          </a:bodyPr>
          <a:lstStyle/>
          <a:p>
            <a:endParaRPr lang="it-IT" sz="1600" dirty="0"/>
          </a:p>
          <a:p>
            <a:r>
              <a:rPr lang="it-IT" sz="1600" dirty="0"/>
              <a:t>Dopo aver scoperto gli effetti del fuoco sugli alimenti, la cottura è avvenuta su </a:t>
            </a:r>
            <a:r>
              <a:rPr lang="it-IT" sz="1600" b="1" dirty="0"/>
              <a:t>fiamma viva </a:t>
            </a:r>
            <a:r>
              <a:rPr lang="it-IT" sz="1600" dirty="0"/>
              <a:t>in </a:t>
            </a:r>
            <a:r>
              <a:rPr lang="it-IT" sz="1600" b="1" dirty="0"/>
              <a:t>cerchi di pietra </a:t>
            </a:r>
            <a:r>
              <a:rPr lang="it-IT" sz="1600" dirty="0"/>
              <a:t>o in </a:t>
            </a:r>
            <a:r>
              <a:rPr lang="it-IT" sz="1600" b="1" dirty="0"/>
              <a:t>recipienti di pelle.</a:t>
            </a:r>
          </a:p>
          <a:p>
            <a:r>
              <a:rPr lang="it-IT" sz="1600" b="1" dirty="0"/>
              <a:t> 10 000 anni </a:t>
            </a:r>
            <a:r>
              <a:rPr lang="it-IT" sz="1600" dirty="0"/>
              <a:t>fa la lavorazione di </a:t>
            </a:r>
            <a:r>
              <a:rPr lang="it-IT" sz="1600" b="1" dirty="0"/>
              <a:t>recipienti di argilla </a:t>
            </a:r>
            <a:r>
              <a:rPr lang="it-IT" sz="1600" dirty="0"/>
              <a:t>e la conseguente utilizzazione per la </a:t>
            </a:r>
            <a:r>
              <a:rPr lang="it-IT" sz="1600" b="1" dirty="0"/>
              <a:t>cottura e la conservazione </a:t>
            </a:r>
            <a:r>
              <a:rPr lang="it-IT" sz="1600" dirty="0"/>
              <a:t>ha permesso ai </a:t>
            </a:r>
            <a:r>
              <a:rPr lang="it-IT" sz="1600" b="1" dirty="0">
                <a:solidFill>
                  <a:srgbClr val="FF0000"/>
                </a:solidFill>
              </a:rPr>
              <a:t>popoli nomadi di diventare sedentari e ha favorito la nascita dell’agricoltura.</a:t>
            </a:r>
          </a:p>
          <a:p>
            <a:r>
              <a:rPr lang="it-IT" sz="1600" i="1" dirty="0"/>
              <a:t>www.lascuoladiancel.it</a:t>
            </a:r>
          </a:p>
          <a:p>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770" y="2468598"/>
            <a:ext cx="6361319" cy="3816791"/>
          </a:xfrm>
          <a:prstGeom prst="rect">
            <a:avLst/>
          </a:prstGeom>
        </p:spPr>
      </p:pic>
    </p:spTree>
    <p:extLst>
      <p:ext uri="{BB962C8B-B14F-4D97-AF65-F5344CB8AC3E}">
        <p14:creationId xmlns:p14="http://schemas.microsoft.com/office/powerpoint/2010/main" val="273038293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2360" y="1882065"/>
            <a:ext cx="5809888" cy="3468723"/>
          </a:xfrm>
          <a:prstGeom prst="rect">
            <a:avLst/>
          </a:prstGeom>
        </p:spPr>
      </p:pic>
      <p:sp>
        <p:nvSpPr>
          <p:cNvPr id="5" name="CasellaDiTesto 4"/>
          <p:cNvSpPr txBox="1"/>
          <p:nvPr/>
        </p:nvSpPr>
        <p:spPr>
          <a:xfrm>
            <a:off x="4119239" y="5415378"/>
            <a:ext cx="3773009" cy="369332"/>
          </a:xfrm>
          <a:prstGeom prst="rect">
            <a:avLst/>
          </a:prstGeom>
          <a:noFill/>
        </p:spPr>
        <p:txBody>
          <a:bodyPr wrap="square" rtlCol="0">
            <a:spAutoFit/>
          </a:bodyPr>
          <a:lstStyle/>
          <a:p>
            <a:r>
              <a:rPr lang="en-US" b="1" dirty="0" err="1"/>
              <a:t>Solfuro</a:t>
            </a:r>
            <a:r>
              <a:rPr lang="en-US" b="1" dirty="0"/>
              <a:t> di </a:t>
            </a:r>
            <a:r>
              <a:rPr lang="en-US" b="1" dirty="0" err="1"/>
              <a:t>ferro</a:t>
            </a:r>
            <a:endParaRPr lang="en-US" b="1" dirty="0"/>
          </a:p>
        </p:txBody>
      </p:sp>
      <p:sp>
        <p:nvSpPr>
          <p:cNvPr id="6" name="CasellaDiTesto 5"/>
          <p:cNvSpPr txBox="1"/>
          <p:nvPr/>
        </p:nvSpPr>
        <p:spPr>
          <a:xfrm>
            <a:off x="2363951" y="412922"/>
            <a:ext cx="5246705" cy="1200329"/>
          </a:xfrm>
          <a:prstGeom prst="rect">
            <a:avLst/>
          </a:prstGeom>
          <a:noFill/>
        </p:spPr>
        <p:txBody>
          <a:bodyPr wrap="square" rtlCol="0">
            <a:spAutoFit/>
          </a:bodyPr>
          <a:lstStyle/>
          <a:p>
            <a:r>
              <a:rPr lang="it-IT" sz="3600" dirty="0">
                <a:solidFill>
                  <a:srgbClr val="C00000"/>
                </a:solidFill>
                <a:latin typeface="Curlz MT" panose="04040404050702020202" pitchFamily="82" charset="0"/>
              </a:rPr>
              <a:t>Quanto tempo è stato cotto questo uovo sodo?</a:t>
            </a:r>
          </a:p>
        </p:txBody>
      </p:sp>
    </p:spTree>
    <p:extLst>
      <p:ext uri="{BB962C8B-B14F-4D97-AF65-F5344CB8AC3E}">
        <p14:creationId xmlns:p14="http://schemas.microsoft.com/office/powerpoint/2010/main" val="75850973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2360" y="1882065"/>
            <a:ext cx="5809888" cy="3468723"/>
          </a:xfrm>
          <a:prstGeom prst="rect">
            <a:avLst/>
          </a:prstGeom>
        </p:spPr>
      </p:pic>
      <p:sp>
        <p:nvSpPr>
          <p:cNvPr id="6" name="CasellaDiTesto 5"/>
          <p:cNvSpPr txBox="1"/>
          <p:nvPr/>
        </p:nvSpPr>
        <p:spPr>
          <a:xfrm>
            <a:off x="2363951" y="412922"/>
            <a:ext cx="5246705"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Oltre i 15 minuti!!</a:t>
            </a:r>
          </a:p>
        </p:txBody>
      </p:sp>
    </p:spTree>
    <p:extLst>
      <p:ext uri="{BB962C8B-B14F-4D97-AF65-F5344CB8AC3E}">
        <p14:creationId xmlns:p14="http://schemas.microsoft.com/office/powerpoint/2010/main" val="17377657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53740" y="1453174"/>
            <a:ext cx="2308860" cy="300082"/>
          </a:xfrm>
          <a:prstGeom prst="rect">
            <a:avLst/>
          </a:prstGeom>
          <a:noFill/>
        </p:spPr>
        <p:txBody>
          <a:bodyPr wrap="square" rtlCol="0">
            <a:spAutoFit/>
          </a:bodyPr>
          <a:lstStyle/>
          <a:p>
            <a:r>
              <a:rPr lang="it-IT" sz="1350" dirty="0">
                <a:solidFill>
                  <a:srgbClr val="FF0000"/>
                </a:solidFill>
              </a:rPr>
              <a:t>Cosa ho imparato oggi?</a:t>
            </a:r>
          </a:p>
        </p:txBody>
      </p:sp>
      <p:sp>
        <p:nvSpPr>
          <p:cNvPr id="5" name="CasellaDiTesto 4"/>
          <p:cNvSpPr txBox="1"/>
          <p:nvPr/>
        </p:nvSpPr>
        <p:spPr>
          <a:xfrm>
            <a:off x="1640483" y="2199614"/>
            <a:ext cx="5772150" cy="1131079"/>
          </a:xfrm>
          <a:prstGeom prst="rect">
            <a:avLst/>
          </a:prstGeom>
          <a:noFill/>
        </p:spPr>
        <p:txBody>
          <a:bodyPr wrap="square" rtlCol="0">
            <a:spAutoFit/>
          </a:bodyPr>
          <a:lstStyle/>
          <a:p>
            <a:pPr marL="214313" indent="-214313">
              <a:buFont typeface="Wingdings" panose="05000000000000000000" pitchFamily="2" charset="2"/>
              <a:buChar char="v"/>
            </a:pPr>
            <a:r>
              <a:rPr lang="it-IT" sz="1350" dirty="0"/>
              <a:t>Il cibo va cotto con attenzione, alternando i metodi di cottura</a:t>
            </a:r>
          </a:p>
          <a:p>
            <a:pPr marL="214313" indent="-214313">
              <a:buFont typeface="Wingdings" panose="05000000000000000000" pitchFamily="2" charset="2"/>
              <a:buChar char="v"/>
            </a:pPr>
            <a:r>
              <a:rPr lang="it-IT" sz="1350" dirty="0"/>
              <a:t>Il cibo non va troppo «sfruttato» in cottura</a:t>
            </a:r>
          </a:p>
          <a:p>
            <a:pPr marL="214313" indent="-214313">
              <a:buFont typeface="Wingdings" panose="05000000000000000000" pitchFamily="2" charset="2"/>
              <a:buChar char="v"/>
            </a:pPr>
            <a:r>
              <a:rPr lang="it-IT" sz="1350" dirty="0"/>
              <a:t>I grassi per la cottura vanno scelti in base al punto di fumo</a:t>
            </a:r>
          </a:p>
          <a:p>
            <a:pPr marL="214313" indent="-214313">
              <a:buFont typeface="Wingdings" panose="05000000000000000000" pitchFamily="2" charset="2"/>
              <a:buChar char="v"/>
            </a:pPr>
            <a:r>
              <a:rPr lang="it-IT" sz="1350" dirty="0"/>
              <a:t>La cottura può potenziare l’assorbimento di alcuni composti funzionali</a:t>
            </a:r>
          </a:p>
          <a:p>
            <a:pPr marL="214313" indent="-214313">
              <a:buFont typeface="Wingdings" panose="05000000000000000000" pitchFamily="2" charset="2"/>
              <a:buChar char="v"/>
            </a:pPr>
            <a:r>
              <a:rPr lang="it-IT" sz="1350" dirty="0"/>
              <a:t>Le parti bruciate degli alimenti sono tossiche</a:t>
            </a:r>
          </a:p>
        </p:txBody>
      </p:sp>
    </p:spTree>
    <p:extLst>
      <p:ext uri="{BB962C8B-B14F-4D97-AF65-F5344CB8AC3E}">
        <p14:creationId xmlns:p14="http://schemas.microsoft.com/office/powerpoint/2010/main" val="15180439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l="31222" t="11111" b="26370"/>
          <a:stretch/>
        </p:blipFill>
        <p:spPr>
          <a:xfrm rot="16200000">
            <a:off x="2866760" y="2586893"/>
            <a:ext cx="3563073" cy="2429106"/>
          </a:xfrm>
          <a:prstGeom prst="rect">
            <a:avLst/>
          </a:prstGeom>
        </p:spPr>
      </p:pic>
      <p:sp>
        <p:nvSpPr>
          <p:cNvPr id="2" name="CasellaDiTesto 1"/>
          <p:cNvSpPr txBox="1"/>
          <p:nvPr/>
        </p:nvSpPr>
        <p:spPr>
          <a:xfrm>
            <a:off x="2760364" y="1424977"/>
            <a:ext cx="5013960" cy="415498"/>
          </a:xfrm>
          <a:prstGeom prst="rect">
            <a:avLst/>
          </a:prstGeom>
          <a:noFill/>
        </p:spPr>
        <p:txBody>
          <a:bodyPr wrap="square" rtlCol="0">
            <a:spAutoFit/>
          </a:bodyPr>
          <a:lstStyle/>
          <a:p>
            <a:r>
              <a:rPr lang="it-IT" sz="2100" b="1" dirty="0">
                <a:latin typeface="Curlz MT" panose="04040404050702020202" pitchFamily="82" charset="0"/>
              </a:rPr>
              <a:t>A cosa serve la cottura degli alimenti?</a:t>
            </a:r>
          </a:p>
        </p:txBody>
      </p:sp>
    </p:spTree>
    <p:extLst>
      <p:ext uri="{BB962C8B-B14F-4D97-AF65-F5344CB8AC3E}">
        <p14:creationId xmlns:p14="http://schemas.microsoft.com/office/powerpoint/2010/main" val="1236187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02259" y="530747"/>
            <a:ext cx="5316318"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Quale mangeresti e </a:t>
            </a:r>
            <a:r>
              <a:rPr lang="it-IT" sz="3600" dirty="0" err="1">
                <a:solidFill>
                  <a:srgbClr val="C00000"/>
                </a:solidFill>
                <a:latin typeface="Curlz MT" panose="04040404050702020202" pitchFamily="82" charset="0"/>
              </a:rPr>
              <a:t>perchè</a:t>
            </a:r>
            <a:r>
              <a:rPr lang="it-IT" sz="3600" dirty="0">
                <a:solidFill>
                  <a:srgbClr val="C00000"/>
                </a:solidFill>
                <a:latin typeface="Curlz MT" panose="04040404050702020202" pitchFamily="82" charset="0"/>
              </a:rPr>
              <a:t>?</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45" y="1600605"/>
            <a:ext cx="3006029" cy="4509044"/>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7727" y="1890944"/>
            <a:ext cx="4810470" cy="3768571"/>
          </a:xfrm>
          <a:prstGeom prst="rect">
            <a:avLst/>
          </a:prstGeom>
        </p:spPr>
      </p:pic>
    </p:spTree>
    <p:extLst>
      <p:ext uri="{BB962C8B-B14F-4D97-AF65-F5344CB8AC3E}">
        <p14:creationId xmlns:p14="http://schemas.microsoft.com/office/powerpoint/2010/main" val="4962008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602" y="592890"/>
            <a:ext cx="5496684"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Quale mangeresti e </a:t>
            </a:r>
            <a:r>
              <a:rPr lang="it-IT" sz="3600" dirty="0" err="1">
                <a:solidFill>
                  <a:srgbClr val="C00000"/>
                </a:solidFill>
                <a:latin typeface="Curlz MT" panose="04040404050702020202" pitchFamily="82" charset="0"/>
              </a:rPr>
              <a:t>perchè</a:t>
            </a:r>
            <a:r>
              <a:rPr lang="it-IT" sz="3600" dirty="0">
                <a:solidFill>
                  <a:srgbClr val="C00000"/>
                </a:solidFill>
                <a:latin typeface="Curlz MT" panose="04040404050702020202" pitchFamily="82" charset="0"/>
              </a:rPr>
              <a:t>?</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26" y="1788994"/>
            <a:ext cx="4250879" cy="3307184"/>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944" y="1788994"/>
            <a:ext cx="4077931" cy="3053917"/>
          </a:xfrm>
          <a:prstGeom prst="rect">
            <a:avLst/>
          </a:prstGeom>
        </p:spPr>
      </p:pic>
    </p:spTree>
    <p:extLst>
      <p:ext uri="{BB962C8B-B14F-4D97-AF65-F5344CB8AC3E}">
        <p14:creationId xmlns:p14="http://schemas.microsoft.com/office/powerpoint/2010/main" val="31093478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254" y="341352"/>
            <a:ext cx="4824882" cy="2943385"/>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808" y="3444536"/>
            <a:ext cx="4765475" cy="3177658"/>
          </a:xfrm>
          <a:prstGeom prst="rect">
            <a:avLst/>
          </a:prstGeom>
        </p:spPr>
      </p:pic>
    </p:spTree>
    <p:extLst>
      <p:ext uri="{BB962C8B-B14F-4D97-AF65-F5344CB8AC3E}">
        <p14:creationId xmlns:p14="http://schemas.microsoft.com/office/powerpoint/2010/main" val="13537993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05274" y="663912"/>
            <a:ext cx="3657600" cy="646331"/>
          </a:xfrm>
          <a:prstGeom prst="rect">
            <a:avLst/>
          </a:prstGeom>
          <a:noFill/>
        </p:spPr>
        <p:txBody>
          <a:bodyPr wrap="square" rtlCol="0">
            <a:spAutoFit/>
          </a:bodyPr>
          <a:lstStyle/>
          <a:p>
            <a:r>
              <a:rPr lang="it-IT" sz="3600" dirty="0">
                <a:solidFill>
                  <a:srgbClr val="C00000"/>
                </a:solidFill>
                <a:latin typeface="Curlz MT" panose="04040404050702020202" pitchFamily="82" charset="0"/>
              </a:rPr>
              <a:t>La cottura</a:t>
            </a:r>
          </a:p>
        </p:txBody>
      </p:sp>
      <p:sp>
        <p:nvSpPr>
          <p:cNvPr id="4" name="CasellaDiTesto 3"/>
          <p:cNvSpPr txBox="1"/>
          <p:nvPr/>
        </p:nvSpPr>
        <p:spPr>
          <a:xfrm>
            <a:off x="5202314" y="1393794"/>
            <a:ext cx="3355760" cy="4247317"/>
          </a:xfrm>
          <a:prstGeom prst="rect">
            <a:avLst/>
          </a:prstGeom>
          <a:solidFill>
            <a:schemeClr val="accent1">
              <a:lumMod val="20000"/>
              <a:lumOff val="80000"/>
            </a:schemeClr>
          </a:solidFill>
        </p:spPr>
        <p:txBody>
          <a:bodyPr wrap="square" rtlCol="0">
            <a:spAutoFit/>
          </a:bodyPr>
          <a:lstStyle/>
          <a:p>
            <a:pPr>
              <a:lnSpc>
                <a:spcPct val="150000"/>
              </a:lnSpc>
            </a:pPr>
            <a:r>
              <a:rPr lang="it-IT" dirty="0">
                <a:solidFill>
                  <a:srgbClr val="002060"/>
                </a:solidFill>
              </a:rPr>
              <a:t>La cottura in alcuni casi è indispensabile perché molti alimenti possano essere mangiati; causa infatti numerosi cambiamenti nei cibi: </a:t>
            </a:r>
          </a:p>
          <a:p>
            <a:pPr marL="285750" indent="-285750">
              <a:lnSpc>
                <a:spcPct val="150000"/>
              </a:lnSpc>
              <a:buFont typeface="Arial" panose="020B0604020202020204" pitchFamily="34" charset="0"/>
              <a:buChar char="•"/>
            </a:pPr>
            <a:r>
              <a:rPr lang="it-IT" dirty="0">
                <a:solidFill>
                  <a:srgbClr val="002060"/>
                </a:solidFill>
              </a:rPr>
              <a:t>migliora il sapore (aroma)</a:t>
            </a:r>
          </a:p>
          <a:p>
            <a:pPr marL="285750" indent="-285750">
              <a:lnSpc>
                <a:spcPct val="150000"/>
              </a:lnSpc>
              <a:buFont typeface="Arial" panose="020B0604020202020204" pitchFamily="34" charset="0"/>
              <a:buChar char="•"/>
            </a:pPr>
            <a:r>
              <a:rPr lang="it-IT" dirty="0">
                <a:solidFill>
                  <a:srgbClr val="002060"/>
                </a:solidFill>
              </a:rPr>
              <a:t>migliora le qualità igieniche (prodotto portato uniformemente a 70°C); </a:t>
            </a:r>
          </a:p>
          <a:p>
            <a:pPr marL="285750" indent="-285750">
              <a:lnSpc>
                <a:spcPct val="150000"/>
              </a:lnSpc>
              <a:buFont typeface="Arial" panose="020B0604020202020204" pitchFamily="34" charset="0"/>
              <a:buChar char="•"/>
            </a:pPr>
            <a:r>
              <a:rPr lang="it-IT" dirty="0">
                <a:solidFill>
                  <a:srgbClr val="002060"/>
                </a:solidFill>
              </a:rPr>
              <a:t>aumenta la digeribilità</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932" y="1509204"/>
            <a:ext cx="3174780" cy="4274598"/>
          </a:xfrm>
          <a:prstGeom prst="rect">
            <a:avLst/>
          </a:prstGeom>
        </p:spPr>
      </p:pic>
      <p:sp>
        <p:nvSpPr>
          <p:cNvPr id="5" name="CasellaDiTesto 4"/>
          <p:cNvSpPr txBox="1"/>
          <p:nvPr/>
        </p:nvSpPr>
        <p:spPr>
          <a:xfrm>
            <a:off x="5273336" y="5903650"/>
            <a:ext cx="3435658" cy="646331"/>
          </a:xfrm>
          <a:prstGeom prst="rect">
            <a:avLst/>
          </a:prstGeom>
          <a:noFill/>
        </p:spPr>
        <p:txBody>
          <a:bodyPr wrap="square" rtlCol="0">
            <a:spAutoFit/>
          </a:bodyPr>
          <a:lstStyle/>
          <a:p>
            <a:r>
              <a:rPr lang="en-US" i="1" dirty="0" err="1"/>
              <a:t>Zanichelli</a:t>
            </a:r>
            <a:r>
              <a:rPr lang="en-US" i="1" dirty="0"/>
              <a:t>. La </a:t>
            </a:r>
            <a:r>
              <a:rPr lang="en-US" i="1" dirty="0" err="1"/>
              <a:t>Cottura</a:t>
            </a:r>
            <a:r>
              <a:rPr lang="en-US" i="1" dirty="0"/>
              <a:t> </a:t>
            </a:r>
            <a:r>
              <a:rPr lang="en-US" i="1" dirty="0" err="1"/>
              <a:t>degli</a:t>
            </a:r>
            <a:r>
              <a:rPr lang="en-US" i="1" dirty="0"/>
              <a:t> </a:t>
            </a:r>
            <a:r>
              <a:rPr lang="en-US" i="1" dirty="0" err="1"/>
              <a:t>alimenti</a:t>
            </a:r>
            <a:endParaRPr lang="en-US" i="1" dirty="0"/>
          </a:p>
        </p:txBody>
      </p:sp>
    </p:spTree>
    <p:extLst>
      <p:ext uri="{BB962C8B-B14F-4D97-AF65-F5344CB8AC3E}">
        <p14:creationId xmlns:p14="http://schemas.microsoft.com/office/powerpoint/2010/main" val="21530645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TotalTime>
  <Words>1141</Words>
  <Application>Microsoft Macintosh PowerPoint</Application>
  <PresentationFormat>Presentazione su schermo (4:3)</PresentationFormat>
  <Paragraphs>104</Paragraphs>
  <Slides>42</Slides>
  <Notes>2</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tiziana stallone</dc:creator>
  <cp:lastModifiedBy>rms</cp:lastModifiedBy>
  <cp:revision>36</cp:revision>
  <dcterms:created xsi:type="dcterms:W3CDTF">2016-04-20T20:39:53Z</dcterms:created>
  <dcterms:modified xsi:type="dcterms:W3CDTF">2016-05-24T09:53:22Z</dcterms:modified>
</cp:coreProperties>
</file>