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2"/>
  </p:notesMasterIdLst>
  <p:sldIdLst>
    <p:sldId id="285" r:id="rId2"/>
    <p:sldId id="284" r:id="rId3"/>
    <p:sldId id="287" r:id="rId4"/>
    <p:sldId id="315" r:id="rId5"/>
    <p:sldId id="317" r:id="rId6"/>
    <p:sldId id="316" r:id="rId7"/>
    <p:sldId id="318" r:id="rId8"/>
    <p:sldId id="320" r:id="rId9"/>
    <p:sldId id="323" r:id="rId10"/>
    <p:sldId id="314" r:id="rId11"/>
    <p:sldId id="324" r:id="rId12"/>
    <p:sldId id="353" r:id="rId13"/>
    <p:sldId id="354" r:id="rId14"/>
    <p:sldId id="325" r:id="rId15"/>
    <p:sldId id="321" r:id="rId16"/>
    <p:sldId id="322" r:id="rId17"/>
    <p:sldId id="352" r:id="rId18"/>
    <p:sldId id="326" r:id="rId19"/>
    <p:sldId id="332" r:id="rId20"/>
    <p:sldId id="350" r:id="rId21"/>
    <p:sldId id="348" r:id="rId22"/>
    <p:sldId id="349" r:id="rId23"/>
    <p:sldId id="334" r:id="rId24"/>
    <p:sldId id="333" r:id="rId25"/>
    <p:sldId id="335" r:id="rId26"/>
    <p:sldId id="351" r:id="rId27"/>
    <p:sldId id="336" r:id="rId28"/>
    <p:sldId id="347" r:id="rId29"/>
    <p:sldId id="331" r:id="rId30"/>
    <p:sldId id="312" r:id="rId31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990000"/>
    <a:srgbClr val="DAA3F9"/>
    <a:srgbClr val="996600"/>
    <a:srgbClr val="292929"/>
    <a:srgbClr val="663300"/>
    <a:srgbClr val="FF0066"/>
    <a:srgbClr val="99CC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39" autoAdjust="0"/>
  </p:normalViewPr>
  <p:slideViewPr>
    <p:cSldViewPr showGuides="1">
      <p:cViewPr>
        <p:scale>
          <a:sx n="64" d="100"/>
          <a:sy n="64" d="100"/>
        </p:scale>
        <p:origin x="-1136" y="-744"/>
      </p:cViewPr>
      <p:guideLst>
        <p:guide orient="horz" pos="2160"/>
        <p:guide pos="27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033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9B9D66D-FD7C-4A0A-91E9-BA1B23F60567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FEC2-CF19-49CC-B248-64B9644B524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BF1E-C70F-48AF-BDA3-39C023971DF4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A516-E19A-43A9-86AF-97940C00FD20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19D2-61F4-4C31-9907-64DF896D4BCE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339A-A0F7-456A-B0EE-F459C429543E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6267-F126-4B98-82D5-2552D47E9024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4184-4588-4AE2-89E2-67787DFD9FB0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38A28-6823-429D-9E6E-EE1D56F0C288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62C0-34D4-4E4C-B698-1BDFF7DBED9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7298-00F2-48B3-9FDD-3424907ED4B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E485-D019-41E6-B05E-BAA54F1C7F1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7B19C-1DB7-42B6-ABEC-21464B5EDBB8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6" Type="http://schemas.openxmlformats.org/officeDocument/2006/relationships/image" Target="../media/image43.jpeg"/><Relationship Id="rId7" Type="http://schemas.openxmlformats.org/officeDocument/2006/relationships/image" Target="../media/image44.jpeg"/><Relationship Id="rId8" Type="http://schemas.openxmlformats.org/officeDocument/2006/relationships/image" Target="../media/image45.jpeg"/><Relationship Id="rId9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jpeg"/><Relationship Id="rId5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jpeg"/><Relationship Id="rId5" Type="http://schemas.openxmlformats.org/officeDocument/2006/relationships/image" Target="../media/image64.jpe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68.png"/><Relationship Id="rId10" Type="http://schemas.openxmlformats.org/officeDocument/2006/relationships/image" Target="../media/image69.png"/><Relationship Id="rId11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4" Type="http://schemas.openxmlformats.org/officeDocument/2006/relationships/image" Target="../media/image73.jpeg"/><Relationship Id="rId5" Type="http://schemas.openxmlformats.org/officeDocument/2006/relationships/image" Target="../media/image74.png"/><Relationship Id="rId6" Type="http://schemas.openxmlformats.org/officeDocument/2006/relationships/image" Target="../media/image75.jpeg"/><Relationship Id="rId7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jpeg"/><Relationship Id="rId3" Type="http://schemas.openxmlformats.org/officeDocument/2006/relationships/image" Target="../media/image7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4" Type="http://schemas.openxmlformats.org/officeDocument/2006/relationships/image" Target="../media/image81.jpeg"/><Relationship Id="rId5" Type="http://schemas.openxmlformats.org/officeDocument/2006/relationships/image" Target="../media/image82.jpeg"/><Relationship Id="rId6" Type="http://schemas.openxmlformats.org/officeDocument/2006/relationships/image" Target="../media/image83.jpeg"/><Relationship Id="rId7" Type="http://schemas.openxmlformats.org/officeDocument/2006/relationships/image" Target="../media/image84.png"/><Relationship Id="rId8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88.jpeg"/><Relationship Id="rId5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4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2.png"/><Relationship Id="rId3" Type="http://schemas.openxmlformats.org/officeDocument/2006/relationships/image" Target="../media/image9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4.png"/><Relationship Id="rId3" Type="http://schemas.openxmlformats.org/officeDocument/2006/relationships/image" Target="../media/image9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jpeg"/><Relationship Id="rId11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1.jpeg"/><Relationship Id="rId6" Type="http://schemas.openxmlformats.org/officeDocument/2006/relationships/image" Target="../media/image10.jpeg"/><Relationship Id="rId7" Type="http://schemas.openxmlformats.org/officeDocument/2006/relationships/image" Target="../media/image12.jpeg"/><Relationship Id="rId8" Type="http://schemas.openxmlformats.org/officeDocument/2006/relationships/image" Target="../media/image15.jpeg"/><Relationship Id="rId9" Type="http://schemas.openxmlformats.org/officeDocument/2006/relationships/image" Target="../media/image16.jpeg"/><Relationship Id="rId10" Type="http://schemas.openxmlformats.org/officeDocument/2006/relationships/image" Target="../media/image17.jpeg"/><Relationship Id="rId11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gif"/><Relationship Id="rId8" Type="http://schemas.openxmlformats.org/officeDocument/2006/relationships/image" Target="../media/image25.jpeg"/><Relationship Id="rId9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5.jpe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gif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35496" y="44624"/>
            <a:ext cx="2160240" cy="2160240"/>
            <a:chOff x="323528" y="794010"/>
            <a:chExt cx="4759147" cy="5299286"/>
          </a:xfrm>
        </p:grpSpPr>
        <p:pic>
          <p:nvPicPr>
            <p:cNvPr id="28674" name="Picture 2" descr="https://scontent-cdg2-1.xx.fbcdn.net/hphotos-xft1/v/t1.0-9/11885397_10206272828332234_2782230337474399145_n.jpg?oh=f1f9381ca00729396bba3a9514065e58&amp;oe=563D4BED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794010"/>
              <a:ext cx="4759147" cy="52699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3" name="Rettangolo 2"/>
            <p:cNvSpPr/>
            <p:nvPr/>
          </p:nvSpPr>
          <p:spPr>
            <a:xfrm>
              <a:off x="323528" y="5517232"/>
              <a:ext cx="4752528" cy="5760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CasellaDiTesto 5"/>
          <p:cNvSpPr txBox="1"/>
          <p:nvPr/>
        </p:nvSpPr>
        <p:spPr>
          <a:xfrm>
            <a:off x="1619672" y="2682786"/>
            <a:ext cx="55086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C00000"/>
                </a:solidFill>
                <a:latin typeface="Lucida Handwriting" pitchFamily="66" charset="0"/>
                <a:cs typeface="Arabic Typesetting" pitchFamily="66" charset="-78"/>
              </a:rPr>
              <a:t>10 modi per usare un paio di scarpe da ginnastica</a:t>
            </a:r>
            <a:endParaRPr lang="it-IT" sz="3600" dirty="0">
              <a:solidFill>
                <a:srgbClr val="C00000"/>
              </a:solidFill>
              <a:latin typeface="Lucida Handwriting" pitchFamily="66" charset="0"/>
              <a:cs typeface="Arabic Typesetting" pitchFamily="66" charset="-78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23528" y="6002704"/>
            <a:ext cx="84426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Obiettivi: </a:t>
            </a:r>
          </a:p>
          <a:p>
            <a:r>
              <a:rPr lang="it-IT" sz="1400" dirty="0" smtClean="0"/>
              <a:t>Stimolare nel bambino l’educazione al movimento attraverso l’analisi dell’attività fisica non programmata (scale, passi, giochi di movimento) e programmata (sport, tempo libero).</a:t>
            </a:r>
            <a:endParaRPr lang="it-IT" sz="1400" dirty="0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hdwallpaper.nu/wp-content/uploads/2015/08/ratatouille-cartoon-hd-wallpaper-1920x1200-402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671" y="692696"/>
            <a:ext cx="4377733" cy="2735213"/>
          </a:xfrm>
          <a:prstGeom prst="rect">
            <a:avLst/>
          </a:prstGeom>
          <a:noFill/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78345" y="4417793"/>
            <a:ext cx="2590160" cy="162068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267744" y="116632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spc="300" dirty="0" smtClean="0">
                <a:solidFill>
                  <a:srgbClr val="FF0000"/>
                </a:solidFill>
                <a:latin typeface="Nightclub BTN UltraCn" pitchFamily="34" charset="0"/>
                <a:cs typeface="Narkisim" pitchFamily="34" charset="-79"/>
              </a:rPr>
              <a:t>GRASSO !</a:t>
            </a:r>
            <a:endParaRPr lang="it-IT" sz="5400" spc="300" dirty="0">
              <a:solidFill>
                <a:srgbClr val="FF0000"/>
              </a:solidFill>
              <a:latin typeface="Nightclub BTN UltraCn" pitchFamily="34" charset="0"/>
              <a:cs typeface="Narkisim" pitchFamily="34" charset="-79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336852" y="4424532"/>
            <a:ext cx="2424192" cy="192144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60040" y="3717032"/>
            <a:ext cx="8100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chemeClr val="tx2">
                    <a:lumMod val="75000"/>
                  </a:schemeClr>
                </a:solidFill>
              </a:rPr>
              <a:t>Vi ricordate la storia di </a:t>
            </a:r>
            <a:r>
              <a:rPr lang="it-IT" sz="2400" i="1" dirty="0" err="1" smtClean="0">
                <a:solidFill>
                  <a:schemeClr val="tx2">
                    <a:lumMod val="75000"/>
                  </a:schemeClr>
                </a:solidFill>
              </a:rPr>
              <a:t>Tigro</a:t>
            </a:r>
            <a:r>
              <a:rPr lang="it-IT" sz="2400" i="1" dirty="0" smtClean="0">
                <a:solidFill>
                  <a:schemeClr val="tx2">
                    <a:lumMod val="75000"/>
                  </a:schemeClr>
                </a:solidFill>
              </a:rPr>
              <a:t>? E di come si sentiva meglio dopo aver cambiato le sue abitudini?</a:t>
            </a:r>
            <a:endParaRPr lang="it-IT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555330" y="4869160"/>
            <a:ext cx="3744416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Pallone, corsa, passeggiate all’aperto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Merende genuine mangiate assieme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Racconti e confidenze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igro ora si sentiva leggero, si sentiva bene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Io Tigro nato pigro? Proprio no!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406405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i="1" dirty="0" smtClean="0">
                <a:solidFill>
                  <a:srgbClr val="FF0000"/>
                </a:solidFill>
              </a:rPr>
              <a:t>mangiare il giusto e  fare movimento</a:t>
            </a:r>
            <a:endParaRPr lang="it-IT" sz="3600" i="1" dirty="0">
              <a:solidFill>
                <a:srgbClr val="FF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067944" y="1938312"/>
            <a:ext cx="4716462" cy="41549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sz="2400" b="1" dirty="0" smtClean="0"/>
              <a:t>Attività fisica programmata </a:t>
            </a:r>
          </a:p>
          <a:p>
            <a:endParaRPr lang="it-IT" sz="2400" i="1" dirty="0" smtClean="0"/>
          </a:p>
          <a:p>
            <a:r>
              <a:rPr lang="it-IT" sz="2400" i="1" u="sng" dirty="0" smtClean="0"/>
              <a:t>esercizio fisico</a:t>
            </a:r>
            <a:r>
              <a:rPr lang="it-IT" sz="2400" dirty="0" smtClean="0"/>
              <a:t>: movimenti ripetitivi programmati e strutturati, specificamente destinati al miglioramento della forma fisica e della salute</a:t>
            </a:r>
          </a:p>
          <a:p>
            <a:endParaRPr lang="it-IT" sz="2400" i="1" dirty="0" smtClean="0"/>
          </a:p>
          <a:p>
            <a:r>
              <a:rPr lang="it-IT" sz="2400" i="1" u="sng" dirty="0" smtClean="0"/>
              <a:t>sport</a:t>
            </a:r>
            <a:r>
              <a:rPr lang="it-IT" sz="2400" dirty="0" smtClean="0"/>
              <a:t>: attività fisica che comporta situazioni di competizione strutturate e sottoposte a regole</a:t>
            </a:r>
            <a:endParaRPr lang="it-IT" sz="2400" dirty="0"/>
          </a:p>
        </p:txBody>
      </p:sp>
      <p:sp>
        <p:nvSpPr>
          <p:cNvPr id="5" name="Rettangolo 4"/>
          <p:cNvSpPr/>
          <p:nvPr/>
        </p:nvSpPr>
        <p:spPr>
          <a:xfrm>
            <a:off x="179512" y="2132856"/>
            <a:ext cx="3654152" cy="3046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 cmpd="dbl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400" b="1" dirty="0" smtClean="0"/>
              <a:t>Attività fisica non programmata</a:t>
            </a:r>
            <a:r>
              <a:rPr lang="it-IT" sz="2400" dirty="0" smtClean="0"/>
              <a:t> </a:t>
            </a:r>
          </a:p>
          <a:p>
            <a:endParaRPr lang="it-IT" sz="2400" dirty="0" smtClean="0"/>
          </a:p>
          <a:p>
            <a:r>
              <a:rPr lang="it-IT" sz="2400" i="1" u="sng" dirty="0" smtClean="0"/>
              <a:t>le</a:t>
            </a:r>
            <a:r>
              <a:rPr lang="it-IT" sz="2400" b="1" i="1" u="sng" dirty="0" smtClean="0"/>
              <a:t> </a:t>
            </a:r>
            <a:r>
              <a:rPr lang="it-IT" sz="2400" i="1" u="sng" dirty="0" smtClean="0"/>
              <a:t>attività quotidiane</a:t>
            </a:r>
            <a:r>
              <a:rPr lang="it-IT" sz="2400" dirty="0" smtClean="0"/>
              <a:t>: tutti i movimenti del corpo comprese le faccende domestiche, la spesa, il lavoro, </a:t>
            </a:r>
            <a:r>
              <a:rPr lang="it-IT" sz="2400" dirty="0" err="1" smtClean="0"/>
              <a:t>etc</a:t>
            </a:r>
            <a:r>
              <a:rPr lang="it-IT" sz="2400" dirty="0" smtClean="0"/>
              <a:t>...</a:t>
            </a:r>
          </a:p>
        </p:txBody>
      </p:sp>
      <p:sp>
        <p:nvSpPr>
          <p:cNvPr id="6" name="Ovale 5"/>
          <p:cNvSpPr/>
          <p:nvPr/>
        </p:nvSpPr>
        <p:spPr>
          <a:xfrm>
            <a:off x="4139952" y="332656"/>
            <a:ext cx="3384376" cy="936104"/>
          </a:xfrm>
          <a:prstGeom prst="ellipse">
            <a:avLst/>
          </a:prstGeom>
          <a:solidFill>
            <a:schemeClr val="tx2">
              <a:lumMod val="20000"/>
              <a:lumOff val="8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/>
          <p:cNvSpPr/>
          <p:nvPr/>
        </p:nvSpPr>
        <p:spPr>
          <a:xfrm rot="3303605">
            <a:off x="3285968" y="767817"/>
            <a:ext cx="424814" cy="1570135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/>
          <p:cNvSpPr/>
          <p:nvPr/>
        </p:nvSpPr>
        <p:spPr>
          <a:xfrm>
            <a:off x="6444208" y="1268760"/>
            <a:ext cx="432048" cy="576064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2" descr="http://www.unisciipuntini.com/data/images/Scarpe-da-ginnastica,-scarpe-da-tennis_51129f7f0a9c0-thum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9454" y="260648"/>
            <a:ext cx="1924546" cy="1340767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0" y="6237312"/>
            <a:ext cx="7020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>
                <a:solidFill>
                  <a:srgbClr val="FF0000"/>
                </a:solidFill>
              </a:rPr>
              <a:t>sono le chiavi della nostra salute !</a:t>
            </a:r>
            <a:endParaRPr lang="it-IT" dirty="0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sellaDiTesto 4"/>
          <p:cNvSpPr txBox="1">
            <a:spLocks noChangeArrowheads="1"/>
          </p:cNvSpPr>
          <p:nvPr/>
        </p:nvSpPr>
        <p:spPr bwMode="auto">
          <a:xfrm>
            <a:off x="179512" y="764704"/>
            <a:ext cx="69847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600" i="1" dirty="0" smtClean="0">
                <a:solidFill>
                  <a:schemeClr val="tx2"/>
                </a:solidFill>
              </a:rPr>
              <a:t>Attenzione all’alibi del bambino che fa sport...</a:t>
            </a:r>
            <a:endParaRPr lang="it-IT" sz="3600" i="1" dirty="0">
              <a:solidFill>
                <a:schemeClr val="tx2"/>
              </a:solidFill>
            </a:endParaRPr>
          </a:p>
        </p:txBody>
      </p:sp>
      <p:pic>
        <p:nvPicPr>
          <p:cNvPr id="28675" name="Picture 2" descr="http://thumbs.ebaystatic.com/d/l225/m/mYBYHcXi83b2OYzLp6ckEm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476672"/>
            <a:ext cx="1920781" cy="187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6737" y="2708449"/>
            <a:ext cx="268763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8699" y="2710036"/>
            <a:ext cx="268763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4"/>
          <p:cNvSpPr txBox="1">
            <a:spLocks noChangeArrowheads="1"/>
          </p:cNvSpPr>
          <p:nvPr/>
        </p:nvSpPr>
        <p:spPr bwMode="auto">
          <a:xfrm>
            <a:off x="1547664" y="5373216"/>
            <a:ext cx="6984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t-IT" sz="3600" i="1" dirty="0" smtClean="0">
                <a:solidFill>
                  <a:srgbClr val="002060"/>
                </a:solidFill>
              </a:rPr>
              <a:t>due / tre volte a settimana !!!</a:t>
            </a:r>
            <a:endParaRPr lang="it-IT" sz="36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po 35"/>
          <p:cNvGrpSpPr/>
          <p:nvPr/>
        </p:nvGrpSpPr>
        <p:grpSpPr>
          <a:xfrm>
            <a:off x="395536" y="1484784"/>
            <a:ext cx="1749758" cy="2225024"/>
            <a:chOff x="467544" y="377931"/>
            <a:chExt cx="1743844" cy="3051069"/>
          </a:xfrm>
        </p:grpSpPr>
        <p:pic>
          <p:nvPicPr>
            <p:cNvPr id="40970" name="Picture 16" descr="http://t2.gstatic.com/images?q=tbn:ANd9GcTPAK12Uvxs7uVCVAFEpQZf_LP02jW8SqJnY7-aATEWFPBqcjz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809625"/>
              <a:ext cx="1743075" cy="261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CasellaDiTesto 22"/>
            <p:cNvSpPr txBox="1"/>
            <p:nvPr/>
          </p:nvSpPr>
          <p:spPr>
            <a:xfrm>
              <a:off x="467544" y="377931"/>
              <a:ext cx="1728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 smtClean="0"/>
                <a:t>LUNEDI’</a:t>
              </a:r>
              <a:endParaRPr lang="it-IT" sz="1600" b="1" dirty="0"/>
            </a:p>
          </p:txBody>
        </p:sp>
      </p:grpSp>
      <p:grpSp>
        <p:nvGrpSpPr>
          <p:cNvPr id="35" name="Gruppo 34"/>
          <p:cNvGrpSpPr/>
          <p:nvPr/>
        </p:nvGrpSpPr>
        <p:grpSpPr>
          <a:xfrm>
            <a:off x="2843808" y="764704"/>
            <a:ext cx="2354698" cy="1736036"/>
            <a:chOff x="2892475" y="-32700"/>
            <a:chExt cx="2687637" cy="2382200"/>
          </a:xfrm>
        </p:grpSpPr>
        <p:pic>
          <p:nvPicPr>
            <p:cNvPr id="29699" name="Picture 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2475" y="404813"/>
              <a:ext cx="2687637" cy="1944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CasellaDiTesto 23"/>
            <p:cNvSpPr txBox="1"/>
            <p:nvPr/>
          </p:nvSpPr>
          <p:spPr>
            <a:xfrm>
              <a:off x="3347864" y="-32700"/>
              <a:ext cx="1728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 smtClean="0"/>
                <a:t>MARTEDI’</a:t>
              </a:r>
              <a:endParaRPr lang="it-IT" sz="1600" b="1" dirty="0"/>
            </a:p>
          </p:txBody>
        </p:sp>
      </p:grpSp>
      <p:grpSp>
        <p:nvGrpSpPr>
          <p:cNvPr id="34" name="Gruppo 33"/>
          <p:cNvGrpSpPr/>
          <p:nvPr/>
        </p:nvGrpSpPr>
        <p:grpSpPr>
          <a:xfrm>
            <a:off x="6084168" y="908720"/>
            <a:ext cx="2407550" cy="1728192"/>
            <a:chOff x="5940425" y="-29993"/>
            <a:chExt cx="2747963" cy="2306468"/>
          </a:xfrm>
        </p:grpSpPr>
        <p:pic>
          <p:nvPicPr>
            <p:cNvPr id="40966" name="Picture 10" descr="http://www.bambini-news.it/wp-content/uploads/2009/11/bambini-al-computer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425" y="404813"/>
              <a:ext cx="2747963" cy="187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CasellaDiTesto 24"/>
            <p:cNvSpPr txBox="1"/>
            <p:nvPr/>
          </p:nvSpPr>
          <p:spPr>
            <a:xfrm>
              <a:off x="6444208" y="-29993"/>
              <a:ext cx="17281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 smtClean="0"/>
                <a:t>MERCOLEDI’</a:t>
              </a:r>
              <a:endParaRPr lang="it-IT" sz="1600" b="1" dirty="0"/>
            </a:p>
          </p:txBody>
        </p:sp>
      </p:grpSp>
      <p:grpSp>
        <p:nvGrpSpPr>
          <p:cNvPr id="33" name="Gruppo 32"/>
          <p:cNvGrpSpPr/>
          <p:nvPr/>
        </p:nvGrpSpPr>
        <p:grpSpPr>
          <a:xfrm>
            <a:off x="458387" y="4197750"/>
            <a:ext cx="2628695" cy="1679522"/>
            <a:chOff x="468313" y="3789040"/>
            <a:chExt cx="3000375" cy="1884685"/>
          </a:xfrm>
        </p:grpSpPr>
        <p:pic>
          <p:nvPicPr>
            <p:cNvPr id="40968" name="Picture 14" descr="http://t1.gstatic.com/images?q=tbn:ANd9GcRhkmdNczBm5azT5Nnqe2F2tjnHjqkyncqipFKTg4qpVYzi7siF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4149725"/>
              <a:ext cx="3000375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CasellaDiTesto 25"/>
            <p:cNvSpPr txBox="1"/>
            <p:nvPr/>
          </p:nvSpPr>
          <p:spPr>
            <a:xfrm>
              <a:off x="1115616" y="3789040"/>
              <a:ext cx="1728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 smtClean="0"/>
                <a:t>GIOVEDI’</a:t>
              </a:r>
              <a:endParaRPr lang="it-IT" sz="1600" b="1" dirty="0"/>
            </a:p>
          </p:txBody>
        </p:sp>
      </p:grpSp>
      <p:grpSp>
        <p:nvGrpSpPr>
          <p:cNvPr id="31" name="Gruppo 30"/>
          <p:cNvGrpSpPr/>
          <p:nvPr/>
        </p:nvGrpSpPr>
        <p:grpSpPr>
          <a:xfrm>
            <a:off x="3731245" y="2780928"/>
            <a:ext cx="2354698" cy="1734299"/>
            <a:chOff x="3779912" y="2492896"/>
            <a:chExt cx="2687637" cy="2303140"/>
          </a:xfrm>
        </p:grpSpPr>
        <p:pic>
          <p:nvPicPr>
            <p:cNvPr id="29698" name="Picture 1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2852936"/>
              <a:ext cx="2687637" cy="194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CasellaDiTesto 26"/>
            <p:cNvSpPr txBox="1"/>
            <p:nvPr/>
          </p:nvSpPr>
          <p:spPr>
            <a:xfrm>
              <a:off x="4283968" y="2492896"/>
              <a:ext cx="1728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 smtClean="0"/>
                <a:t>VENERDI’</a:t>
              </a:r>
              <a:endParaRPr lang="it-IT" sz="1600" b="1" dirty="0"/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6997444" y="3212976"/>
            <a:ext cx="1679012" cy="2304255"/>
            <a:chOff x="7164288" y="2636912"/>
            <a:chExt cx="1733650" cy="2903463"/>
          </a:xfrm>
        </p:grpSpPr>
        <p:pic>
          <p:nvPicPr>
            <p:cNvPr id="40967" name="Picture 12" descr="http://t3.gstatic.com/images?q=tbn:ANd9GcSeYp3N_s62w46VqCJKcpxgBLWNTQ0GWdDkcX5_Upa0t3TlLOvR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88" y="2997200"/>
              <a:ext cx="1733550" cy="254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CasellaDiTesto 27"/>
            <p:cNvSpPr txBox="1"/>
            <p:nvPr/>
          </p:nvSpPr>
          <p:spPr>
            <a:xfrm>
              <a:off x="7164288" y="2636912"/>
              <a:ext cx="1728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 smtClean="0"/>
                <a:t>SABATO</a:t>
              </a:r>
              <a:endParaRPr lang="it-IT" sz="1600" b="1" dirty="0"/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4082830" y="4941168"/>
            <a:ext cx="2294892" cy="1636023"/>
            <a:chOff x="4139952" y="4797152"/>
            <a:chExt cx="2619375" cy="2060848"/>
          </a:xfrm>
        </p:grpSpPr>
        <p:pic>
          <p:nvPicPr>
            <p:cNvPr id="40971" name="Picture 18" descr="http://t3.gstatic.com/images?q=tbn:ANd9GcSL8AP0nxFrtk_qNTRYM-maHn3vJOMXkYYH3O5wyozNwi8zYTvDpw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5114925"/>
              <a:ext cx="2619375" cy="174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CasellaDiTesto 28"/>
            <p:cNvSpPr txBox="1"/>
            <p:nvPr/>
          </p:nvSpPr>
          <p:spPr>
            <a:xfrm>
              <a:off x="4572000" y="4797152"/>
              <a:ext cx="1728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 smtClean="0"/>
                <a:t>DOMENICA</a:t>
              </a:r>
              <a:endParaRPr lang="it-IT" sz="1600" b="1" dirty="0"/>
            </a:p>
          </p:txBody>
        </p:sp>
      </p:grpSp>
      <p:sp>
        <p:nvSpPr>
          <p:cNvPr id="37" name="CasellaDiTesto 4"/>
          <p:cNvSpPr txBox="1">
            <a:spLocks noChangeArrowheads="1"/>
          </p:cNvSpPr>
          <p:nvPr/>
        </p:nvSpPr>
        <p:spPr bwMode="auto">
          <a:xfrm>
            <a:off x="935150" y="0"/>
            <a:ext cx="6984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i="1" dirty="0" smtClean="0">
                <a:solidFill>
                  <a:schemeClr val="tx2"/>
                </a:solidFill>
              </a:rPr>
              <a:t>E gli altri giorni ???</a:t>
            </a:r>
            <a:endParaRPr lang="it-IT" sz="36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323528" y="905257"/>
            <a:ext cx="8568952" cy="4827999"/>
            <a:chOff x="323528" y="332656"/>
            <a:chExt cx="8568952" cy="4827999"/>
          </a:xfrm>
        </p:grpSpPr>
        <p:grpSp>
          <p:nvGrpSpPr>
            <p:cNvPr id="3" name="Gruppo 2"/>
            <p:cNvGrpSpPr/>
            <p:nvPr/>
          </p:nvGrpSpPr>
          <p:grpSpPr>
            <a:xfrm>
              <a:off x="323528" y="332656"/>
              <a:ext cx="3456384" cy="1587639"/>
              <a:chOff x="4611654" y="620688"/>
              <a:chExt cx="3919893" cy="1875671"/>
            </a:xfrm>
          </p:grpSpPr>
          <p:pic>
            <p:nvPicPr>
              <p:cNvPr id="4" name="Picture 2" descr="http://temi.repubblica.it/UserFiles/ilmiolibro-holden/Image/Gandalf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1654" y="620688"/>
                <a:ext cx="3919893" cy="1875671"/>
              </a:xfrm>
              <a:prstGeom prst="rect">
                <a:avLst/>
              </a:prstGeom>
              <a:noFill/>
            </p:spPr>
          </p:pic>
          <p:sp>
            <p:nvSpPr>
              <p:cNvPr id="5" name="CasellaDiTesto 4"/>
              <p:cNvSpPr txBox="1"/>
              <p:nvPr/>
            </p:nvSpPr>
            <p:spPr>
              <a:xfrm>
                <a:off x="4693318" y="692696"/>
                <a:ext cx="2304257" cy="472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i="1" dirty="0" smtClean="0">
                    <a:solidFill>
                      <a:schemeClr val="tx2"/>
                    </a:solidFill>
                  </a:rPr>
                  <a:t>dice il </a:t>
                </a:r>
                <a:r>
                  <a:rPr lang="it-IT" sz="2000" i="1" dirty="0" err="1" smtClean="0">
                    <a:solidFill>
                      <a:schemeClr val="tx2"/>
                    </a:solidFill>
                  </a:rPr>
                  <a:t>Saggio…</a:t>
                </a:r>
                <a:endParaRPr lang="it-IT" sz="2000" i="1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6" name="Fumetto 3 5"/>
            <p:cNvSpPr/>
            <p:nvPr/>
          </p:nvSpPr>
          <p:spPr>
            <a:xfrm>
              <a:off x="467544" y="2225567"/>
              <a:ext cx="8424936" cy="2935088"/>
            </a:xfrm>
            <a:prstGeom prst="wedgeEllipseCallout">
              <a:avLst>
                <a:gd name="adj1" fmla="val -24024"/>
                <a:gd name="adj2" fmla="val -64128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>
                <a:lnSpc>
                  <a:spcPct val="80000"/>
                </a:lnSpc>
                <a:defRPr/>
              </a:pPr>
              <a:endParaRPr lang="it-IT" sz="2800" i="1" dirty="0" smtClean="0">
                <a:solidFill>
                  <a:srgbClr val="000099"/>
                </a:solidFill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827584" y="2924944"/>
              <a:ext cx="763284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it-IT" sz="2400" i="1" dirty="0" smtClean="0">
                  <a:solidFill>
                    <a:srgbClr val="000099"/>
                  </a:solidFill>
                </a:rPr>
                <a:t>Bambini e ragazzi, da 5 a 17 anni, dovrebbero fare almeno 60 minuti al giorno di attività moderata o vigorosa, includendo almeno 3 volte alla settimana esercizi per la forza che possono consistere in giochi di movimento o attività sportive. </a:t>
              </a:r>
            </a:p>
          </p:txBody>
        </p:sp>
      </p:grpSp>
      <p:pic>
        <p:nvPicPr>
          <p:cNvPr id="9" name="Picture 2" descr="http://www.unisciipuntini.com/data/images/Scarpe-da-ginnastica,-scarpe-da-tennis_51129f7f0a9c0-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3874" y="188640"/>
            <a:ext cx="2894102" cy="201622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2414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tx2"/>
                </a:solidFill>
              </a:rPr>
              <a:t>E tu, quante volte a settimana (o quante ore al giorno)…</a:t>
            </a:r>
            <a:endParaRPr lang="it-IT" sz="2800" dirty="0">
              <a:solidFill>
                <a:schemeClr val="tx2"/>
              </a:solidFill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6156175" y="1259586"/>
            <a:ext cx="1702007" cy="2000143"/>
            <a:chOff x="6804248" y="2777083"/>
            <a:chExt cx="1440160" cy="1751201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2777083"/>
              <a:ext cx="1168970" cy="1228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CasellaDiTesto 9"/>
            <p:cNvSpPr txBox="1"/>
            <p:nvPr/>
          </p:nvSpPr>
          <p:spPr>
            <a:xfrm>
              <a:off x="6804248" y="4005064"/>
              <a:ext cx="1440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/>
                <a:t>vai a scuola a piedi o in bici?</a:t>
              </a:r>
              <a:endParaRPr lang="it-IT" sz="1400" b="1" dirty="0"/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6444208" y="3923882"/>
            <a:ext cx="1872208" cy="2160240"/>
            <a:chOff x="4788024" y="4149080"/>
            <a:chExt cx="1584176" cy="189137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4149080"/>
              <a:ext cx="1328737" cy="1420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CasellaDiTesto 11"/>
            <p:cNvSpPr txBox="1"/>
            <p:nvPr/>
          </p:nvSpPr>
          <p:spPr>
            <a:xfrm>
              <a:off x="4788024" y="5517232"/>
              <a:ext cx="1584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/>
                <a:t>giochi all’aperto con gli amici?</a:t>
              </a:r>
              <a:endParaRPr lang="it-IT" sz="1400" b="1" dirty="0"/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4139951" y="4499945"/>
            <a:ext cx="1474169" cy="1809375"/>
            <a:chOff x="4067944" y="3429000"/>
            <a:chExt cx="1247374" cy="158417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3429000"/>
              <a:ext cx="1247374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CasellaDiTesto 13"/>
            <p:cNvSpPr txBox="1"/>
            <p:nvPr/>
          </p:nvSpPr>
          <p:spPr>
            <a:xfrm>
              <a:off x="4139952" y="4705399"/>
              <a:ext cx="108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/>
                <a:t>fai sport?</a:t>
              </a:r>
              <a:endParaRPr lang="it-IT" sz="1400" b="1" dirty="0"/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1475655" y="3658859"/>
            <a:ext cx="1702007" cy="2424319"/>
            <a:chOff x="755576" y="3701265"/>
            <a:chExt cx="1440160" cy="212258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701265"/>
              <a:ext cx="1152128" cy="1404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CasellaDiTesto 15"/>
            <p:cNvSpPr txBox="1"/>
            <p:nvPr/>
          </p:nvSpPr>
          <p:spPr>
            <a:xfrm>
              <a:off x="755576" y="5085184"/>
              <a:ext cx="14401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/>
                <a:t>fai una gita in campagna o in montagna</a:t>
              </a:r>
              <a:endParaRPr lang="it-IT" sz="1400" b="1" dirty="0"/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827583" y="1426611"/>
            <a:ext cx="2212609" cy="2142964"/>
            <a:chOff x="251520" y="1552754"/>
            <a:chExt cx="1872208" cy="1876246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552754"/>
              <a:ext cx="1440160" cy="1374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CasellaDiTesto 17"/>
            <p:cNvSpPr txBox="1"/>
            <p:nvPr/>
          </p:nvSpPr>
          <p:spPr>
            <a:xfrm>
              <a:off x="251520" y="2905780"/>
              <a:ext cx="1872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/>
                <a:t>aiuti nelle faccende di casa?</a:t>
              </a:r>
              <a:endParaRPr lang="it-IT" sz="1400" b="1" dirty="0"/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3707457" y="1777358"/>
            <a:ext cx="1702007" cy="2148965"/>
            <a:chOff x="3347864" y="1916832"/>
            <a:chExt cx="1440160" cy="1881500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4550" y="1916832"/>
              <a:ext cx="1331465" cy="118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CasellaDiTesto 19"/>
            <p:cNvSpPr txBox="1"/>
            <p:nvPr/>
          </p:nvSpPr>
          <p:spPr>
            <a:xfrm>
              <a:off x="3347864" y="3059668"/>
              <a:ext cx="14401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/>
                <a:t>giochi con il computer o i videogiochi?</a:t>
              </a:r>
              <a:endParaRPr lang="it-IT" sz="1400" b="1" dirty="0"/>
            </a:p>
          </p:txBody>
        </p:sp>
      </p:grp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La piramide che indica la modalità di adozione di attività in età pediatrica che prevengono l'obesità infant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5584" y="476672"/>
            <a:ext cx="4742760" cy="6149431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Confronta le tue risposte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con la frequenza ideale:</a:t>
            </a:r>
            <a:endParaRPr lang="it-IT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ttangolo 3"/>
          <p:cNvSpPr>
            <a:spLocks noChangeArrowheads="1"/>
          </p:cNvSpPr>
          <p:nvPr/>
        </p:nvSpPr>
        <p:spPr bwMode="auto">
          <a:xfrm>
            <a:off x="800063" y="908720"/>
            <a:ext cx="7254949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 smtClean="0"/>
              <a:t>- </a:t>
            </a:r>
            <a:r>
              <a:rPr lang="it-IT" sz="2800" dirty="0"/>
              <a:t>uso delle macchina per spostamenti irrisori </a:t>
            </a:r>
            <a:br>
              <a:rPr lang="it-IT" sz="2800" dirty="0"/>
            </a:br>
            <a:r>
              <a:rPr lang="it-IT" sz="2800" dirty="0"/>
              <a:t>- biciclette elettriche </a:t>
            </a:r>
            <a:br>
              <a:rPr lang="it-IT" sz="2800" dirty="0"/>
            </a:br>
            <a:r>
              <a:rPr lang="it-IT" sz="2800" dirty="0"/>
              <a:t>- spremiagrumi elettrico </a:t>
            </a:r>
            <a:br>
              <a:rPr lang="it-IT" sz="2800" dirty="0"/>
            </a:br>
            <a:r>
              <a:rPr lang="it-IT" sz="2800" dirty="0"/>
              <a:t>- spazzolino elettrico </a:t>
            </a:r>
            <a:br>
              <a:rPr lang="it-IT" sz="2800" dirty="0"/>
            </a:br>
            <a:r>
              <a:rPr lang="it-IT" sz="2800" dirty="0"/>
              <a:t>- alzacristalli elettrico </a:t>
            </a:r>
            <a:br>
              <a:rPr lang="it-IT" sz="2800" dirty="0"/>
            </a:br>
            <a:r>
              <a:rPr lang="it-IT" sz="2800" dirty="0"/>
              <a:t>- </a:t>
            </a:r>
            <a:r>
              <a:rPr lang="it-IT" sz="2800" dirty="0" smtClean="0"/>
              <a:t>telecomando</a:t>
            </a: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/>
              <a:t>- scale mobile e ascensori </a:t>
            </a:r>
            <a:br>
              <a:rPr lang="it-IT" sz="2800" dirty="0"/>
            </a:br>
            <a:r>
              <a:rPr lang="it-IT" sz="2800" dirty="0"/>
              <a:t>- spesa online</a:t>
            </a:r>
          </a:p>
          <a:p>
            <a:pPr algn="ctr"/>
            <a:endParaRPr lang="it-IT" sz="2800" dirty="0" smtClean="0"/>
          </a:p>
          <a:p>
            <a:pPr algn="ctr"/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>
                <a:solidFill>
                  <a:srgbClr val="FF0000"/>
                </a:solidFill>
              </a:rPr>
              <a:t>... e tante altre occasioni </a:t>
            </a:r>
            <a:r>
              <a:rPr lang="it-IT" sz="2800" b="1" dirty="0">
                <a:solidFill>
                  <a:srgbClr val="FF0000"/>
                </a:solidFill>
              </a:rPr>
              <a:t>di non movimento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smtClean="0">
                <a:solidFill>
                  <a:srgbClr val="FF0000"/>
                </a:solidFill>
              </a:rPr>
              <a:t>determinano </a:t>
            </a:r>
            <a:r>
              <a:rPr lang="it-IT" sz="2800" dirty="0">
                <a:solidFill>
                  <a:srgbClr val="FF0000"/>
                </a:solidFill>
              </a:rPr>
              <a:t>una riduzione giornaliera del consumo </a:t>
            </a:r>
            <a:r>
              <a:rPr lang="it-IT" sz="2800" dirty="0" smtClean="0">
                <a:solidFill>
                  <a:srgbClr val="FF0000"/>
                </a:solidFill>
              </a:rPr>
              <a:t>di energia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20483" name="Picture 4" descr="http://static.blogo.it/designerblog/spremiagrumi-citrange/citrangespremiagrumi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280519"/>
            <a:ext cx="216535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412776"/>
            <a:ext cx="213201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http://cdn-1.faidatemania.it/o/j/come-sostituire-la-tastiera-del-telecomando_a4b81a374fbda86d077428e2b4d8ec6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340767"/>
            <a:ext cx="2059092" cy="1368153"/>
          </a:xfrm>
          <a:prstGeom prst="rect">
            <a:avLst/>
          </a:prstGeom>
          <a:noFill/>
        </p:spPr>
      </p:pic>
      <p:pic>
        <p:nvPicPr>
          <p:cNvPr id="35844" name="Picture 4" descr="https://encrypted-tbn0.gstatic.com/images?q=tbn:ANd9GcQgMZsLIp6F1kPkS8_Re8GreReEQujI5C3Ueck23giDYdQSRjG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3212976"/>
            <a:ext cx="1922420" cy="14390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Rettangolo 6"/>
          <p:cNvSpPr/>
          <p:nvPr/>
        </p:nvSpPr>
        <p:spPr>
          <a:xfrm>
            <a:off x="0" y="0"/>
            <a:ext cx="7884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E attento alla pigrizia!!!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3132257"/>
            <a:ext cx="44275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A quale </a:t>
            </a:r>
            <a:r>
              <a:rPr lang="it-IT" dirty="0" err="1" smtClean="0">
                <a:solidFill>
                  <a:schemeClr val="tx2"/>
                </a:solidFill>
              </a:rPr>
              <a:t>Tigro</a:t>
            </a:r>
            <a:r>
              <a:rPr lang="it-IT" dirty="0" smtClean="0">
                <a:solidFill>
                  <a:schemeClr val="tx2"/>
                </a:solidFill>
              </a:rPr>
              <a:t> assomigli di più?</a:t>
            </a:r>
            <a:endParaRPr lang="it-IT" dirty="0">
              <a:solidFill>
                <a:schemeClr val="tx2"/>
              </a:solidFill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4427538" y="2492896"/>
            <a:ext cx="3754332" cy="4248472"/>
            <a:chOff x="4283968" y="764704"/>
            <a:chExt cx="3754332" cy="424847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1258275"/>
              <a:ext cx="1738108" cy="3754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764704"/>
              <a:ext cx="2103437" cy="409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Gruppo 11"/>
          <p:cNvGrpSpPr/>
          <p:nvPr/>
        </p:nvGrpSpPr>
        <p:grpSpPr>
          <a:xfrm>
            <a:off x="0" y="0"/>
            <a:ext cx="8999538" cy="2616368"/>
            <a:chOff x="0" y="4005064"/>
            <a:chExt cx="9144000" cy="2616368"/>
          </a:xfrm>
        </p:grpSpPr>
        <p:sp>
          <p:nvSpPr>
            <p:cNvPr id="10" name="Rettangolo 9"/>
            <p:cNvSpPr/>
            <p:nvPr/>
          </p:nvSpPr>
          <p:spPr>
            <a:xfrm>
              <a:off x="0" y="4005064"/>
              <a:ext cx="91440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dirty="0" smtClean="0">
                  <a:solidFill>
                    <a:schemeClr val="tx2"/>
                  </a:solidFill>
                </a:rPr>
                <a:t>Il tuo bilancio di energia è in equilibrio?</a:t>
              </a:r>
              <a:endParaRPr lang="it-IT" dirty="0">
                <a:solidFill>
                  <a:schemeClr val="tx2"/>
                </a:solidFill>
              </a:endParaRPr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4581127"/>
              <a:ext cx="2339007" cy="2040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87624" y="4121785"/>
            <a:ext cx="64447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 modi per usare un paio di scarpe da ginnastica</a:t>
            </a:r>
          </a:p>
        </p:txBody>
      </p:sp>
      <p:pic>
        <p:nvPicPr>
          <p:cNvPr id="3" name="Picture 2" descr="http://www.unisciipuntini.com/data/images/Scarpe-da-ginnastica,-scarpe-da-tennis_51129f7f0a9c0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911226" cy="2028154"/>
          </a:xfrm>
          <a:prstGeom prst="rect">
            <a:avLst/>
          </a:prstGeom>
          <a:noFill/>
        </p:spPr>
      </p:pic>
      <p:pic>
        <p:nvPicPr>
          <p:cNvPr id="4" name="Picture 2" descr="http://www.unisciipuntini.com/data/images/Scarpe-da-ginnastica,-scarpe-da-tennis_51129f7f0a9c0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" y="413048"/>
            <a:ext cx="2911226" cy="2028154"/>
          </a:xfrm>
          <a:prstGeom prst="rect">
            <a:avLst/>
          </a:prstGeom>
          <a:noFill/>
        </p:spPr>
      </p:pic>
      <p:pic>
        <p:nvPicPr>
          <p:cNvPr id="5" name="Picture 2" descr="http://www.unisciipuntini.com/data/images/Scarpe-da-ginnastica,-scarpe-da-tennis_51129f7f0a9c0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328" y="565448"/>
            <a:ext cx="2911226" cy="2028154"/>
          </a:xfrm>
          <a:prstGeom prst="rect">
            <a:avLst/>
          </a:prstGeom>
          <a:noFill/>
        </p:spPr>
      </p:pic>
      <p:pic>
        <p:nvPicPr>
          <p:cNvPr id="6" name="Picture 2" descr="http://www.unisciipuntini.com/data/images/Scarpe-da-ginnastica,-scarpe-da-tennis_51129f7f0a9c0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728" y="717848"/>
            <a:ext cx="2911226" cy="2028154"/>
          </a:xfrm>
          <a:prstGeom prst="rect">
            <a:avLst/>
          </a:prstGeom>
          <a:noFill/>
        </p:spPr>
      </p:pic>
      <p:pic>
        <p:nvPicPr>
          <p:cNvPr id="7" name="Picture 2" descr="http://www.unisciipuntini.com/data/images/Scarpe-da-ginnastica,-scarpe-da-tennis_51129f7f0a9c0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128" y="870248"/>
            <a:ext cx="2911226" cy="2028154"/>
          </a:xfrm>
          <a:prstGeom prst="rect">
            <a:avLst/>
          </a:prstGeom>
          <a:noFill/>
        </p:spPr>
      </p:pic>
      <p:pic>
        <p:nvPicPr>
          <p:cNvPr id="8" name="Picture 2" descr="http://www.unisciipuntini.com/data/images/Scarpe-da-ginnastica,-scarpe-da-tennis_51129f7f0a9c0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528" y="1022648"/>
            <a:ext cx="2911226" cy="2028154"/>
          </a:xfrm>
          <a:prstGeom prst="rect">
            <a:avLst/>
          </a:prstGeom>
          <a:noFill/>
        </p:spPr>
      </p:pic>
      <p:pic>
        <p:nvPicPr>
          <p:cNvPr id="9" name="Picture 2" descr="http://www.unisciipuntini.com/data/images/Scarpe-da-ginnastica,-scarpe-da-tennis_51129f7f0a9c0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7928" y="1175048"/>
            <a:ext cx="2911226" cy="2028154"/>
          </a:xfrm>
          <a:prstGeom prst="rect">
            <a:avLst/>
          </a:prstGeom>
          <a:noFill/>
        </p:spPr>
      </p:pic>
      <p:pic>
        <p:nvPicPr>
          <p:cNvPr id="10" name="Picture 2" descr="http://www.unisciipuntini.com/data/images/Scarpe-da-ginnastica,-scarpe-da-tennis_51129f7f0a9c0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0328" y="1327448"/>
            <a:ext cx="2911226" cy="2028154"/>
          </a:xfrm>
          <a:prstGeom prst="rect">
            <a:avLst/>
          </a:prstGeom>
          <a:noFill/>
        </p:spPr>
      </p:pic>
      <p:pic>
        <p:nvPicPr>
          <p:cNvPr id="11" name="Picture 2" descr="http://www.unisciipuntini.com/data/images/Scarpe-da-ginnastica,-scarpe-da-tennis_51129f7f0a9c0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728" y="1479848"/>
            <a:ext cx="2911226" cy="2028154"/>
          </a:xfrm>
          <a:prstGeom prst="rect">
            <a:avLst/>
          </a:prstGeom>
          <a:noFill/>
        </p:spPr>
      </p:pic>
      <p:pic>
        <p:nvPicPr>
          <p:cNvPr id="12" name="Picture 2" descr="http://www.unisciipuntini.com/data/images/Scarpe-da-ginnastica,-scarpe-da-tennis_51129f7f0a9c0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128" y="1632248"/>
            <a:ext cx="2911226" cy="202815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3548" y="819864"/>
            <a:ext cx="813690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DI</a:t>
            </a:r>
            <a:r>
              <a:rPr lang="it-IT" dirty="0" smtClean="0"/>
              <a:t> COSA PARLEREMO OGGI</a:t>
            </a:r>
          </a:p>
          <a:p>
            <a:pPr algn="ctr"/>
            <a:endParaRPr lang="it-IT" sz="2000" dirty="0" smtClean="0"/>
          </a:p>
          <a:p>
            <a:pPr algn="ctr"/>
            <a:r>
              <a:rPr lang="it-IT" sz="2000" dirty="0" smtClean="0"/>
              <a:t>1) </a:t>
            </a:r>
            <a:r>
              <a:rPr lang="it-IT" sz="2000" dirty="0" err="1" smtClean="0"/>
              <a:t>PERCHE’</a:t>
            </a:r>
            <a:r>
              <a:rPr lang="it-IT" sz="2000" dirty="0" smtClean="0"/>
              <a:t> </a:t>
            </a:r>
            <a:r>
              <a:rPr lang="it-IT" sz="2000" dirty="0" err="1" smtClean="0"/>
              <a:t>TIGRO</a:t>
            </a:r>
            <a:r>
              <a:rPr lang="it-IT" sz="2000" dirty="0" smtClean="0"/>
              <a:t> SI ERA APPESANTITO?</a:t>
            </a:r>
          </a:p>
          <a:p>
            <a:pPr algn="ctr">
              <a:buFontTx/>
              <a:buChar char="-"/>
            </a:pPr>
            <a:r>
              <a:rPr lang="it-IT" sz="2000" dirty="0" smtClean="0"/>
              <a:t> Negli alimenti c’è energia</a:t>
            </a:r>
          </a:p>
          <a:p>
            <a:pPr algn="ctr">
              <a:buFontTx/>
              <a:buChar char="-"/>
            </a:pPr>
            <a:r>
              <a:rPr lang="it-IT" sz="2000" dirty="0" smtClean="0"/>
              <a:t> L’energia può essere immagazzinata</a:t>
            </a:r>
          </a:p>
          <a:p>
            <a:pPr algn="ctr">
              <a:buFontTx/>
              <a:buChar char="-"/>
            </a:pPr>
            <a:r>
              <a:rPr lang="it-IT" sz="2000" dirty="0" smtClean="0"/>
              <a:t> Cosa c’entrano le scarpe da ginnastica?</a:t>
            </a:r>
          </a:p>
          <a:p>
            <a:pPr algn="ctr">
              <a:buFontTx/>
              <a:buChar char="-"/>
            </a:pPr>
            <a:endParaRPr lang="it-IT" sz="2000" dirty="0" smtClean="0"/>
          </a:p>
          <a:p>
            <a:pPr algn="ctr"/>
            <a:r>
              <a:rPr lang="it-IT" sz="2000" dirty="0" smtClean="0"/>
              <a:t>2) LE CHIAVI DELLA SALUTE</a:t>
            </a:r>
          </a:p>
          <a:p>
            <a:pPr algn="ctr">
              <a:buFontTx/>
              <a:buChar char="-"/>
            </a:pPr>
            <a:r>
              <a:rPr lang="it-IT" sz="2000" dirty="0" smtClean="0"/>
              <a:t> Come possiamo classificare l’attività fisica?</a:t>
            </a:r>
          </a:p>
          <a:p>
            <a:pPr algn="ctr">
              <a:buFontTx/>
              <a:buChar char="-"/>
            </a:pPr>
            <a:r>
              <a:rPr lang="it-IT" sz="2000" dirty="0" smtClean="0"/>
              <a:t> Fai abbastanza attività fisica?</a:t>
            </a:r>
          </a:p>
          <a:p>
            <a:pPr algn="ctr">
              <a:buFontTx/>
              <a:buChar char="-"/>
            </a:pPr>
            <a:r>
              <a:rPr lang="it-IT" sz="2000" dirty="0" smtClean="0"/>
              <a:t> Come è il tuo bilancio energetico?</a:t>
            </a:r>
          </a:p>
          <a:p>
            <a:pPr algn="ctr">
              <a:buFontTx/>
              <a:buChar char="-"/>
            </a:pPr>
            <a:endParaRPr lang="it-IT" sz="2000" dirty="0" smtClean="0"/>
          </a:p>
          <a:p>
            <a:pPr algn="ctr"/>
            <a:r>
              <a:rPr lang="it-IT" sz="2000" dirty="0" smtClean="0"/>
              <a:t>3) METTIAMOCI FINALMENTE LE SCARPE DA GINNASTICA</a:t>
            </a:r>
          </a:p>
          <a:p>
            <a:pPr algn="ctr">
              <a:buFontTx/>
              <a:buChar char="-"/>
            </a:pPr>
            <a:r>
              <a:rPr lang="it-IT" sz="2000" dirty="0" smtClean="0"/>
              <a:t> 10 e più modi per usarle</a:t>
            </a:r>
          </a:p>
          <a:p>
            <a:pPr algn="ctr">
              <a:buFontTx/>
              <a:buChar char="-"/>
            </a:pPr>
            <a:r>
              <a:rPr lang="it-IT" sz="2000" dirty="0" smtClean="0"/>
              <a:t> Tutti i benefici per la salute</a:t>
            </a:r>
          </a:p>
          <a:p>
            <a:pPr algn="ctr">
              <a:buFontTx/>
              <a:buChar char="-"/>
            </a:pPr>
            <a:r>
              <a:rPr lang="it-IT" sz="2000" dirty="0" smtClean="0"/>
              <a:t> Anche l’ambiente se ne avvantaggia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resegoneonline.it/assets/Uploads/camminat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332657"/>
            <a:ext cx="2016222" cy="1512167"/>
          </a:xfrm>
          <a:prstGeom prst="rect">
            <a:avLst/>
          </a:prstGeom>
          <a:noFill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1986" y="188640"/>
            <a:ext cx="1595552" cy="161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404664"/>
            <a:ext cx="1929814" cy="137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 descr="http://www.bloogger.it/wordpress/wp-content/uploads/2015/03/poliziaprovinciale-150312-001-300x16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2376264" cy="1330708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2466253"/>
            <a:ext cx="1512168" cy="192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1728192" cy="135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4797152"/>
            <a:ext cx="2489101" cy="164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474" y="2780928"/>
            <a:ext cx="1728638" cy="17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869160"/>
            <a:ext cx="2035631" cy="153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1940943" cy="18471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36345" y="260648"/>
            <a:ext cx="8382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 altri modi di fare movimento senza </a:t>
            </a:r>
            <a:r>
              <a:rPr lang="it-IT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usarle…</a:t>
            </a:r>
            <a:endParaRPr lang="it-IT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https://encrypted-tbn1.gstatic.com/images?q=tbn:ANd9GcQNlbkP1hWg2vboCsIWzF43Dlnx7eXO0xobz5C7f5axZhGVgkkKc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392352"/>
            <a:ext cx="2058533" cy="1368152"/>
          </a:xfrm>
          <a:prstGeom prst="rect">
            <a:avLst/>
          </a:prstGeom>
          <a:noFill/>
        </p:spPr>
      </p:pic>
      <p:pic>
        <p:nvPicPr>
          <p:cNvPr id="19460" name="Picture 4" descr="http://1.bp.blogspot.com/-05H8voCwHrw/UiRXxX8H0fI/AAAAAAAABD4/ymzvth94WbU/s1600/tutin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429000"/>
            <a:ext cx="2314876" cy="1540884"/>
          </a:xfrm>
          <a:prstGeom prst="rect">
            <a:avLst/>
          </a:prstGeom>
          <a:noFill/>
        </p:spPr>
      </p:pic>
      <p:pic>
        <p:nvPicPr>
          <p:cNvPr id="19462" name="Picture 6" descr="http://www.loscalo.it/wp-content/uploads/2014/04/slalom-7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268760"/>
            <a:ext cx="2024311" cy="1349541"/>
          </a:xfrm>
          <a:prstGeom prst="rect">
            <a:avLst/>
          </a:prstGeom>
          <a:noFill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2047156" cy="196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5" name="Picture 9" descr="http://previews.123rf.com/images/ilona75/ilona751108/ilona75110800014/10314944-Mattina-sano-stretching-donna-con-i-bambini-facendo-esercizio-di-ginnastica-a-casa-Archivio-Fotografic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358760"/>
            <a:ext cx="2105844" cy="1401743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-48204" y="5661248"/>
            <a:ext cx="9192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 conosci ancora altri? (con le scarpe o senza)</a:t>
            </a:r>
            <a:endParaRPr lang="it-IT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7" name="Picture 11" descr="https://www.wellme.it/images/salire_scal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374" y="2966388"/>
            <a:ext cx="2952328" cy="19747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2345" y="260648"/>
            <a:ext cx="7970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Fare movimento  è un guadagno di salute !</a:t>
            </a:r>
            <a:endParaRPr lang="it-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3528" y="1124744"/>
            <a:ext cx="482453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MINORE RISCHIO </a:t>
            </a:r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</a:rPr>
              <a:t>DI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 OBESITÀ</a:t>
            </a:r>
            <a:endParaRPr lang="it-IT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851920" y="1700808"/>
            <a:ext cx="496855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MINORE RISCHIO </a:t>
            </a:r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</a:rPr>
              <a:t>DI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 MALATTIE CARDIACHE E RESPIRATORIE</a:t>
            </a:r>
            <a:endParaRPr lang="it-IT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23528" y="2636912"/>
            <a:ext cx="4572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MINORE RISCHIO </a:t>
            </a:r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</a:rPr>
              <a:t>DI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 DIABETE</a:t>
            </a:r>
          </a:p>
        </p:txBody>
      </p:sp>
      <p:sp>
        <p:nvSpPr>
          <p:cNvPr id="7" name="Rettangolo 6"/>
          <p:cNvSpPr/>
          <p:nvPr/>
        </p:nvSpPr>
        <p:spPr>
          <a:xfrm>
            <a:off x="4211960" y="3212976"/>
            <a:ext cx="460851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OSSA E MUSCOLI </a:t>
            </a:r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</a:rPr>
              <a:t>PIU’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 FORTI</a:t>
            </a:r>
            <a:endParaRPr lang="it-IT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3528" y="3789040"/>
            <a:ext cx="482453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cap="all" dirty="0" smtClean="0">
                <a:solidFill>
                  <a:schemeClr val="tx2">
                    <a:lumMod val="75000"/>
                  </a:schemeClr>
                </a:solidFill>
              </a:rPr>
              <a:t>Meno stress, meno ansia, meno depressione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707904" y="4725144"/>
            <a:ext cx="511212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INTESTINO </a:t>
            </a:r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</a:rPr>
              <a:t>PIU’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 REGOLARE</a:t>
            </a:r>
            <a:endParaRPr lang="it-IT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95090" y="5373216"/>
            <a:ext cx="403244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cap="all" dirty="0" smtClean="0">
                <a:solidFill>
                  <a:schemeClr val="tx2">
                    <a:lumMod val="75000"/>
                  </a:schemeClr>
                </a:solidFill>
              </a:rPr>
              <a:t>Sonno migliore</a:t>
            </a:r>
            <a:endParaRPr lang="it-IT" sz="2400" dirty="0"/>
          </a:p>
        </p:txBody>
      </p:sp>
      <p:sp>
        <p:nvSpPr>
          <p:cNvPr id="12" name="Rettangolo 11"/>
          <p:cNvSpPr/>
          <p:nvPr/>
        </p:nvSpPr>
        <p:spPr>
          <a:xfrm>
            <a:off x="971600" y="5991671"/>
            <a:ext cx="784093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cap="all" dirty="0" smtClean="0">
                <a:solidFill>
                  <a:schemeClr val="tx2">
                    <a:lumMod val="75000"/>
                  </a:schemeClr>
                </a:solidFill>
              </a:rPr>
              <a:t>Prevenzione dei comportamenti a rischio</a:t>
            </a:r>
            <a:endParaRPr lang="it-IT" sz="2400" dirty="0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55583" y="260648"/>
            <a:ext cx="494398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 è bello fare movimento</a:t>
            </a:r>
          </a:p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INSIEME AGLI ALTRI</a:t>
            </a:r>
            <a:endParaRPr lang="it-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http://www.noinonni.it/wp-content/uploads/2013/03/bambini-giroto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717032"/>
            <a:ext cx="3816424" cy="2544283"/>
          </a:xfrm>
          <a:prstGeom prst="rect">
            <a:avLst/>
          </a:prstGeom>
          <a:noFill/>
        </p:spPr>
      </p:pic>
      <p:pic>
        <p:nvPicPr>
          <p:cNvPr id="7170" name="Picture 2" descr="http://palermo.repubblica.it/images/2013/09/07/130237187-556b2973-2bb6-4fee-90e0-409f816e7ff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888431" cy="259228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1896" y="100950"/>
            <a:ext cx="5726248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Conosci qualcuno di questi giochi?</a:t>
            </a:r>
          </a:p>
          <a:p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Ci giochi?</a:t>
            </a:r>
          </a:p>
          <a:p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Perché non ci giochi?</a:t>
            </a:r>
          </a:p>
          <a:p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 piacerebbe giocarci?</a:t>
            </a:r>
            <a:endParaRPr lang="it-IT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://www.loschermo.it/imagecache/articoli/foto1/bambini_strada_800_8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2521443" cy="1579085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2829183" y="6043935"/>
            <a:ext cx="3196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Giochiamo?</a:t>
            </a:r>
            <a:endParaRPr lang="it-IT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8" name="Picture 6" descr="http://www.prolococittadicasaldiprincipe.it/public/image/giochiAntich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365104"/>
            <a:ext cx="2448272" cy="1580052"/>
          </a:xfrm>
          <a:prstGeom prst="rect">
            <a:avLst/>
          </a:prstGeom>
          <a:noFill/>
        </p:spPr>
      </p:pic>
      <p:pic>
        <p:nvPicPr>
          <p:cNvPr id="8202" name="Picture 10" descr="http://festivalgiovanidolomiti.it/wp-content/uploads/2015/07/10806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04664"/>
            <a:ext cx="2528367" cy="1685578"/>
          </a:xfrm>
          <a:prstGeom prst="rect">
            <a:avLst/>
          </a:prstGeom>
          <a:noFill/>
        </p:spPr>
      </p:pic>
      <p:pic>
        <p:nvPicPr>
          <p:cNvPr id="8200" name="Picture 8" descr="http://www.museodeltruciolo.it/nostre_proposte/attivita_culturali_mantovano/files/salto-della-cord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357904"/>
            <a:ext cx="2385934" cy="1646294"/>
          </a:xfrm>
          <a:prstGeom prst="rect">
            <a:avLst/>
          </a:prstGeom>
          <a:noFill/>
        </p:spPr>
      </p:pic>
      <p:pic>
        <p:nvPicPr>
          <p:cNvPr id="8204" name="Picture 12" descr="http://2.bp.blogspot.com/-W27lMPX84uU/TY-4tnuVAjI/AAAAAAAAAtU/T5gHDoyf_AI/s1600/nascondin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2331368" cy="1919360"/>
          </a:xfrm>
          <a:prstGeom prst="rect">
            <a:avLst/>
          </a:prstGeom>
          <a:noFill/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204864"/>
            <a:ext cx="2284115" cy="171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5" descr="http://www.riccia.net/RESTILING/General%20foto/mignogna/tiro%20alla%20fune%20197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420888"/>
            <a:ext cx="2642667" cy="172989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633156" y="116632"/>
            <a:ext cx="7539244" cy="2232247"/>
            <a:chOff x="1049874" y="1196752"/>
            <a:chExt cx="8377684" cy="2443459"/>
          </a:xfrm>
        </p:grpSpPr>
        <p:pic>
          <p:nvPicPr>
            <p:cNvPr id="3" name="Picture 2" descr="http://www.vitadamamma.com/wp-content/uploads/2012/01/primi-pass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67944" y="1196752"/>
              <a:ext cx="4348710" cy="2443459"/>
            </a:xfrm>
            <a:prstGeom prst="rect">
              <a:avLst/>
            </a:prstGeom>
            <a:noFill/>
          </p:spPr>
        </p:pic>
        <p:sp>
          <p:nvSpPr>
            <p:cNvPr id="2" name="Rettangolo 1"/>
            <p:cNvSpPr/>
            <p:nvPr/>
          </p:nvSpPr>
          <p:spPr>
            <a:xfrm>
              <a:off x="1049874" y="2636912"/>
              <a:ext cx="8377684" cy="6401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il modo più semplice per fare movimento</a:t>
              </a:r>
              <a:endParaRPr lang="it-IT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512" y="2420888"/>
            <a:ext cx="3259400" cy="191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http://www.merateonline.it/public/pub_immagini/2014/Giugno/verderio_grazie_cammino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4613" y="2420888"/>
            <a:ext cx="3069835" cy="18811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Rettangolo 6"/>
          <p:cNvSpPr/>
          <p:nvPr/>
        </p:nvSpPr>
        <p:spPr>
          <a:xfrm>
            <a:off x="3995935" y="2708920"/>
            <a:ext cx="13681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latin typeface="Arial" pitchFamily="34" charset="0"/>
                <a:cs typeface="Arial" pitchFamily="34" charset="0"/>
              </a:rPr>
              <a:t>a tutte le età !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3" descr="C:\Users\utente1\Desktop\IMG_9501b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9589" y="4532548"/>
            <a:ext cx="2740563" cy="2055422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57850" y="35913"/>
            <a:ext cx="2569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Camminare</a:t>
            </a:r>
            <a:endParaRPr lang="it-IT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/>
          <p:nvPr/>
        </p:nvGrpSpPr>
        <p:grpSpPr>
          <a:xfrm>
            <a:off x="72008" y="288032"/>
            <a:ext cx="8964488" cy="6237312"/>
            <a:chOff x="374994" y="607690"/>
            <a:chExt cx="8444433" cy="5629622"/>
          </a:xfrm>
        </p:grpSpPr>
        <p:pic>
          <p:nvPicPr>
            <p:cNvPr id="12289" name="Picture 1" descr="C:\Users\utente1\Downloads\Camminare-1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994" y="607690"/>
              <a:ext cx="8444433" cy="5629622"/>
            </a:xfrm>
            <a:prstGeom prst="rect">
              <a:avLst/>
            </a:prstGeom>
            <a:noFill/>
          </p:spPr>
        </p:pic>
        <p:sp>
          <p:nvSpPr>
            <p:cNvPr id="3" name="CasellaDiTesto 2"/>
            <p:cNvSpPr txBox="1"/>
            <p:nvPr/>
          </p:nvSpPr>
          <p:spPr>
            <a:xfrm>
              <a:off x="5436096" y="5517232"/>
              <a:ext cx="3312368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 err="1" smtClean="0">
                  <a:solidFill>
                    <a:srgbClr val="FFFF00"/>
                  </a:solidFill>
                </a:rPr>
                <a:t>Jjj</a:t>
              </a:r>
              <a:endParaRPr lang="it-IT" dirty="0" smtClean="0">
                <a:solidFill>
                  <a:srgbClr val="FFFF00"/>
                </a:solidFill>
              </a:endParaRPr>
            </a:p>
            <a:p>
              <a:endParaRPr lang="it-IT" dirty="0"/>
            </a:p>
          </p:txBody>
        </p:sp>
      </p:grp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5373216"/>
            <a:ext cx="2552725" cy="12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768" y="2850353"/>
            <a:ext cx="2877120" cy="302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tangolo 2"/>
          <p:cNvSpPr/>
          <p:nvPr/>
        </p:nvSpPr>
        <p:spPr>
          <a:xfrm>
            <a:off x="280072" y="332656"/>
            <a:ext cx="82949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>
                <a:solidFill>
                  <a:srgbClr val="FF0000"/>
                </a:solidFill>
              </a:rPr>
              <a:t>E poi,</a:t>
            </a:r>
          </a:p>
          <a:p>
            <a:pPr algn="ctr">
              <a:lnSpc>
                <a:spcPts val="3840"/>
              </a:lnSpc>
            </a:pPr>
            <a:r>
              <a:rPr lang="it-IT" i="1" dirty="0" smtClean="0">
                <a:solidFill>
                  <a:srgbClr val="FF0000"/>
                </a:solidFill>
              </a:rPr>
              <a:t>camminare e, in generale, fare movimento, oltre a far bene alla salute, ci consentono di risparmiare energia e di inquinare di meno !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100" name="Picture 4" descr="http://www.direttanews.it/wp-content/uploads/2015/09/marmitta-aut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817718"/>
            <a:ext cx="4074705" cy="305955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72891" y="116632"/>
            <a:ext cx="35092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i="1" dirty="0" smtClean="0">
                <a:solidFill>
                  <a:srgbClr val="C00000"/>
                </a:solidFill>
              </a:rPr>
              <a:t>mangiare il giusto 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141538" y="198884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i="1" dirty="0" smtClean="0">
                <a:solidFill>
                  <a:srgbClr val="C00000"/>
                </a:solidFill>
              </a:rPr>
              <a:t>fare movimento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947004" y="620688"/>
            <a:ext cx="29610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i="1" dirty="0" smtClean="0">
                <a:solidFill>
                  <a:schemeClr val="tx2">
                    <a:lumMod val="75000"/>
                  </a:schemeClr>
                </a:solidFill>
              </a:rPr>
              <a:t>lentamente</a:t>
            </a:r>
          </a:p>
          <a:p>
            <a:pPr algn="ctr"/>
            <a:r>
              <a:rPr lang="it-IT" sz="2400" i="1" dirty="0" smtClean="0">
                <a:solidFill>
                  <a:schemeClr val="tx2">
                    <a:lumMod val="75000"/>
                  </a:schemeClr>
                </a:solidFill>
              </a:rPr>
              <a:t>in buona compagnia</a:t>
            </a:r>
          </a:p>
          <a:p>
            <a:pPr algn="ctr"/>
            <a:r>
              <a:rPr lang="it-IT" sz="2400" i="1" dirty="0" smtClean="0">
                <a:solidFill>
                  <a:schemeClr val="tx2">
                    <a:lumMod val="75000"/>
                  </a:schemeClr>
                </a:solidFill>
              </a:rPr>
              <a:t>assaporando il cibo</a:t>
            </a:r>
            <a:endParaRPr lang="it-IT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877010" y="2492896"/>
            <a:ext cx="51010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i="1" dirty="0" smtClean="0">
                <a:solidFill>
                  <a:schemeClr val="tx2">
                    <a:lumMod val="75000"/>
                  </a:schemeClr>
                </a:solidFill>
              </a:rPr>
              <a:t>regolarmente</a:t>
            </a:r>
          </a:p>
          <a:p>
            <a:pPr algn="ctr"/>
            <a:r>
              <a:rPr lang="it-IT" sz="2400" i="1" dirty="0" smtClean="0">
                <a:solidFill>
                  <a:schemeClr val="tx2">
                    <a:lumMod val="75000"/>
                  </a:schemeClr>
                </a:solidFill>
              </a:rPr>
              <a:t>all’aria aperta, quando possibile</a:t>
            </a:r>
          </a:p>
          <a:p>
            <a:pPr algn="ctr"/>
            <a:r>
              <a:rPr lang="it-IT" sz="2400" i="1" dirty="0" smtClean="0">
                <a:solidFill>
                  <a:schemeClr val="tx2">
                    <a:lumMod val="75000"/>
                  </a:schemeClr>
                </a:solidFill>
              </a:rPr>
              <a:t>aiutando nelle faccende domestiche</a:t>
            </a:r>
            <a:endParaRPr lang="it-IT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244615" y="4581128"/>
            <a:ext cx="6365845" cy="1754326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spc="100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Q</a:t>
            </a:r>
            <a:r>
              <a:rPr lang="it-IT" sz="5400" b="1" cap="none" spc="100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uesto si chiama:</a:t>
            </a:r>
          </a:p>
          <a:p>
            <a:pPr algn="ctr"/>
            <a:r>
              <a:rPr lang="it-IT" sz="5400" b="1" i="1" spc="100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STILE </a:t>
            </a:r>
            <a:r>
              <a:rPr lang="it-IT" sz="5400" b="1" i="1" spc="100" dirty="0" err="1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DI</a:t>
            </a:r>
            <a:r>
              <a:rPr lang="it-IT" sz="5400" b="1" i="1" spc="100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VITA !</a:t>
            </a:r>
            <a:endParaRPr lang="it-IT" sz="5400" b="1" i="1" cap="none" spc="100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123728" y="3861048"/>
            <a:ext cx="4536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 smtClean="0">
                <a:solidFill>
                  <a:srgbClr val="C00000"/>
                </a:solidFill>
              </a:rPr>
              <a:t>rispettare l’ambiente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20484" name="Picture 4" descr="http://www.avisbra.it/wp-content/uploads/2015/06/Screen-Shot-2015-01-08-at-15.45.0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2797033" cy="1872208"/>
          </a:xfrm>
          <a:prstGeom prst="rect">
            <a:avLst/>
          </a:prstGeom>
          <a:noFill/>
        </p:spPr>
      </p:pic>
      <p:pic>
        <p:nvPicPr>
          <p:cNvPr id="20486" name="Picture 6" descr="https://encrypted-tbn3.gstatic.com/images?q=tbn:ANd9GcSBLwJC3EvHl76q_U8GfZf2M7-twpH8s6IXg3buIPnhjqW9Zw2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2512" y="1102895"/>
            <a:ext cx="2616997" cy="175004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61576"/>
            <a:ext cx="6696744" cy="639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tangolo 2"/>
          <p:cNvSpPr/>
          <p:nvPr/>
        </p:nvSpPr>
        <p:spPr>
          <a:xfrm>
            <a:off x="0" y="33265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Come è il tuo STILE </a:t>
            </a:r>
            <a:r>
              <a:rPr lang="it-IT" dirty="0" err="1" smtClean="0">
                <a:solidFill>
                  <a:schemeClr val="tx2"/>
                </a:solidFill>
              </a:rPr>
              <a:t>DI</a:t>
            </a:r>
            <a:r>
              <a:rPr lang="it-IT" dirty="0" smtClean="0">
                <a:solidFill>
                  <a:schemeClr val="tx2"/>
                </a:solidFill>
              </a:rPr>
              <a:t> VITA ?</a:t>
            </a:r>
            <a:endParaRPr lang="it-IT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utente1\Desktop\ppt blezione II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3552395" cy="2664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8674" name="Picture 2" descr="C:\Users\utente1\Desktop\ppt lezione II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7"/>
            <a:ext cx="3552395" cy="2664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2627784" y="4437112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err="1" smtClean="0">
                <a:solidFill>
                  <a:schemeClr val="tx2">
                    <a:lumMod val="75000"/>
                  </a:schemeClr>
                </a:solidFill>
              </a:rPr>
              <a:t>VI</a:t>
            </a:r>
            <a:r>
              <a:rPr lang="it-IT" i="1" dirty="0" smtClean="0">
                <a:solidFill>
                  <a:schemeClr val="tx2">
                    <a:lumMod val="75000"/>
                  </a:schemeClr>
                </a:solidFill>
              </a:rPr>
              <a:t> RICORDATE ?</a:t>
            </a:r>
            <a:endParaRPr lang="it-IT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Ovale 4"/>
          <p:cNvSpPr/>
          <p:nvPr/>
        </p:nvSpPr>
        <p:spPr>
          <a:xfrm>
            <a:off x="539552" y="548680"/>
            <a:ext cx="1440160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4932040" y="1268760"/>
            <a:ext cx="1944216" cy="2016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/>
          <p:cNvCxnSpPr/>
          <p:nvPr/>
        </p:nvCxnSpPr>
        <p:spPr>
          <a:xfrm flipH="1" flipV="1">
            <a:off x="1619672" y="1988840"/>
            <a:ext cx="1800200" cy="21602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V="1">
            <a:off x="5148064" y="3212976"/>
            <a:ext cx="432048" cy="7920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Nuvola 10"/>
          <p:cNvSpPr/>
          <p:nvPr/>
        </p:nvSpPr>
        <p:spPr>
          <a:xfrm>
            <a:off x="2267744" y="4005064"/>
            <a:ext cx="4680520" cy="158417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1907704" y="5733256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rgbClr val="FF0000"/>
                </a:solidFill>
              </a:rPr>
              <a:t>Gli esseri viventi hanno bisogno di energia, e questa è contenuta nei cibi </a:t>
            </a:r>
            <a:endParaRPr lang="it-IT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83568" y="332656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C00000"/>
                </a:solidFill>
                <a:latin typeface="Lucida Handwriting" pitchFamily="66" charset="0"/>
                <a:cs typeface="Arabic Typesetting" pitchFamily="66" charset="-78"/>
              </a:rPr>
              <a:t>Cosa ho imparato oggi?</a:t>
            </a:r>
            <a:endParaRPr lang="it-IT" sz="4000" dirty="0">
              <a:solidFill>
                <a:srgbClr val="C00000"/>
              </a:solidFill>
              <a:latin typeface="Lucida Handwriting" pitchFamily="66" charset="0"/>
              <a:cs typeface="Arabic Typesetting" pitchFamily="66" charset="-78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1196752"/>
            <a:ext cx="9144000" cy="5193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it-IT" sz="1900" dirty="0" smtClean="0">
                <a:solidFill>
                  <a:schemeClr val="accent1">
                    <a:lumMod val="50000"/>
                  </a:schemeClr>
                </a:solidFill>
                <a:latin typeface="Lucida Handwriting" pitchFamily="66" charset="0"/>
                <a:cs typeface="Arabic Typesetting" pitchFamily="66" charset="-78"/>
              </a:rPr>
              <a:t>Che l’energia presente nei cibi  viene dal sole e si misura in kcal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sz="1900" dirty="0" smtClean="0">
                <a:solidFill>
                  <a:schemeClr val="accent1">
                    <a:lumMod val="50000"/>
                  </a:schemeClr>
                </a:solidFill>
                <a:latin typeface="Lucida Handwriting" pitchFamily="66" charset="0"/>
                <a:cs typeface="Arabic Typesetting" pitchFamily="66" charset="-78"/>
              </a:rPr>
              <a:t>Che</a:t>
            </a:r>
            <a:r>
              <a:rPr lang="it-IT" sz="1900" dirty="0" smtClean="0">
                <a:solidFill>
                  <a:schemeClr val="accent1">
                    <a:lumMod val="50000"/>
                  </a:schemeClr>
                </a:solidFill>
                <a:latin typeface="Lucida Handwriting" pitchFamily="66" charset="0"/>
              </a:rPr>
              <a:t>  spendiamo energia per muoverci e per le funzioni vitali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sz="1900" dirty="0" smtClean="0">
                <a:solidFill>
                  <a:schemeClr val="accent1">
                    <a:lumMod val="50000"/>
                  </a:schemeClr>
                </a:solidFill>
                <a:latin typeface="Lucida Handwriting" pitchFamily="66" charset="0"/>
              </a:rPr>
              <a:t>Che se non spendiamo l’energia introdotta, si  produce grasso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sz="1900" dirty="0" smtClean="0">
                <a:solidFill>
                  <a:schemeClr val="accent1">
                    <a:lumMod val="50000"/>
                  </a:schemeClr>
                </a:solidFill>
                <a:latin typeface="Lucida Handwriting" pitchFamily="66" charset="0"/>
              </a:rPr>
              <a:t>Che mangiare bene e fare movimento sono le chiavi della salute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sz="1900" dirty="0" smtClean="0">
                <a:solidFill>
                  <a:schemeClr val="accent1">
                    <a:lumMod val="50000"/>
                  </a:schemeClr>
                </a:solidFill>
                <a:latin typeface="Lucida Handwriting" pitchFamily="66" charset="0"/>
                <a:cs typeface="Arabic Typesetting" pitchFamily="66" charset="-78"/>
              </a:rPr>
              <a:t>Che, per stare in salute, l’attività fisica deve essere quotidiana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sz="1900" dirty="0" smtClean="0">
                <a:solidFill>
                  <a:schemeClr val="accent1">
                    <a:lumMod val="50000"/>
                  </a:schemeClr>
                </a:solidFill>
                <a:latin typeface="Lucida Handwriting" pitchFamily="66" charset="0"/>
                <a:cs typeface="Arabic Typesetting" pitchFamily="66" charset="-78"/>
              </a:rPr>
              <a:t>Che puoi scegliere tra tanti modi per fare movimento, con o senza scarpe da ginnastica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sz="1900" dirty="0" smtClean="0">
                <a:solidFill>
                  <a:schemeClr val="accent1">
                    <a:lumMod val="50000"/>
                  </a:schemeClr>
                </a:solidFill>
                <a:latin typeface="Lucida Handwriting" pitchFamily="66" charset="0"/>
                <a:cs typeface="Arabic Typesetting" pitchFamily="66" charset="-78"/>
              </a:rPr>
              <a:t>Che è bello fare movimento giocando con gli altri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sz="1900" dirty="0" smtClean="0">
                <a:solidFill>
                  <a:schemeClr val="accent1">
                    <a:lumMod val="50000"/>
                  </a:schemeClr>
                </a:solidFill>
                <a:latin typeface="Lucida Handwriting" pitchFamily="66" charset="0"/>
                <a:cs typeface="Arabic Typesetting" pitchFamily="66" charset="-78"/>
              </a:rPr>
              <a:t>Che camminare di più può essere un’ottima idea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sz="1900" dirty="0" smtClean="0">
                <a:solidFill>
                  <a:schemeClr val="accent1">
                    <a:lumMod val="50000"/>
                  </a:schemeClr>
                </a:solidFill>
                <a:latin typeface="Lucida Handwriting" pitchFamily="66" charset="0"/>
                <a:cs typeface="Arabic Typesetting" pitchFamily="66" charset="-78"/>
              </a:rPr>
              <a:t>Che l’attività fisica di ognuno di noi aiuta anche l’ambiente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it-IT" sz="1100" dirty="0" smtClean="0">
              <a:solidFill>
                <a:schemeClr val="accent1">
                  <a:lumMod val="50000"/>
                </a:schemeClr>
              </a:solidFill>
              <a:latin typeface="Lucida Handwriting" pitchFamily="66" charset="0"/>
              <a:cs typeface="Arabic Typesetting" pitchFamily="66" charset="-78"/>
            </a:endParaRPr>
          </a:p>
          <a:p>
            <a:pPr algn="ctr">
              <a:lnSpc>
                <a:spcPct val="150000"/>
              </a:lnSpc>
            </a:pP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Lucida Handwriting" pitchFamily="66" charset="0"/>
                <a:cs typeface="Arabic Typesetting" pitchFamily="66" charset="-78"/>
              </a:rPr>
              <a:t>Che  infine, ciò che più conta, è  lo STILE </a:t>
            </a:r>
            <a:r>
              <a:rPr lang="it-IT" sz="2000" dirty="0" err="1" smtClean="0">
                <a:solidFill>
                  <a:schemeClr val="accent1">
                    <a:lumMod val="50000"/>
                  </a:schemeClr>
                </a:solidFill>
                <a:latin typeface="Lucida Handwriting" pitchFamily="66" charset="0"/>
                <a:cs typeface="Arabic Typesetting" pitchFamily="66" charset="-78"/>
              </a:rPr>
              <a:t>DI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Lucida Handwriting" pitchFamily="66" charset="0"/>
                <a:cs typeface="Arabic Typesetting" pitchFamily="66" charset="-78"/>
              </a:rPr>
              <a:t> VITA !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797803"/>
            <a:ext cx="6012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smtClean="0"/>
              <a:t>Prova a mettere in ordine questi cibi, dal più al meno energetico (calorico):</a:t>
            </a:r>
            <a:endParaRPr lang="it-IT" sz="2400" i="1" dirty="0"/>
          </a:p>
        </p:txBody>
      </p:sp>
      <p:pic>
        <p:nvPicPr>
          <p:cNvPr id="26626" name="Picture 2" descr="http://cucinarebio.it/wp/wp-content/uploads/2014/02/frutta-fresc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2376264" cy="1336011"/>
          </a:xfrm>
          <a:prstGeom prst="rect">
            <a:avLst/>
          </a:prstGeom>
          <a:noFill/>
        </p:spPr>
      </p:pic>
      <p:sp>
        <p:nvSpPr>
          <p:cNvPr id="26630" name="AutoShape 6" descr="data:image/jpeg;base64,/9j/4AAQSkZJRgABAQAAAQABAAD/2wCEAAkGBxQTEhUTExQWFRQWGBgYFhgXGRgeGBYYFxgXFxgXHBgcHSggHBolHBQVJDEhJSkrLi4uFx8zODMsNygtLisBCgoKDg0OGxAQGzQkICQsLCwsLzQsLCwsLCwsLCwsLCwsLCwsLCwsLCwsLCwsLCwsLCwsLCwsLCwsLCwsLCwsLP/AABEIAKYBLwMBIgACEQEDEQH/xAAcAAACAwEBAQEAAAAAAAAAAAAABQMEBgIHAQj/xAA9EAABAwIEAwUHAwIFBAMAAAABAAIRAyEEBTFBElFhBiJxgZETMqGxwdHwQlLhI2IHFDNy8RUWotIkY8L/xAAZAQEAAwEBAAAAAAAAAAAAAAAAAQIDBAX/xAApEQACAgEEAgEEAgMBAAAAAAAAAQIRAwQSITFBUWETFCIygdFxkfBS/9oADAMBAAIRAxEAPwD3FCEIAQhCAEIQgBCEIAQvjnACTYJFmWfAd2lB5u28huqTyRgrZeEJTdId1azWiXEAdUurZ5TGku8BA+KzGIe95kmXc3X+Gym4YFz53uuGesk/1R2R0iX7Mcvz/wD+v1d/CrO7Qv2Dfj90scbX0HqVHRfxGAIbz3P8dVi9Tkfk1WnxrwaCn2gH62eYI+qs4LO6dRwaJBMxMQY6grI41s9yYES88m/tHV2k9CqFLEgvEQ0NiANo0V46vInzyVlpYNcHqCFn8ozyT7Oob7O+h+60C9GGSM1aOCcHB0wQhCuUBCEIAQhCAEIQgBCEIAQhCAEIQgBCEIAQhCAEIQgBCEIAQhCAEIQgBQ4rEtptLnGAPyF1XrBjS5xgASSsLmubOrucdGCzQduvUrHNlUF8muLE5v4J82zd1Yx7rAbDnynql2Bow5xcSeXT+VBTaS4GSQPmphUI8fz4Lysk3J2z04QUVSL7TePipA2JL3WH5+SqrKoA1/lQ1q5JFu7Ov8brNMvRZfUa4aEHa1yPDZFWoGdSbNG5Ow8FBInj2F5OnUqpi8UWtNQ++4dwfsaenM6/8IyyR8zDFcILeKXEy48zYR4aeQX3JsF3S46k/IrL06r69QEGGzw+J0+F1tsJR4GgTYdNbKaoM+Vt/wAstV2czH2jOBx77PUjYrGO/tGxkxyhcZbmJo1mvGgs4cwbH4fJbafLsn8Mwz4t8Pk9OQvjXAiRoV9XsHkghCEAIQhACEIQAhCEAIQhACEIQAhCEAIQhACEIQAhCEAIQhACEIQGT7bY+zaLTE953/5H19FkKRJIDrXPhYq5m+LNWs93N1uo2+CqPLeEzNr21C8jPPdJs9TDDbFImo14Mb8lKYEguHEdOh5QqGJd7NvEWku3t6eeihfjaZaHljvaHRt5JHTXVYHQkMa+IDBLoIHX8lUaOJNZ4c1x4IM21vp0ShjMSKnHVpksJ/09fX7Jxl1Vx4qrxwN/S2NAOvjPojVIkZ4m8MFhq7/aNvOw9Ui7R4rlMi0DUlMjXdBfYE7bxoB4CfUlZHMM39nWHG3iBkQPmkU2+CeEjR5azipsDobBBIB3Ke1cRAsfzmk+DfTc1pa0i833PXmvmJrP92PAqJPwEi/VrQ3lMmLTf+EsqVwREQuMRiRp5T1+mysYHLKrwHObwNJtOpHht5okH0ej9nMYDhabnGIHDJ/tMfIBd1s6aPdBdG+gSHDMaxoYNBoNep9SvuHqa8UE/Aeq7fupUkjg+2jbbGX/AF537RHmo35vVNxAHQfcpfXoPIsdrjZfGuneeZGnJZvPk9l/ow9F2pnFUb28B9l8GfVBu09CInpPNQNbtFufNUMaCXcDBB3dFh06nw5qPq5F5LfSg/BqsszltV3AQWVAJ4TuOh3TRYIVHU+El8uboYiNrKw3tbUabj2o3DWmR5tt8F1YtWnxI5smmfcTaoVLK8yZXZxM8C0+808iFdXYnfKOVqgQhCkgEIQgBCEIAQhCAEIQgBCEIAQhCAFWzKqW0qjhqGOI8QCrKX587/49X/aR62+qrLpkx7R5xiNiTZL6bOOoOIkMEgj9x28laxEEwecDxTTLcvL2gktEauMfBeLJ0evHo4e1sxBDWiQCfief8qN1KmHBzrWsOm0q5To8J4iA9rTE9D9FVzTLxXLRSd7OT3gRI8ll9Q1ooY/NCXsaw6m8X7u/0HmqeKzANuRYbczy/OifUux0AEPPFEF0CT8UpxuSYemYr1XvJmGNAbxeJJNr7K3YUo+DN43tA908I9FVyzNw14NakHAmATqPyStHmHZTuiphoqUdx+pvMGNUvN2jutibWifX8stFS8C7LrsWxxim8NAvwnXyXFLFG8Eue42HK+w5pWOEPe9xEmwA/TF/T7LTdn6A/wBQt036HUz1VK5LXSGWS5MAW1Kl3DQbA8+p/Oqd19IIBm0dFxh5Bub/AAX0PE3/AAKUYt2+SWnT5C3P7L6+mBoLk7+v0Ub8a1ol2mpXLHyeKSQdGxoNb9Sr0ivJDjcSGC75e8hoHjyhfKDPZs4iYGp536czy6qw7G8IEAmOkD1OiqVq7Rd3Ow3JPLmeqhkokpVXVGyeJnL90dZ0Xz2jW2kz0u4+Q+el1RxGP590bNBuT1O35ovtIuPh429NPVF8h/B9fLja3jDneMe634+CjrZdxTxknxMn0iB5QrnHwggRfh8Br8YCjoucXEmOnnzU36IojygnDvdUY/aHC8W0kHxPqvQMvxYq021Bo4T4cwvNcwxDf9MXc6ZjzunXZbMBQcKM911on3TpI+q6NNmadPpnPqMVq12bhCEL0jgBCEIAQhCAEIQgBCEIAQhcveACToBJQHSWVs2F/Z3j9R0ty5qli84LmHhIY3n+oA79Fk62MLDwtNtl5uo1tcQ/2duHSt8yNXj83fwWLRzjX+FnsdmTjYlwa46FzoPIGSjAN4yJ0U2My6nxhz3cRHuj9LB0HPrquGeXJPls64Y4Q4oqswtJwlro3dJsCOQ1J10SHMsweyo0Mswe8T06LUUmUmkwQSBr9EjziiK7ncJaS0CxtOsmN9vVUb3dmsaTOcH2gLh7OO6SCbD5m6c4fGUmEcFyTfiO3Ldef4nB1mGxaPVS4QVnbt8iAfQwo2l3GJ6FiM1bx/pA2389lTc+nUltZrKjNRa4MajWD1BWExWKewwZlc4bHVHHuMc4jXhaTHoFLTuyFjVGlqY3/JkvoXpgf1KZIJiZ4hccUTz4h1FlRbmmHxdUgMbTqVPdeCeEu2DwQIJP6h8dUrOcyCwgQbOEXP8AKT4LDNqVW0A72b3G3HLRa/veWolbY02uSsopOxhicvqtxAp1WADiAcD+ls6iNZG/2Wrw+IiANC6LaDu2HxKe08jNSg1uLcHVaYtWbq22kn3t5JA+qx9bu8TWkO4S0h2nFaJjZXlyZqVmnZiJuTrp4FFXEgb8h8SEnpOJaJ8NTbr81PhnAyCIZbq5x0gE8+ap0TRK8msS3Ro9923+0czom9GwjoPGw/hUK2NaxoEBvTl5eaoDM31SWUYgWdUI7rOn9zv7R5lExQ0xWMhwY3vv117rR+4nYfE7JfXxOvAS52jqkf8Ai0bD8JXB4Gti5EyZ1ef3OO/houRL4HDwgegSyeiriWBvvWJ6S4+eykwuP4P3AdSLK/RwgkBjTVf/AHGGg+P2BXOL7NOqCa1drR+2mIAHiTJVqK2Jsd2qpsdwzLuQkkk84TLB18RVbxcIosP6nXcfBs/NcYXKcHRcTSDHP5vF5t+qFxnFSqBMAj+1zSfITMeSNRrglXfJOx1KmIbJLvec73iBrJ28AvjMSXOJ0Oo6XWdq4g7uudbengFPgnPqOhtmgQTvFp8zGqmC9ia4PdKBPC2dYE+ikUGBBFNgd7wa2fGBK+1MWxpguaPEhezaS5PGpt8HdWoGtLjYAEnwCUvzp0cTacg6SYJnpEfFfe02IcMOXUwHixdH7NyI1i3lKzeGzkEDhN9ANiuHVahwkop1wdenwKcdzVmmw+eNJ4agNM9bg+aatcDcGQsBWxDi5zuFpMWg+76wp8nxWIpTVcCaAkvAMmL94BZ4da3LbLn5/svl0iSuP+v6NyhZTD9oqjydGybCJt1Kmx+a1afCeIQde6Fv99j75MftMidM0qEsybOG1xEQ8CSNjtITNdUJqa3RMJRcXTBZbtXinB4YSQzhmOZk+q0tas1gLnEADUlYvtLnlGqOEiANHfq8unRc+rktm2+TbTRbndcGXzPNeCTOir5DQfif6hdw0pIEavixjkJ3WQzN4rYltFtVxD3BotAEnnPivTcC9tCm1jAA1rQB0AEeq8mWPal7Z6m7wibEt9nHCbfFLMVjT/Kvvzt57rWBx6Nk/BUKuCr1HSWhnOwHmd1WvRC+RNiMW+YaUwyDBB7pqEj4K1QyjgI4u8TzCcUcHwtmLAwTyVOF4NHLglp+zJhrA4jSRPzVKrkTK7j3eE9BEdFe46YaYI4hcEfJcUs7pg96WPOvI/QqU/8A0Z89xFf/AGrRY4e1JI5aT56lPMvwVKmS2l/TGwG/idykGNzBhJcahJ2BNlQq9rxTBaSCOsKb54RLjKSGPa7B0RL30WVHOhs8I4pNhHVYjC8NRzqVSi1jm7tA4hJAB7v+4aHdbDAU6+Ib7Zx9m0Xa5wv4wUuYyhh3l7R7WuZ774lv+xg93xN7rTHJq7FcUO8OyqMMG4ioRwt750LvrpCwGKzBvti1ohplrNrgDX4eoVzN8zrVH8PGb/3SY9IaPCT1Wcz6hD6QA7okAgieImTaZ2F+q6scbMZujWZaXOaROhtO4de/nI8lfq4wUmcbiIAsSdIHJIsJmbWUy51oMRBkm9v4XGFwRrPFTFOIYDLKQ+bp18FRw8votu9F/CufiT7SoXMo/pYLPq9Sf0s6C5TY1g1oAHCxtmtaIaPkEsxOZtBhsdSbx+cgrOGqh16Y9q7bjcA0db/QErNq/wDBdcE7KFet7sNGsnfwTOhljQJqOe7ncjTlwkCFzTxThHHUpNO4Dib+gRVzZgN3NdF9RHjH3lTaK8lynjTwxSZwt0kRf1j1VLG4otEOOvMH1k/RVqnaBp1MeqiOaNFxBHVVZKQpzOhoWkl86XGt+KOSip4d3vPJJGjdL7JgzFPrOkg9LfVQ16D2gPqOAE2A1j11U3ZdcFfC5XVq3fEAzB211Kv4WRVDGHuSOIjci58Qu8FhauMllB4p0wYceE3PLUTHWE/7PZAaNRwqOFRwIAIEACBtJv5qHOir+TWOz0ucQxsNixIvJ6bbc0h9q5zmUzFi4m88U7md9fVX80xApAxuNPgs1g8Q+tVJGg3G09VXNmnJ/k7K4cUUrSLmZvrUhFMyx2wMX+So5Rh/ZgmrZxJgDaZg9FfrYsE8IPFGpHOdtv8AlSUcNJBIjkDJPxWTbZsuEZ7MMzNCpMS0+SbZV2qDwAXNaNxafNRZx7KtxU3+RA36NHzJ8ljH9larifZXjyHqVMEr4dMs0nH8kekMxtJokObbSY08Un7S9pqbgAyOLTuX+kLB4rJcRRIFRoE8jKZ5dkbnEO4i06z+arVQ29syqPZt+w1Ku+o112taQXEnb9sRedPLovSF5nkLatBrmuqvDCZubnwMSB4LSdncwDqxZ7RxBaSGuJJkEXE9JXdp88FUF5OLUYZO5vwc5o51c8mDQH5+KR5nkbHNI1J5fVR53VqUK7qQqOgQWl0GQRN5Ez9lXp5pU34D4S31uVy5VLc77OjHSSro897R9mMRTqsfQpPJY4PDuJkSDItxcRuBstjk2d06sB7eCpHepvsQd4nUdVffmjj71O3R38Jfj8FQqyTTe0+IVZTbiotdefJps/Jv2ayhimBv2UWKxjBcehWJZlfDZtfENG0GY8imeFwtJo/rVcRVHIlrR6tg/FYuLZKikUc17c0va8Be0cB6QDuJV2l2uo1GljKgeTs25PkFZbj8LSEUsEyObuG/3XVPtYKcxQos8BBCs8cX1f8A38C36E9enmVQzQw3c51HNbPg2ZHmunZBmFVsV6mHw7NyDxP9TAC7xfbmo88Iqhk/tHwkyUqxlR1Vw9o9zvEkrRQS8EW35GhybLKQirXq1qkRao74cEAKtgq2X0HBzMO+o8e6ari+43gktB8korYUDTkuqGHJMBT/ACTQ1zDPK1eoXPPDTGjRMDpG/ol1aqTYWB5WspWtFhHd3OyqYrFtmBfmVCFHUtYC4xPjeQs9mZdU7/Ik+Ex9k6y/AGuS/wDQDHRx5eATE5aBsu7BjaW5nJnyK9qMizN3kD3QNdL6ASD5JjgnB23EeXFB9ND6qhm2VvZUhrSQ492BeTYN9UwrdnsXhhxvpyIkxDoGveA08dFXKortl8UrXBo8sxLRZnCDyNiPzkmrMwG/DIvBZf56rD0Me5wgTECzvo4+NpVgVXCxfP8Aa8XHhfRc7ibG6p5xTiwbPPhaCirnDTaPOyxuGe3UuM8hYD1urbKA1Dj4FUr5JpejQYjF0XCHcUnw+yU1fZk8AA+tusKF9gbTA219VYp1Gxyj1nlopr5IJauLaywBJO/2UNHDurO4WnvEHva8A5xz/JsqeKx7bgC43BJI/OXRRdnc4dTxBJHdcCI1PiemqhxdXEsml2bfKMobhGim1zjxXJJ9TACb1MQ1glpukDqpeQ7iOmloj5qhnuPFGmXPkADnqeQ6rlVyZLXsg7R54XGCZvaLqfLsWRTDWOPeHejc8h4jdeX/AOer18Q0MJ4nuAa0aCTv5anovVMqwjbBpJ4baevjK2y4XiSvtkwyRlwvA6y5jgBLWjlrI85hTPqupmTInQ9eSoVsY9tvhcKhWzAu7pB6nVYctE+SfFMcSKg0K5w+ZOpPPAA6RcH59FYYw8EAEyI5Qo8uyV08XDYzOt/OVaPfAb45OKdJ+JcX1BppGnMhWmNZROwI5m6fUsAWNkQIGmyz2NYwuJcA0bkkQD4lXcGyimi23GisbbN7w66K/wBlsEXYnjHu0+L/AMgWgfP0S3K8G10lukwY305dJWz7O5eykx3A3hDiLbCBsNrkru0+D8lL+Tjz5qTijNf4h5US5ldukBp6EEls+IJCygIB1gxH5zXrmNDHtLHgOabEHdeb9puzvspfSlzNSNXN+466/Na6jA73Irp8yrbITVX39747L5UeQQQ4g9TYqlc63HxH3ULwRYEj5fZcXJ20OziJidfn5JLjsyqteYgDzXykDz/PJdvp84KdDaVf8w5/MH0UVWmXmXG410v6K2+kY1X1rIFwXeE/UqbJorUaLToLhWqZBJA1jcfVctjUtgdVXfiY7wPrHzQFl7eZXOJxLW6G/wCfBK8TmmwSitinPMAKY42w5JDHGZlMgH0VbBn2hJqOLaLILy3W9mtHN7jpyudlfwfZPEPHE5hYzU3HFHmbLYZf2XwjWcNQOfBkDiIaPIGSepklab8eP5MpOUuEQ5DW9sAymG06bbNG8Dqd/JabD5U1kOInxI+J2VBnZ2gyDQfwn9riSPuFMKVQDhdHD+rvAh0bCb/8LlyZHP8AZ2WjGK/VF2rWpPcABDRfig949Cdkp7S53wBzabeJ0WAFyVJjswYYAAAFj5JdXwwL+NrgZtBMEc9bLGlJmq47POXNqU/9RjmzuRbw5KWni7a+Wq9KdhW1WOpu4e8OET5j8hYfJ+zFZuJDK1MhjbkyCx8aAc5Pw1XbHLGSbfFFOYtIsYbLKtRntG03wNwDHpv5KXDMeNfOf+LL0LA4gtlnP8lUc+7OOqtJplravN0lp6Oi/nt1WMMtvlEt0ZjiMajyuVTxuIY0HicfWPips17F49tMv9tTMCSymCD5E6n0WVo5FXeZIcfGfquuEIy6ZzyyNeCzXzVnu0wY+Ct5RUMyBE7qTBdkqm4TzD5EWDRdCx10YSyX2ApVm2p1COgNvQpHnuEqvH9RznkczYeAWtotmxgEfH+VUzWhaQZXm1LHKmd0ZqSEWSYTD0qbXM4nV475JgsO4aBtrffmtz2NzSm1jg65kyZvJiJm68wzCkQeIWOy1PZjAv4WVy7vPFmjQg6F3OdVfI3+9kbY1tPQcRSpvveDebSP4Xx2Dph7CAC2IjfaDPr6pEzO2McWVGuBbYltwfLX5qY57SPeFQkjbhdPyWG9onYzTmkxokLO5hm4pnhLmtBJ4b6kax6j4KnUzh1WeFpcR+4wPRUc3xPs6JqVeFxtAG5MQB6q/wCz4RVfj2N62cgiPbN8JBPoLpNmOWurVWv0aAAAfMzHWVnv+5xMsod/m42HkN09yLMKtR3FU8gNPRbQ08myksqj0b7s32ZYym1zqji5wDnNBHDOtrStZTYAIGiy+WYskBaDD1ZC9THCMVweZOcpO2LMVXSTG4taDE4WUlx2VkqzIRhc4pMkub3HdND5faEifiy3UT1H2K2OY9nnnRIcV2bq8lzTwpvo6YZnFdic5o3w+CsNx7Y1B81DiOzNY/pVJ/ZSts0+SzemXs2Wp9oZ/wCcB3+SjqVmkQXH1+yWjsniDs71UrOxeJO7h5qPtfkn7pejt9Rg3PqUuxmPp8xPim9P/D+qfec71KvUP8PQNQrx0y8lXqfRh6uM4j3QStDkINENqPbc8x5haBvZ4UC13ADB0TM5f7c8DogXJ5eAWGpmovZRrguX5NnWF7RNq0y3iA2M2MKjj+0LG2b3vDRVcz7IPbemeIctFWZ2aqwC6mfUfIGVy1D2bogqZ64nkpqebVXCBxHyPorNLJWshzmkgXIuB4Jv/nacANoMHhI+SpJ4/RomxfhMHUcLtPO8K5Sy+o7bhTbBZjpw078tQocZnBbUIiFR1XBFybJMBl7maW8dPQq9VoECQP8A1/hRUM54hcj0VujjWcJDmyTuVO5PgzdoompYkat94bjkerevyUVHOTOumyaV8vFQB1M8LxofmCNweX8LzzPMYaVcscCx2s7OncdFKg30TFxfZ6MzMBUbwnyK7wlLDgd4gEa2+KxOVYouIIctNhqXFbUrbFkyQdpcmWXFF8Nmqp5WwtBbBB0IVPF5X0TrIsIadINJuST4TsrzqYK9mFuKb4Z5cnUmkeZ5rlDosFkMywNbQB/xXudTAtOypV8nadgqTxbjSGWj8/YzK8Q7WfS62fZF0YcU6gHHTtyJbsfS3kt5iMgHJIczynhmG3WOTTpxo2jn5FeONM+80+I1Cpudh2auN+h+yrYuvVaY4CUrrjEPPdpDzP8AC4ft3fKOr6qrsu5nmbpHsC5oAuSB3jbbkI+KRYqrVqv/AKri8tkDSB5CydYHs5XeZebch91p8u7KARIXViwtGE8yMlluVExZbDKspIiy0eByAN2TvD5cBsuqOOjmlksXYDBwnNClCmp0QFIAtjFs+FgUbsOCpkIQUn4IKF+XDkmaEAmdlQ5Ln/pI5J2hKJsSf9KHJdDKhyTlCULFTcrHJSDLRyTFCCzM532dFRpg8J5rHVsO/D2qOm/vaeq9WLVVxWW0qgh7AVhlwRyLk1xZnA80xWYksDGn3tx11M9EYctENseYOp6zqnuc9hiTOGd7PW2ov0KzVf8Aw8xgeKorcTmmRy8I0hcT0cjsWphQ0FyQySNwbhVTgqRfeQOQNp+yjdiKlDuVopOOt4B8CdlDjswZRBc82/PVcjxyT2s6FK1aNHg8MGjuQep1SPM8r9o8u36bL7lOeMqt/ounm02cPI3VvB5mGvJdvIA/hRK+IsiNq2JKmXObdsiNlZwVOoSAQZOnL47pw2q1x7wAlWKTaYEkl3goS8kufFFCm9wMGxHwUOeZI3FN4HNMgWcAe67mPhZP6FP2zgIDWj8HimuW5F7Nxc2o4yZMxcrqwaZy/I5smZRPKaPYbEU/dcfIkfBajs52ertcDUk+JK9IbSC7DQvQWCKdnNLUSaogwbCGwVYQhbnOCEIQHwtVerg2u2VlCAU1ckYdgohkDOQTtCjaidzFtLKWjYK3TwrQp0JQs5DAukIUkAhCEAIQhACEIQAhCEAIQhACEIQAhCEAIQhARYjDteIc0EHmFmsZ2CwjzPBHrCEKHFPsspNdMWVf8N6M913Cgf4aUh3m1ntdzCEKn0oei31p+yvV7HV6ZluJJ6OmPSCFLQ7O4h1nVwB/aI+iELN6fHfRp9eddmkyvIBSF3Fx5p0xgC+IW6SS4MG2+ztCEKSAQhCAEIQgBCEIAQhCAEIQgBCEIAQhCA//2Q=="/>
          <p:cNvSpPr>
            <a:spLocks noChangeAspect="1" noChangeArrowheads="1"/>
          </p:cNvSpPr>
          <p:nvPr/>
        </p:nvSpPr>
        <p:spPr bwMode="auto">
          <a:xfrm>
            <a:off x="155575" y="-1646238"/>
            <a:ext cx="6257925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32" name="AutoShape 8" descr="data:image/jpeg;base64,/9j/4AAQSkZJRgABAQAAAQABAAD/2wCEAAkGBxQTEhUTExQWFRQWGBgYFhgXGRgeGBYYFxgXFxgXHBgcHSggHBolHBQVJDEhJSkrLi4uFx8zODMsNygtLisBCgoKDg0OGxAQGzQkICQsLCwsLzQsLCwsLCwsLCwsLCwsLCwsLCwsLCwsLCwsLCwsLCwsLCwsLCwsLCwsLCwsLP/AABEIAKYBLwMBIgACEQEDEQH/xAAcAAACAwEBAQEAAAAAAAAAAAAABQMEBgIHAQj/xAA9EAABAwIEAwUHAwIFBAMAAAABAAIRAyEEBTFBElFhBiJxgZETMqGxwdHwQlLhI2IHFDNy8RUWotIkY8L/xAAZAQEAAwEBAAAAAAAAAAAAAAAAAQIDBAX/xAApEQACAgEEAgEEAgMBAAAAAAAAAQIRAwQSITFBUWETFCIygdFxkfBS/9oADAMBAAIRAxEAPwD3FCEIAQhCAEIQgBCEIAQvjnACTYJFmWfAd2lB5u28huqTyRgrZeEJTdId1azWiXEAdUurZ5TGku8BA+KzGIe95kmXc3X+Gym4YFz53uuGesk/1R2R0iX7Mcvz/wD+v1d/CrO7Qv2Dfj90scbX0HqVHRfxGAIbz3P8dVi9Tkfk1WnxrwaCn2gH62eYI+qs4LO6dRwaJBMxMQY6grI41s9yYES88m/tHV2k9CqFLEgvEQ0NiANo0V46vInzyVlpYNcHqCFn8ozyT7Oob7O+h+60C9GGSM1aOCcHB0wQhCuUBCEIAQhCAEIQgBCEIAQhCAEIQgBCEIAQhCAEIQgBCEIAQhCAEIQgBQ4rEtptLnGAPyF1XrBjS5xgASSsLmubOrucdGCzQduvUrHNlUF8muLE5v4J82zd1Yx7rAbDnynql2Bow5xcSeXT+VBTaS4GSQPmphUI8fz4Lysk3J2z04QUVSL7TePipA2JL3WH5+SqrKoA1/lQ1q5JFu7Ov8brNMvRZfUa4aEHa1yPDZFWoGdSbNG5Ow8FBInj2F5OnUqpi8UWtNQ++4dwfsaenM6/8IyyR8zDFcILeKXEy48zYR4aeQX3JsF3S46k/IrL06r69QEGGzw+J0+F1tsJR4GgTYdNbKaoM+Vt/wAstV2czH2jOBx77PUjYrGO/tGxkxyhcZbmJo1mvGgs4cwbH4fJbafLsn8Mwz4t8Pk9OQvjXAiRoV9XsHkghCEAIQhACEIQAhCEAIQhACEIQAhCEAIQhACEIQAhCEAIQhACEIQGT7bY+zaLTE953/5H19FkKRJIDrXPhYq5m+LNWs93N1uo2+CqPLeEzNr21C8jPPdJs9TDDbFImo14Mb8lKYEguHEdOh5QqGJd7NvEWku3t6eeihfjaZaHljvaHRt5JHTXVYHQkMa+IDBLoIHX8lUaOJNZ4c1x4IM21vp0ShjMSKnHVpksJ/09fX7Jxl1Vx4qrxwN/S2NAOvjPojVIkZ4m8MFhq7/aNvOw9Ui7R4rlMi0DUlMjXdBfYE7bxoB4CfUlZHMM39nWHG3iBkQPmkU2+CeEjR5azipsDobBBIB3Ke1cRAsfzmk+DfTc1pa0i833PXmvmJrP92PAqJPwEi/VrQ3lMmLTf+EsqVwREQuMRiRp5T1+mysYHLKrwHObwNJtOpHht5okH0ej9nMYDhabnGIHDJ/tMfIBd1s6aPdBdG+gSHDMaxoYNBoNep9SvuHqa8UE/Aeq7fupUkjg+2jbbGX/AF537RHmo35vVNxAHQfcpfXoPIsdrjZfGuneeZGnJZvPk9l/ow9F2pnFUb28B9l8GfVBu09CInpPNQNbtFufNUMaCXcDBB3dFh06nw5qPq5F5LfSg/BqsszltV3AQWVAJ4TuOh3TRYIVHU+El8uboYiNrKw3tbUabj2o3DWmR5tt8F1YtWnxI5smmfcTaoVLK8yZXZxM8C0+808iFdXYnfKOVqgQhCkgEIQgBCEIAQhCAEIQgBCEIAQhCAFWzKqW0qjhqGOI8QCrKX587/49X/aR62+qrLpkx7R5xiNiTZL6bOOoOIkMEgj9x28laxEEwecDxTTLcvL2gktEauMfBeLJ0evHo4e1sxBDWiQCfief8qN1KmHBzrWsOm0q5To8J4iA9rTE9D9FVzTLxXLRSd7OT3gRI8ll9Q1ooY/NCXsaw6m8X7u/0HmqeKzANuRYbczy/OifUux0AEPPFEF0CT8UpxuSYemYr1XvJmGNAbxeJJNr7K3YUo+DN43tA908I9FVyzNw14NakHAmATqPyStHmHZTuiphoqUdx+pvMGNUvN2jutibWifX8stFS8C7LrsWxxim8NAvwnXyXFLFG8Eue42HK+w5pWOEPe9xEmwA/TF/T7LTdn6A/wBQt036HUz1VK5LXSGWS5MAW1Kl3DQbA8+p/Oqd19IIBm0dFxh5Bub/AAX0PE3/AAKUYt2+SWnT5C3P7L6+mBoLk7+v0Ub8a1ol2mpXLHyeKSQdGxoNb9Sr0ivJDjcSGC75e8hoHjyhfKDPZs4iYGp536czy6qw7G8IEAmOkD1OiqVq7Rd3Ow3JPLmeqhkokpVXVGyeJnL90dZ0Xz2jW2kz0u4+Q+el1RxGP590bNBuT1O35ovtIuPh429NPVF8h/B9fLja3jDneMe634+CjrZdxTxknxMn0iB5QrnHwggRfh8Br8YCjoucXEmOnnzU36IojygnDvdUY/aHC8W0kHxPqvQMvxYq021Bo4T4cwvNcwxDf9MXc6ZjzunXZbMBQcKM911on3TpI+q6NNmadPpnPqMVq12bhCEL0jgBCEIAQhCAEIQgBCEIAQhcveACToBJQHSWVs2F/Z3j9R0ty5qli84LmHhIY3n+oA79Fk62MLDwtNtl5uo1tcQ/2duHSt8yNXj83fwWLRzjX+FnsdmTjYlwa46FzoPIGSjAN4yJ0U2My6nxhz3cRHuj9LB0HPrquGeXJPls64Y4Q4oqswtJwlro3dJsCOQ1J10SHMsweyo0Mswe8T06LUUmUmkwQSBr9EjziiK7ncJaS0CxtOsmN9vVUb3dmsaTOcH2gLh7OO6SCbD5m6c4fGUmEcFyTfiO3Ldef4nB1mGxaPVS4QVnbt8iAfQwo2l3GJ6FiM1bx/pA2389lTc+nUltZrKjNRa4MajWD1BWExWKewwZlc4bHVHHuMc4jXhaTHoFLTuyFjVGlqY3/JkvoXpgf1KZIJiZ4hccUTz4h1FlRbmmHxdUgMbTqVPdeCeEu2DwQIJP6h8dUrOcyCwgQbOEXP8AKT4LDNqVW0A72b3G3HLRa/veWolbY02uSsopOxhicvqtxAp1WADiAcD+ls6iNZG/2Wrw+IiANC6LaDu2HxKe08jNSg1uLcHVaYtWbq22kn3t5JA+qx9bu8TWkO4S0h2nFaJjZXlyZqVmnZiJuTrp4FFXEgb8h8SEnpOJaJ8NTbr81PhnAyCIZbq5x0gE8+ap0TRK8msS3Ro9923+0czom9GwjoPGw/hUK2NaxoEBvTl5eaoDM31SWUYgWdUI7rOn9zv7R5lExQ0xWMhwY3vv117rR+4nYfE7JfXxOvAS52jqkf8Ai0bD8JXB4Gti5EyZ1ef3OO/houRL4HDwgegSyeiriWBvvWJ6S4+eykwuP4P3AdSLK/RwgkBjTVf/AHGGg+P2BXOL7NOqCa1drR+2mIAHiTJVqK2Jsd2qpsdwzLuQkkk84TLB18RVbxcIosP6nXcfBs/NcYXKcHRcTSDHP5vF5t+qFxnFSqBMAj+1zSfITMeSNRrglXfJOx1KmIbJLvec73iBrJ28AvjMSXOJ0Oo6XWdq4g7uudbengFPgnPqOhtmgQTvFp8zGqmC9ia4PdKBPC2dYE+ikUGBBFNgd7wa2fGBK+1MWxpguaPEhezaS5PGpt8HdWoGtLjYAEnwCUvzp0cTacg6SYJnpEfFfe02IcMOXUwHixdH7NyI1i3lKzeGzkEDhN9ANiuHVahwkop1wdenwKcdzVmmw+eNJ4agNM9bg+aatcDcGQsBWxDi5zuFpMWg+76wp8nxWIpTVcCaAkvAMmL94BZ4da3LbLn5/svl0iSuP+v6NyhZTD9oqjydGybCJt1Kmx+a1afCeIQde6Fv99j75MftMidM0qEsybOG1xEQ8CSNjtITNdUJqa3RMJRcXTBZbtXinB4YSQzhmOZk+q0tas1gLnEADUlYvtLnlGqOEiANHfq8unRc+rktm2+TbTRbndcGXzPNeCTOir5DQfif6hdw0pIEavixjkJ3WQzN4rYltFtVxD3BotAEnnPivTcC9tCm1jAA1rQB0AEeq8mWPal7Z6m7wibEt9nHCbfFLMVjT/Kvvzt57rWBx6Nk/BUKuCr1HSWhnOwHmd1WvRC+RNiMW+YaUwyDBB7pqEj4K1QyjgI4u8TzCcUcHwtmLAwTyVOF4NHLglp+zJhrA4jSRPzVKrkTK7j3eE9BEdFe46YaYI4hcEfJcUs7pg96WPOvI/QqU/8A0Z89xFf/AGrRY4e1JI5aT56lPMvwVKmS2l/TGwG/idykGNzBhJcahJ2BNlQq9rxTBaSCOsKb54RLjKSGPa7B0RL30WVHOhs8I4pNhHVYjC8NRzqVSi1jm7tA4hJAB7v+4aHdbDAU6+Ib7Zx9m0Xa5wv4wUuYyhh3l7R7WuZ774lv+xg93xN7rTHJq7FcUO8OyqMMG4ioRwt750LvrpCwGKzBvti1ohplrNrgDX4eoVzN8zrVH8PGb/3SY9IaPCT1Wcz6hD6QA7okAgieImTaZ2F+q6scbMZujWZaXOaROhtO4de/nI8lfq4wUmcbiIAsSdIHJIsJmbWUy51oMRBkm9v4XGFwRrPFTFOIYDLKQ+bp18FRw8votu9F/CufiT7SoXMo/pYLPq9Sf0s6C5TY1g1oAHCxtmtaIaPkEsxOZtBhsdSbx+cgrOGqh16Y9q7bjcA0db/QErNq/wDBdcE7KFet7sNGsnfwTOhljQJqOe7ncjTlwkCFzTxThHHUpNO4Dib+gRVzZgN3NdF9RHjH3lTaK8lynjTwxSZwt0kRf1j1VLG4otEOOvMH1k/RVqnaBp1MeqiOaNFxBHVVZKQpzOhoWkl86XGt+KOSip4d3vPJJGjdL7JgzFPrOkg9LfVQ16D2gPqOAE2A1j11U3ZdcFfC5XVq3fEAzB211Kv4WRVDGHuSOIjci58Qu8FhauMllB4p0wYceE3PLUTHWE/7PZAaNRwqOFRwIAIEACBtJv5qHOir+TWOz0ucQxsNixIvJ6bbc0h9q5zmUzFi4m88U7md9fVX80xApAxuNPgs1g8Q+tVJGg3G09VXNmnJ/k7K4cUUrSLmZvrUhFMyx2wMX+So5Rh/ZgmrZxJgDaZg9FfrYsE8IPFGpHOdtv8AlSUcNJBIjkDJPxWTbZsuEZ7MMzNCpMS0+SbZV2qDwAXNaNxafNRZx7KtxU3+RA36NHzJ8ljH9larifZXjyHqVMEr4dMs0nH8kekMxtJokObbSY08Un7S9pqbgAyOLTuX+kLB4rJcRRIFRoE8jKZ5dkbnEO4i06z+arVQ29syqPZt+w1Ku+o112taQXEnb9sRedPLovSF5nkLatBrmuqvDCZubnwMSB4LSdncwDqxZ7RxBaSGuJJkEXE9JXdp88FUF5OLUYZO5vwc5o51c8mDQH5+KR5nkbHNI1J5fVR53VqUK7qQqOgQWl0GQRN5Ez9lXp5pU34D4S31uVy5VLc77OjHSSro897R9mMRTqsfQpPJY4PDuJkSDItxcRuBstjk2d06sB7eCpHepvsQd4nUdVffmjj71O3R38Jfj8FQqyTTe0+IVZTbiotdefJps/Jv2ayhimBv2UWKxjBcehWJZlfDZtfENG0GY8imeFwtJo/rVcRVHIlrR6tg/FYuLZKikUc17c0va8Be0cB6QDuJV2l2uo1GljKgeTs25PkFZbj8LSEUsEyObuG/3XVPtYKcxQos8BBCs8cX1f8A38C36E9enmVQzQw3c51HNbPg2ZHmunZBmFVsV6mHw7NyDxP9TAC7xfbmo88Iqhk/tHwkyUqxlR1Vw9o9zvEkrRQS8EW35GhybLKQirXq1qkRao74cEAKtgq2X0HBzMO+o8e6ari+43gktB8korYUDTkuqGHJMBT/ACTQ1zDPK1eoXPPDTGjRMDpG/ol1aqTYWB5WspWtFhHd3OyqYrFtmBfmVCFHUtYC4xPjeQs9mZdU7/Ik+Ex9k6y/AGuS/wDQDHRx5eATE5aBsu7BjaW5nJnyK9qMizN3kD3QNdL6ASD5JjgnB23EeXFB9ND6qhm2VvZUhrSQ492BeTYN9UwrdnsXhhxvpyIkxDoGveA08dFXKortl8UrXBo8sxLRZnCDyNiPzkmrMwG/DIvBZf56rD0Me5wgTECzvo4+NpVgVXCxfP8Aa8XHhfRc7ibG6p5xTiwbPPhaCirnDTaPOyxuGe3UuM8hYD1urbKA1Dj4FUr5JpejQYjF0XCHcUnw+yU1fZk8AA+tusKF9gbTA219VYp1Gxyj1nlopr5IJauLaywBJO/2UNHDurO4WnvEHva8A5xz/JsqeKx7bgC43BJI/OXRRdnc4dTxBJHdcCI1PiemqhxdXEsml2bfKMobhGim1zjxXJJ9TACb1MQ1glpukDqpeQ7iOmloj5qhnuPFGmXPkADnqeQ6rlVyZLXsg7R54XGCZvaLqfLsWRTDWOPeHejc8h4jdeX/AOer18Q0MJ4nuAa0aCTv5anovVMqwjbBpJ4baevjK2y4XiSvtkwyRlwvA6y5jgBLWjlrI85hTPqupmTInQ9eSoVsY9tvhcKhWzAu7pB6nVYctE+SfFMcSKg0K5w+ZOpPPAA6RcH59FYYw8EAEyI5Qo8uyV08XDYzOt/OVaPfAb45OKdJ+JcX1BppGnMhWmNZROwI5m6fUsAWNkQIGmyz2NYwuJcA0bkkQD4lXcGyimi23GisbbN7w66K/wBlsEXYnjHu0+L/AMgWgfP0S3K8G10lukwY305dJWz7O5eykx3A3hDiLbCBsNrkru0+D8lL+Tjz5qTijNf4h5US5ldukBp6EEls+IJCygIB1gxH5zXrmNDHtLHgOabEHdeb9puzvspfSlzNSNXN+466/Na6jA73Irp8yrbITVX39747L5UeQQQ4g9TYqlc63HxH3ULwRYEj5fZcXJ20OziJidfn5JLjsyqteYgDzXykDz/PJdvp84KdDaVf8w5/MH0UVWmXmXG410v6K2+kY1X1rIFwXeE/UqbJorUaLToLhWqZBJA1jcfVctjUtgdVXfiY7wPrHzQFl7eZXOJxLW6G/wCfBK8TmmwSitinPMAKY42w5JDHGZlMgH0VbBn2hJqOLaLILy3W9mtHN7jpyudlfwfZPEPHE5hYzU3HFHmbLYZf2XwjWcNQOfBkDiIaPIGSepklab8eP5MpOUuEQ5DW9sAymG06bbNG8Dqd/JabD5U1kOInxI+J2VBnZ2gyDQfwn9riSPuFMKVQDhdHD+rvAh0bCb/8LlyZHP8AZ2WjGK/VF2rWpPcABDRfig949Cdkp7S53wBzabeJ0WAFyVJjswYYAAAFj5JdXwwL+NrgZtBMEc9bLGlJmq47POXNqU/9RjmzuRbw5KWni7a+Wq9KdhW1WOpu4e8OET5j8hYfJ+zFZuJDK1MhjbkyCx8aAc5Pw1XbHLGSbfFFOYtIsYbLKtRntG03wNwDHpv5KXDMeNfOf+LL0LA4gtlnP8lUc+7OOqtJplravN0lp6Oi/nt1WMMtvlEt0ZjiMajyuVTxuIY0HicfWPips17F49tMv9tTMCSymCD5E6n0WVo5FXeZIcfGfquuEIy6ZzyyNeCzXzVnu0wY+Ct5RUMyBE7qTBdkqm4TzD5EWDRdCx10YSyX2ApVm2p1COgNvQpHnuEqvH9RznkczYeAWtotmxgEfH+VUzWhaQZXm1LHKmd0ZqSEWSYTD0qbXM4nV475JgsO4aBtrffmtz2NzSm1jg65kyZvJiJm68wzCkQeIWOy1PZjAv4WVy7vPFmjQg6F3OdVfI3+9kbY1tPQcRSpvveDebSP4Xx2Dph7CAC2IjfaDPr6pEzO2McWVGuBbYltwfLX5qY57SPeFQkjbhdPyWG9onYzTmkxokLO5hm4pnhLmtBJ4b6kax6j4KnUzh1WeFpcR+4wPRUc3xPs6JqVeFxtAG5MQB6q/wCz4RVfj2N62cgiPbN8JBPoLpNmOWurVWv0aAAAfMzHWVnv+5xMsod/m42HkN09yLMKtR3FU8gNPRbQ08myksqj0b7s32ZYym1zqji5wDnNBHDOtrStZTYAIGiy+WYskBaDD1ZC9THCMVweZOcpO2LMVXSTG4taDE4WUlx2VkqzIRhc4pMkub3HdND5faEifiy3UT1H2K2OY9nnnRIcV2bq8lzTwpvo6YZnFdic5o3w+CsNx7Y1B81DiOzNY/pVJ/ZSts0+SzemXs2Wp9oZ/wCcB3+SjqVmkQXH1+yWjsniDs71UrOxeJO7h5qPtfkn7pejt9Rg3PqUuxmPp8xPim9P/D+qfec71KvUP8PQNQrx0y8lXqfRh6uM4j3QStDkINENqPbc8x5haBvZ4UC13ADB0TM5f7c8DogXJ5eAWGpmovZRrguX5NnWF7RNq0y3iA2M2MKjj+0LG2b3vDRVcz7IPbemeIctFWZ2aqwC6mfUfIGVy1D2bogqZ64nkpqebVXCBxHyPorNLJWshzmkgXIuB4Jv/nacANoMHhI+SpJ4/RomxfhMHUcLtPO8K5Sy+o7bhTbBZjpw078tQocZnBbUIiFR1XBFybJMBl7maW8dPQq9VoECQP8A1/hRUM54hcj0VujjWcJDmyTuVO5PgzdoompYkat94bjkerevyUVHOTOumyaV8vFQB1M8LxofmCNweX8LzzPMYaVcscCx2s7OncdFKg30TFxfZ6MzMBUbwnyK7wlLDgd4gEa2+KxOVYouIIctNhqXFbUrbFkyQdpcmWXFF8Nmqp5WwtBbBB0IVPF5X0TrIsIadINJuST4TsrzqYK9mFuKb4Z5cnUmkeZ5rlDosFkMywNbQB/xXudTAtOypV8nadgqTxbjSGWj8/YzK8Q7WfS62fZF0YcU6gHHTtyJbsfS3kt5iMgHJIczynhmG3WOTTpxo2jn5FeONM+80+I1Cpudh2auN+h+yrYuvVaY4CUrrjEPPdpDzP8AC4ft3fKOr6qrsu5nmbpHsC5oAuSB3jbbkI+KRYqrVqv/AKri8tkDSB5CydYHs5XeZebch91p8u7KARIXViwtGE8yMlluVExZbDKspIiy0eByAN2TvD5cBsuqOOjmlksXYDBwnNClCmp0QFIAtjFs+FgUbsOCpkIQUn4IKF+XDkmaEAmdlQ5Ln/pI5J2hKJsSf9KHJdDKhyTlCULFTcrHJSDLRyTFCCzM532dFRpg8J5rHVsO/D2qOm/vaeq9WLVVxWW0qgh7AVhlwRyLk1xZnA80xWYksDGn3tx11M9EYctENseYOp6zqnuc9hiTOGd7PW2ov0KzVf8Aw8xgeKorcTmmRy8I0hcT0cjsWphQ0FyQySNwbhVTgqRfeQOQNp+yjdiKlDuVopOOt4B8CdlDjswZRBc82/PVcjxyT2s6FK1aNHg8MGjuQep1SPM8r9o8u36bL7lOeMqt/ounm02cPI3VvB5mGvJdvIA/hRK+IsiNq2JKmXObdsiNlZwVOoSAQZOnL47pw2q1x7wAlWKTaYEkl3goS8kufFFCm9wMGxHwUOeZI3FN4HNMgWcAe67mPhZP6FP2zgIDWj8HimuW5F7Nxc2o4yZMxcrqwaZy/I5smZRPKaPYbEU/dcfIkfBajs52ertcDUk+JK9IbSC7DQvQWCKdnNLUSaogwbCGwVYQhbnOCEIQHwtVerg2u2VlCAU1ckYdgohkDOQTtCjaidzFtLKWjYK3TwrQp0JQs5DAukIUkAhCEAIQhACEIQAhCEAIQhACEIQAhCEAIQhARYjDteIc0EHmFmsZ2CwjzPBHrCEKHFPsspNdMWVf8N6M913Cgf4aUh3m1ntdzCEKn0oei31p+yvV7HV6ZluJJ6OmPSCFLQ7O4h1nVwB/aI+iELN6fHfRp9eddmkyvIBSF3Fx5p0xgC+IW6SS4MG2+ztCEKSAQhCAEIQgBCEIAQhCAEIQgBCEIAQhCA//2Q=="/>
          <p:cNvSpPr>
            <a:spLocks noChangeAspect="1" noChangeArrowheads="1"/>
          </p:cNvSpPr>
          <p:nvPr/>
        </p:nvSpPr>
        <p:spPr bwMode="auto">
          <a:xfrm>
            <a:off x="155575" y="-1646238"/>
            <a:ext cx="6257925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6634" name="Picture 10" descr="http://saicosamangi.org/wp-content/uploads/2015/09/propriet%C3%A0-delle-noc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232247"/>
            <a:ext cx="2184074" cy="1196753"/>
          </a:xfrm>
          <a:prstGeom prst="rect">
            <a:avLst/>
          </a:prstGeom>
          <a:noFill/>
        </p:spPr>
      </p:pic>
      <p:pic>
        <p:nvPicPr>
          <p:cNvPr id="26636" name="Picture 12" descr="http://www.gustiditalia.com/wp-content/uploads/Parmigiano-Reggian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5013176"/>
            <a:ext cx="2372613" cy="1583085"/>
          </a:xfrm>
          <a:prstGeom prst="rect">
            <a:avLst/>
          </a:prstGeom>
          <a:noFill/>
        </p:spPr>
      </p:pic>
      <p:pic>
        <p:nvPicPr>
          <p:cNvPr id="26638" name="Picture 14" descr="http://www.incambio.org/wp-content/uploads/2015/07/Pan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3594" y="2996952"/>
            <a:ext cx="1895493" cy="1256185"/>
          </a:xfrm>
          <a:prstGeom prst="rect">
            <a:avLst/>
          </a:prstGeom>
          <a:noFill/>
        </p:spPr>
      </p:pic>
      <p:sp>
        <p:nvSpPr>
          <p:cNvPr id="26640" name="AutoShape 16" descr="data:image/jpeg;base64,/9j/4AAQSkZJRgABAQAAAQABAAD/2wCEAAkGBxQREhQUEhQWFRIXFBgXFxgVFxUYGBcXFBgYGBcYGBoYHCggGRolHBgXJDEhJSksLi4uFx8zODMsNygtLiwBCgoKDg0OGxAQGywkICQsLCwsLCwsLCwsLCwsLCwsLCwsLCwsLCwsLCwsLCwsLCwsLCwsLCwsLCwsLCwsLCwsLP/AABEIAMIBAwMBEQACEQEDEQH/xAAcAAEAAgMBAQEAAAAAAAAAAAAABAUDBgcCAQj/xABAEAABAwIEAwUFBwMCBQUAAAABAAIDBBEFEiExQVFhBhMicZEygaGxwQcUI0JSctFi4fAzghU0Q8LxJGOSorL/xAAaAQEAAwEBAQAAAAAAAAAAAAAAAgMEAQUG/8QALREAAwACAgIBBAIBBAIDAAAAAAECAxESITFBBBMiMlFhcZFCgaHwIzMUscH/2gAMAwEAAhEDEQA/AO4oAgCA5d9qv2dmovW0TctW3V7G6d8BxH/uD/7eahUlkV6ZybCcUMRMsYNv+vENNtDKwcDzCrT9Mlc+0dh7A9uGvHdyO/DvZjjw8+nyVsv9lLWjpIKkAgCAIAgCAIAgCAIAgCAIAgCAIAgCAIAgCAIAgCAIAgCAIAgCAIDkf2q9gHZjiFC38UeKeJo9sDeRg4u/U38w133rqNlsZNdM5vRzhgFRAPw7/ixj/puP5m/0lcl76GSOL/g7J2B7XNe1sUjrtOkbjwP6T05KaZU0dAUjmwh0IAgCAIAgCAIAgCAIAgCAIAgCAIAgCAIAgCAIAgCAIAgCAIAgORfaN2JNM91fRsvGbmphA0sfae0fpP5hw35qq512jRjpUuFHPmVBpSJIyXUshuOJYeLT1HHoQVNfctoopOHxZ2vsL2oE7GxyOBdbwOv7Q5Hr811Mjo3NdOhAEAQBAEAQBAEAQBAEAQBAEAQBAEAQBAEAQBAEAQBAEAQBAEB8IvugOHdquz7aOsnpQ21NVROnp+UcsN3PYPdcW5PaOChK02i3I+cp+0a1hmMimOVxym/W1+YPBGmVJpna+xPa5lW0RucO9A0N/wDUaOI/q5j3+U0cNsQ6EAQBAEAQBAEAQBAEAQBAEAQBAEAQBAEAQBAEAQBAEAQBAEAQGo/aBh4kNDLbxRV0Ov8ARKTG8eRuPRdlfcv9/wD6Z1Ppn59xuGz3sO7Tl042vY+i6VJlfhuLS0rw+F5a4G/Q21/whcaTJJn6D+zn7RosRaI5CI6oDVpOj+refko/2SN9XQEAQBAEAQBAEAQBAEAQBAEAQBAEAQBAEAQBAEAQBAEAQBAEBrXb+sENKH8RI3L+4Bzm263CLz/39HG+j82Y9VF0pfxNtuVl1vsjK6KmR7S/TRpPoEB9jeYnB7HEOa7QtNiHDYg8kZ1Hffsw+0oVTRBVuAmFg1/B/wC7keqidOoLp0IAgCAIAgCAIAgCAIAgCAIAgCAIAgCAIAgCAIAgCAIAgCA0D7Y5ctI39xPv8IB+J9U3o41s/O2IS3/z0XF5O+iAHW4qREsYcMlls5jDlIBvawHD6KLaOpGz9mezha8Sud7Nxptrp7xqoVZJSd57IVk/dlszHZW27tzvaI5Eb2HAqP1Ul2d4l2+styVFfL0TWNs+RVt9xpzXcfyt+UKx6JDJgTotE5VT0itrRkVhwIAgCAIAgCAIAgCAIAgCAIAgCAIAgCAIAgCAIAgNO+02iMtMRa+aORgH9dhK0+/uS3zeFx+H/wB/77B+fMJwZsxvI45L2sDa/mf4VfPXgnxNmZQU8Fgxjc3AWu4623P1KjypndJGy4H2Wmq/E68Ue1+np4vl1UG0gb1hmDwUtgwZnj8x1P8Ab3LNebvSLJhk+R0rhuI29dSfL/CqWqf5PSJrivHZhkqYmWBN3HbMbE/UqmsmKel5JqbZMhzEXOg+Ktnk1t9Ig+KMzakN4qyc3DwyLxuj3HiHkVbHzH4ZF4SVHUg76LVGdPyVOWjOryIQBAEAQBAEAQBAEAQBAEAQBAEAQBAEAQBAEBCxih7+F8d8riAWO3yPaQ5jutnAH3ID81domOhm7trTE2WQ3AJvFI0gSw/7XEW5tcw7OVXDvfoly60dR7LdmIog2aRtnWv4hdx0/OTv5cFnyZlPgsUNmy/eXP0b4WcT/A4rG7drvpFqlIOrGxiw9r1cVS8yjqSaxt9sgVFbI7p81RV3XkumZRNwnC2376UAuA06f3WjDilffRXkyP8ACSwmlLttGqVU778IhMqf7IX39gOVpuen1VH14T1Jb9NtbZ5fXtzZD7VrrlZ55caOrG9bRJp6jgVbjyaemV3Hsv6Z12gnl8l7eJ7hNmKlpmVWEQgCAIAgCAIAgCAIAgCAIAgCAIAgCAIAgCAIDRu1vZ6A1cdSQCSMzoyAWulisIptdntaXN6jL+kLN8jJwXXstxzyYbNm39F5brl2zTrRkMpccrN+J4Ac/NcVcnpHdaI1fVR04AJzPdsNy4/5x2VeSpnx5JxNWZMO8bhffc9Oijjnk+zt9IuWOzuy/lG60r7616RT+K37KfG8aAkbE24HOxt5X2us/wAjK29T4L8OLrkzJSxAgXsPcuY5n3o5VP0ShQQnU3KsePC/JDnk9EoUrTawsOZJ/lWrFD10Qd0WcVSGgC40W2PkKUkUOG3skxzgrTGZUVuWjKrSIQBAEAQBAEAQBAEAQBAEAQBAEAQBAEAQBAa32zo3OY2VuzNHDoSLH1+axfNxtrkvRo+PST0avDPbzK8qm/Xs2cTLiuLtpYr7kmwA3cT/AG1U01P2ogpdM53R4s/7w587y465XW01OluWm3mo3jWtya140b92crLxl53cdPIbKOP7U2UZl3ovYS4t8OhPMqxKuOkVPW+zLSUrsmWQtdcWNjofVSx49Txp7OXXe5KCpo6iCJxdmkLcxAibckC9rN9outbQcVmr4teEaFlhsk4BBIGCSYHvDrkJJyDgDzdz9BzMseBR35ZHJafS8Fj96JPiBA21BC47rf3bSIqV6LCBzSPZPqtEcWvxKq2vYzFh0vlXd1jfXg51X9ltRVOcW4/Rep8fNzWjLccWSloIBAEAQBAEAQBAEAQBAEAQBAEAQBAEAQBAYK+lEsbmHZwt5cj6qFwrlyyU1xeznVZQPppWtktqCQQdD1/zmvFvE8dpUelNq5bRrHaWNsvi7xwlabNZkDoy02uXG9wfIHb0rx5Ylvl+/wDj+yz6dOdT/k1stJJY6N17E6BzmkDdwPLbfZa3hVLnjfRSs1S+Nrs6N2Tw10cLL32vrvrrrruqbW3qUHX7Nphjt+UnzXVLXorbX7Mhk5tHxR0/0El+z4ysaPCd+Vx8lyc0J6YeN+UHPH5TZWck/DIafsrK/HBA6092tJsHkXYTyuNQeh5Kqsly/uW0XRiV/iToapr2h0ZGuosbtPkVJUqX2+SDlp6oqJO28UcxhmLmOFrlzfACeGbhw121Xfq1Ot9/sksHJbRseHVrHFrmkFp4jYgq/BknkmijJL1pl8vTMwQBAEAQBAEAQBAEAQBAEAQBAEAQBAEAQBAQMYwplSzI/QjVrhu08x/CpzYZyzplmPI8b2jQMV7GSxHNdj23te9j72n6XXi5vgZY72tHpY/mQ+ibRUrYmjM4uIFhmOjQdw0bAaBdj/xrTeyu65vpGGp7TMY7K0OcdNrAC/UqD+VrwTn4zfbPUuMSN1yGxP6j/CprPkXolOGX7MkGPOJtkd7jdTn5Ft60crBKW9nx+IQ1OZhs5wNi06OB+Y8wpVc5FqkcUXj7RqVaa6gkLmZpqXQjQkgE2IdfQW/V4QprEtdbT/4LFcX+Wi8pcdgrY3QzNAcRZ0UmhPIjnwIIVkVS6ooqNPcmnU2LnDp3xd6cod7MgcQQRcODh00PyUpwcnyRZkycl2iz7QTwVgZLHUBsoaA5ga57ZNRoTbwkXOpGuytrDqeTW3/yUY8unx8Ig0H36ms6KPM3nFms7/bc3PuXIvGvKa/vo7cuvDNsw/7VHQlrKune0WAzWyu05tO/wW+M06RkrHSOnUtQ2RjJG+y9oc3ycLj4FXoqMqAIAgCAIAgCAIAgCAIAgCAIAgCAIAgCAIDUsXrTNLlbqAcrRzOxPr8AvK+RkeS+M/0jXjhTO2a7ibXGYwsOZ2fI3gC69vS6xZYfP6c9vwa8TSnk/B97Y4PHTytETcuZgJ1Ju65F9TpsFZ8348Y6Sheh8XNVp8i07sPi03LQR8wjhOCpU5sq6SUBxtvYWVWNrey609EzDcKgpnTVDgBI/wAT3k7ADa/AWGvP0WqPH3Ge6qvtRFn7Ywk+EOLbgXDdCDxF+A66q1N14K+HHyab2op+8l76lLJGkeJul2uG1huAVBuYe7LoTpakpjiDXaVETnOGlwcwFuGVxFvcVNY8d9y9P+DrvLjWqXX8k3CZaRry6P8ABkb+YgFovpe0lnA628JU+GWV09lTuK8rRf1eE1Lh3sdSXE5Sy5IbrubWOhHVU382Z+3LP/6Fg9wzpHZMnugyYh7w1uY28JdbUi6u+Hll710vRVmhrRsYK9BNMzi6bQC6AgCAIAgCAIAgCAIAgCAIAgCAIAgCA+O2Nt0YNIwidsc2Z/5WPIv+oD52uvHwUpy7r9M3ZJbjop8FOasiLjoHl5J4ZGucSfRZMFb+TLf8v/CZpyrWF6JfafFo6qVndg2aCCTpm10sN7b781f8n5EZ7Sn0QwYqxy3RiwussCw7jUeR/uqsd+ZO5I/1GKlg/wDUX/LYn36afVUxL+oTuv8AxnjtfeSLum28WruoGw8r/JX5qa0kR+Mp3ukc+loMjg14LAdnDa/yIUsfyrn+TRfxMeRbksap84aMzmPygDOW2fYbAkchxWmPm4q/JGJ/DyL8T7hDw+ZuZgcXO1yOuLcXEHko5cfxtck9f0yxX8qVwpdfyja3dn6d5GaJvuu3/wDJCo+va0kyDiX20XDqUCPK0ABrfCBsA3gPcqc0u5e/JKHpkjDqrI0m19OCjiyOY3oVG6JuG4xd1vyqeH5n3a9EcmDo2OOdp4r2oy4zA4o996Oas+tH7OcWBIOa6ssP2c4s9qaezgXQEAQBAEAQBAEAQBAEAQBAEAQBAar2kwO2aVlstruaeHMj+F5ny/i+bk14M3+lmmPizus0i+51tpxuvHqNvSPRVaXZGieGyNF9L29Ux6m0TpNyfcQcWPDm6EH58EyNze0MSVTpltg0weSeOlweCvw0qezPnnitEfF83el3Cw8v7KGVvnsnh1w0Ye9Y4WePXZd+pL/Ilxpdoi1mHxlhANm24HTy6BQpJdplsZK32R+ytM0SPy7AAet/4XE3TWyz5VPgtl8ZiJH24Cw9wv8Ayo092zKpXBF5RyiRgI3Iv/ZbMNrJJluXFdjCAdrC+2vTdV/HTS0TyaLI07dyGg9AtP059pFXJn07WuAF3rWjnvZ6ZOxugNzzUOcT/J3jVEhjweXuUk1RHTR5dUFmx/hc+pWN9M7wmiRT4s06O06rVi+en1ZTfx2vBYtcCLg3C9FUqW0Z2tH1dAQBAEAQBAEAQBAEAQBAEAQFdj0oEDwd3NLR5kKj5Nqcb37LMSbpHL3xEvsNzpqvmsifPSPZlrjtnyQjMI4xmNwS62riOXIKG0nqeyaT1yok4rDcFaM8+ynDWmRMEfkmF/zAtHnuPkq8L1ZbnXKP6L2uka0gu2OnvWnI1L7MmNN+CLPhbZBdri0kcLEeh+ih9KaW0WrK5emUlV2edu6W45BoH1VVRxNUfJXpFv2fomxg2H+Bdw7b2yj5GR15Mnd2ffmb+qhrVnN/aTsGltpy+i78WtVorzr2TiPG4Djry4LTS3bSKpfSEFLmJu4ho6qKxrZN30TmhjeAtzcVYuK8L/JW9s+SSN/pPkjpfwdSZjDgfYOvI7qtar8X2d215PMczzo5pBU4dvqkcel4MToJHbNt1KhWGq9Hecoz4XiRZJkzZuYV/wAbM8V8d7IZcXKeWi8jxAuGjR5Zv7L0l8lvwjI8eiZDLmHI8lfGRUitrRkVhwIAgCAIAgCAIAgCA8ukA3IHmVzaQPJnaBfM23mE5L9ndM07G8U715LfYbo3rzK8j5GdXW/S8G3Fi4rvyazWx3NwvPzTvtGzG9dGGnaWHM3Q2soRGuyyq2tMsA3PGOdreiuf3QU/jZAhANrbgg+8Klafgte0WmJxh0V+RB+ivyrcbKMT1Zrzs8ZuxxAPI6X8lk25Ny40u0YK7EJLWc867bD5Lqp0Tx4p30jZsIOWAHjlv/8ALUfNXYvthsw5u8mj046tK4/KC9krDYMoJO5N13Bj1tleWt9Hura05g8kNNtb2tfQa+astbp79iG1rR5ne6CmIZqWnc8jxUGnGJpfsnOrydnmWpc6NjmtDyRrc7FRT3Cfk7xSpp9EbJm9sEHobKLjfknvXg+OkLNWNdfzVdS12jqXLyWOF40HHLILO68Vow/J9WU5cGu5JVdiDm6d3maeRV+TM11orjGn7KqCrb3rbR5Csv1FzWloucPg9vZdROAu7jfmtaa7oz6e9EgVR4fA3Vit+URcIzx4mTxV0/KrxsqeFGQ4o9u9iFb/APJtEfpJmUY03iFP/wCYv0c+gy1W0oCAIAgCAICqqqt8jzFDoR7TuXks15KquEf7stmUlyohYrHDAwl5dJIdhm1J56bBUZ4x4p3Tbf8AZZjdW9LpGqffJNb2y9V5P1Mnvwb+EEerrGhotsmS1pJHYhumLjRrj4jcgdOSlpa4vycf7RV4l94Dhka3LobC2vQqvT8MvhxrstaSqyNAe3fgNSCrlSlaZRccn0yvnls4lumv+XWR9V0XyutMt6WQSxEcwR9Fpl84M1rjZT92fZfY/XkVjf6Zr2vKIs9JmOQ738J6qKbTLVeu0bJVC0QY3iQPcNfotN9Y+KMMd3tmSKCwGZFD12cd7fRl+8tANypu5UvsjwbZlq4hIyzhcEWt8QpV3KZGG5ZApcQbYxu1Hs6/IqmMyX2vwaKxv8keKLPA7JYvhcfCeLL8DzHVSn7H12jltWt+GXToVf8ATKFRXYkJW+wwPHEHQ+5V5FS9FuNw/LEOGgDvJSGdCdlWsPL7q6JPK/xnsyf8WhbZubPr5j1UvqxC15I/Rt9+DLW1zWZS6O7Ts4W0KleVJbckYxt+GZoZG3uDdrtxySbne14fkjUsr5sS7qQxuIB3HUHZRqnjrRbOPnPJGd1cPaI05jVHk9tf4IfTfgmQVDZBcEELRGSbXRVUuX2eHQ66OKPH/J1V/Bu69880IAgCAICHiWINgbd2pOwG5VWXNONbZOIdPSNNlxSVrnuZduckkDz6ryKz5JpufZunHDSTIMk5Or3aqptvumWJa6lGB1Y0cVF3KJcKMD6uNx1cPgucoZPhaMU0ZLswcL8FFr7uSZ1PrTROgkEjcrrZunzCn+S/kra4va8FRjchgaDYnWwPUqnT5JF+PVFayss5rHHxOHxHBccdbLNGxYFJ4SOvzCni8GfOuyM+VrnObfxAnRZ6Wy5JpbJeH013Au4a/wAKWKN12V5L0ujNX1FnhrQSR8zqrMtarSI453O2JJD3D3D2gxxA6gFdl8oZzSWRI06PHXB1nAkc1X9HraZ6P0paOgU82aFrujSrpe8e2eVU6yNEWXABK7MH5brjwq+0y1fIcLTRPpcLbDq+Qut5AKyMCjuqKbyu/CMBxRj5CWv20twKjeZVfTJrFUz2ifcOIPEclb+emVeOivxurDI3PkhMjW7jc5eYCrrt6aLsa29J6KqKipp25oCWE6gHb4qlzFdLpl7yZIeq7JuFuLg6nl100/kLmNd/Tr2V5Ovvk+0r7t/qaS0+5clda/Qpaf8AZ7xXCxVMYQcskZ0PMHcLQl9SNe0Qx5fpU/0ylM7qd2SdpYD7Lxq0+Z4Krg48mjrItyZoagxSXbq13LYqqtxXKTjlXOmbNFOHAHmtk5k1tmFy09G7L6I84IAgCAIDWMSqg2oe5/5GeAHbNYW+ZXm5bSzN16XRqidwkvZqdRVuc1xvqCfMleZky1S2bYxpPRVtkuC+TYbAqjz2zR/CI9a0hpfe/IDgEc9bZKWt6KCmD5JNASOPIK3ilJfTSRsUAa4ZHnxcCCkcX0zLW12itriYHgAOzbtIJTi0yyWrRstLiTXRt70AXAuSNPfyUuSfTMzhp/aQ6rs9C97ZWnUaixu1c+5LS8E5yvwyVh8JjcbkWI+IVcdMW+SPow0GUynX9I5G1iVzj5Z36rU8UWDZWxtc9xAA1JOnkrsa4rZQ06ekVMVSXSZibX1WXk3WzS51Oiywx17g8fqrcT7KMv7NYm7NT53BoGUONiSNRfQ+ik5a60bJ+TGk2blRU+WBsZOoYAT5DVThfZpmC63kdHoBkQuXE25k/IKMxMLt7Ot1fopsbqnzN/BOg1I4uCg6VeDRilQ/uKhkBewvb7Q9oKpSaOST0yTheIv1aCQ4cCo/dL+1kcmOfJs2G1zngh7QRbVaMOe301sxZcanweH4XGWvEJtcezf2TwI5K36UPfH/AAFlva5FJ2XqpHzObKPFHcFypU/ejTnUqNz7PsJLJXm/heSbe/go11Ww9VKX6Nhw2a46jdX4X/wY8q0zE6cPc+F9i62Zt+LSpKvucV/sd46StGsVrAx3g8GureHuVGSUjbjba77LSnqiGhUbKqns6svsTwggCAIAgNc7WYYXNMrNwPEOYHHzC8/5uDf3r/c1fHyafFmlkgXHPVeU0vBvX7K7FIg9wYdgMxVb/ItxvS2emvyjhltrdS3pfwca2zDDUxuHhYbdAuNz+iTml7MdR3bRctt5rnXpHVt+xBWtna4D227X+BVrW135IueLMVNKZY3sIs5psq2utknpNMiCpfHDEGktJc0Ot1dqpe/8ktJss8FmllncCbxNaCTb8xOg+fouKU1shl1Mmyney75ejN6KHtDOJD3dvwxuebv7KGTJp6RqwRpcvZT0WHSxytyyXhubg+WgHv5I7mp7XZbVLRe0laWztjA8JGp5HWwUZeiioThsuHyPdNlFgwAE6cTwVlOnekUJSo2/JNdHcfAKxztFaemVzpB37WN1AFj9Vmp6tSjQl9jpmWDCA2QvB0vcDgLq9Yu9lbytzogVtP3ImcCCX3IA8lBzptlsVy0v0U9Ic5a61pW6fuBVTNFdf0bbSQujiJt4yDYfIK/HHGXT8sw3Sqteiqw2Rrn57vZIPCRrY24EbKlVtl+RNLXosa2APDsvhLhYluh/8rR57M81xfZr9HFLlLZWuDmk2dzHA6Kpzvo1VU72mT8Oq+7cL7HRQhuK2QyTyXRm7SMyiOdvtRu1PNj9CPWy1ZF9u0VYHtuH7NdxiRzp2hou19j5Hiqbaa2bMWlHfo2Wlw05Bca2UVhbRlrKtnTl9UeMEAQBAeJZQ0XcQBzK42kts6ls17FsbLwY4Wk3FibakdB9VgzfK5fZjWzRjxa7o0Opa4POvu5WXktNUelLTk8Mq2PvmaQ72fNdblrbHGl4Z9fUMHhDL626KDteNElD87MFVUOvpZrANf4C5yZKZRrtRG6d9nEhoVkvit+y7pI94RSmJzjmzdfou1k3pkK7LdjwMzxtufKy5/JDXoiVsrLNzHwPIynhc7fFcUPekST0bXRQCCMN/Mdzzcd/86Kf4z/Jlpu62fRVsDxGXDMR8+F1Fa8Di9ciNU4W5vsjO3lxH8qu8TX8lk5k/PRFZTkG2Uj3FV60WOtk6HDSXB1rEcVJQ34K6ypLRaPe1mm5+Ku6n+yhJ12R56h7vCzwna54DoOajV0+kWzErtn2liZCDa7n80iJjvyxdVb78GstxOplmLT4YxcnQg24Bcp7nz2XqISMU9Y58uVty1oy89eJUNaRJJJGw4XSMDhId2i3vU4lb2zPkt64/szsxBzZHOe093bw24ea79V89vwc+mnOl5MNfUFtiy2ovqlba3J2EvDI9DNUvf4WtMf6iSLHl1K5PP0dtY0uzY2Rm3itfotMp67Mj16K+vhZbxAefVV5JWuy3G36FFJ3jHMNrjTXY8lzC204YyLjXIg1FY+Ij8Ifu4BQqqn0WTE17METppBnzkXvoOhsqHeR97LHwnrR1tfXHhBAEBCxbEBAy+7jo0fz0VObKsc7JxHJlVRUD6j8SZxynYdOnILLGG833ZH0W1ajqS1fTtiif3bQCGOOm9wOa1cJxw+KKuTprZpVEIxBUPeAZNGtvwvyXl41Kx1T8m+m+UpFDRQhx95WaZ2jRdNGJ/ge244n14KldV2WeZ6IlTUkOIDQepT2TmejXa7HXd82JgaS42PS60Rg3DtnHSTUl3GzKcv9PxVH8HT7hQvnYeXz0XfRy/2VfZCUsnFJKM2VxcwnXRviHyWq9XrIv9/7K6TmWjdcRkuDYZiASBzPBZ8j3RXjWjUKl8+YZWAvduTewK5PDy2a+tG2YdVSxsAce8d6e6/JFlaM145b/RZ/8SsPEwA25qz6i9oq+l+mYJK579G2aOai7b6RNY5XbI4og05hJbmL3v6qt49d7LPqb60S6Sq1sRcc12L70yu5WtoqcdpZYB3sTibG+U66E8OSl9Pj2WY8iv7WfIcZZJ+HKMsjm8P54KKva2/8knic9yeaqPuGNETfDfV3Eea5fS6Efc/uPtVXd3Tgl1i4gX/cVGU3HR1TvIT8Cfna4OcHAjTyK7gfemVZ1rtELH3OY2EAXJdl9bAfFTfUI7i022XcgyRBjdDbcb+an+M/yUL7q2yDQtfGxwc8l41uTffzVUTSb2W25prS6MNXVd+10bvDM0XbyPL3FSbdrjXk7M8HyXgrcBxNzZLP0OxVUtxSZdmxqp6NjBLn6C7Tob7LTW3XRj8T/J6hpw0WbsL29VX9NLwcdtvbOir6Y8wIAgKLtTtH/u+ixfM/0l+H2W1F/ps/aPktc/iil+TLJsfIrr8BeTlM59vzXz9fiz1p8og4cfG1V4vRbk8FnWNGmilaKoKTFGix04Kl+TRDNTwiJv3oHKL2J2G611T+no60t7Npc0XGiyex6PeGtAe7Th9UQvwYIGD77CbC+WTXjsp4m+LRy/wLrN+K4cMrf+5cfkqX4kghNESQ32SprwR9lDVSHvDqfVQo0wloxVErhaziPeVW29FkpEuiNwoSyF+Sxp1bJTRJqz+Gf2lXV+JCPyNBP/OS9I226KGT/wBS/tm2fBfYA8ujdck6u31UEV5fJXdsP+T/ANzVZ8b8kdnyy07G6AAaDINFVP8A7WR+T4LXFP8AUh/cforM3hFGLwyVUnX0U6ISVs5/Ef5BQr8n/RbP4orscNp4Lfpd9F3J+JPD+LLDCKdhlcS1pN9yBdRlJ0VZaanyX8i00ZkeWtFlyUtHWz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6642" name="Picture 18" descr="http://chexfoods.com/wp-content/uploads/2013/04/white-pasta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581128"/>
            <a:ext cx="2110780" cy="1583085"/>
          </a:xfrm>
          <a:prstGeom prst="rect">
            <a:avLst/>
          </a:prstGeom>
          <a:noFill/>
        </p:spPr>
      </p:pic>
      <p:pic>
        <p:nvPicPr>
          <p:cNvPr id="26644" name="Picture 20" descr="https://thingsthatarerectangles.files.wordpress.com/2013/02/crackers_saltin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1979712" cy="1484784"/>
          </a:xfrm>
          <a:prstGeom prst="rect">
            <a:avLst/>
          </a:prstGeom>
          <a:noFill/>
        </p:spPr>
      </p:pic>
      <p:pic>
        <p:nvPicPr>
          <p:cNvPr id="26646" name="Picture 22" descr="http://oasidellemamme.it/wp-content/uploads/2012/11/petti-pollo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3717032"/>
            <a:ext cx="2264693" cy="1511077"/>
          </a:xfrm>
          <a:prstGeom prst="rect">
            <a:avLst/>
          </a:prstGeom>
          <a:noFill/>
        </p:spPr>
      </p:pic>
      <p:pic>
        <p:nvPicPr>
          <p:cNvPr id="26648" name="Picture 24" descr="http://www.inpuntadiforchetta.com/wp-content/uploads/2015/03/607009_prosciutto.cotto_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124744"/>
            <a:ext cx="2238179" cy="1439614"/>
          </a:xfrm>
          <a:prstGeom prst="rect">
            <a:avLst/>
          </a:prstGeom>
          <a:noFill/>
        </p:spPr>
      </p:pic>
      <p:pic>
        <p:nvPicPr>
          <p:cNvPr id="26654" name="Picture 30" descr="http://cdn-1.tuttopercasa.it/o/orig/come-conservare-frutta-e-verdura_8bdac5ac233e53c624ec1c581207304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1617987" cy="1079574"/>
          </a:xfrm>
          <a:prstGeom prst="rect">
            <a:avLst/>
          </a:prstGeom>
          <a:noFill/>
        </p:spPr>
      </p:pic>
      <p:pic>
        <p:nvPicPr>
          <p:cNvPr id="26656" name="Picture 32" descr="http://www.atlantesrl.it/sites/default/files/categorie/latte.jpe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988840"/>
            <a:ext cx="1561059" cy="1799109"/>
          </a:xfrm>
          <a:prstGeom prst="rect">
            <a:avLst/>
          </a:prstGeom>
          <a:noFill/>
        </p:spPr>
      </p:pic>
      <p:sp>
        <p:nvSpPr>
          <p:cNvPr id="18" name="CasellaDiTesto 17"/>
          <p:cNvSpPr txBox="1"/>
          <p:nvPr/>
        </p:nvSpPr>
        <p:spPr>
          <a:xfrm>
            <a:off x="8100392" y="1916832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A</a:t>
            </a:r>
            <a:endParaRPr lang="it-IT" sz="18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907704" y="2564904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B</a:t>
            </a:r>
            <a:endParaRPr lang="it-IT" sz="18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851920" y="3244334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C</a:t>
            </a:r>
            <a:endParaRPr lang="it-IT" sz="18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5796136" y="3244334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D</a:t>
            </a:r>
            <a:endParaRPr lang="it-IT" sz="18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7884368" y="3059668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E</a:t>
            </a:r>
            <a:endParaRPr lang="it-IT" sz="18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5868144" y="4221088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F</a:t>
            </a:r>
            <a:endParaRPr lang="it-IT" sz="18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1691680" y="4149080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G</a:t>
            </a:r>
            <a:endParaRPr lang="it-IT" sz="18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1187624" y="5949280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H</a:t>
            </a:r>
            <a:endParaRPr lang="it-IT" sz="18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5580112" y="5445224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I</a:t>
            </a:r>
            <a:endParaRPr lang="it-IT" sz="18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7956376" y="5085184"/>
            <a:ext cx="39553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/>
              <a:t>L</a:t>
            </a:r>
            <a:endParaRPr lang="it-IT" sz="1800" dirty="0"/>
          </a:p>
        </p:txBody>
      </p:sp>
      <p:sp>
        <p:nvSpPr>
          <p:cNvPr id="28" name="Rettangolo 27"/>
          <p:cNvSpPr/>
          <p:nvPr/>
        </p:nvSpPr>
        <p:spPr>
          <a:xfrm>
            <a:off x="0" y="0"/>
            <a:ext cx="8676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 smtClean="0">
                <a:solidFill>
                  <a:srgbClr val="FF0000"/>
                </a:solidFill>
              </a:rPr>
              <a:t>Le calorie sono le unità con cui noi misuriamo questa energia.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po 33"/>
          <p:cNvGrpSpPr/>
          <p:nvPr/>
        </p:nvGrpSpPr>
        <p:grpSpPr>
          <a:xfrm>
            <a:off x="827584" y="4941168"/>
            <a:ext cx="2376264" cy="1469777"/>
            <a:chOff x="0" y="1556792"/>
            <a:chExt cx="2376264" cy="1469777"/>
          </a:xfrm>
        </p:grpSpPr>
        <p:grpSp>
          <p:nvGrpSpPr>
            <p:cNvPr id="22" name="Gruppo 21"/>
            <p:cNvGrpSpPr/>
            <p:nvPr/>
          </p:nvGrpSpPr>
          <p:grpSpPr>
            <a:xfrm>
              <a:off x="0" y="1556792"/>
              <a:ext cx="2376264" cy="1336011"/>
              <a:chOff x="179512" y="2348880"/>
              <a:chExt cx="2376264" cy="1336011"/>
            </a:xfrm>
          </p:grpSpPr>
          <p:pic>
            <p:nvPicPr>
              <p:cNvPr id="2" name="Picture 2" descr="http://cucinarebio.it/wp/wp-content/uploads/2014/02/frutta-fresca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2348880"/>
                <a:ext cx="2376264" cy="1336011"/>
              </a:xfrm>
              <a:prstGeom prst="rect">
                <a:avLst/>
              </a:prstGeom>
              <a:noFill/>
            </p:spPr>
          </p:pic>
          <p:sp>
            <p:nvSpPr>
              <p:cNvPr id="13" name="CasellaDiTesto 12"/>
              <p:cNvSpPr txBox="1"/>
              <p:nvPr/>
            </p:nvSpPr>
            <p:spPr>
              <a:xfrm>
                <a:off x="1907704" y="2564904"/>
                <a:ext cx="395536" cy="369332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800" dirty="0" smtClean="0"/>
                  <a:t>B</a:t>
                </a:r>
                <a:endParaRPr lang="it-IT" sz="1800" dirty="0"/>
              </a:p>
            </p:txBody>
          </p:sp>
        </p:grpSp>
        <p:sp>
          <p:nvSpPr>
            <p:cNvPr id="32" name="CasellaDiTesto 31"/>
            <p:cNvSpPr txBox="1"/>
            <p:nvPr/>
          </p:nvSpPr>
          <p:spPr>
            <a:xfrm>
              <a:off x="539552" y="2564904"/>
              <a:ext cx="1440160" cy="46166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 smtClean="0">
                  <a:solidFill>
                    <a:schemeClr val="accent1"/>
                  </a:solidFill>
                </a:rPr>
                <a:t>50 kcal</a:t>
              </a:r>
              <a:endParaRPr lang="it-IT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6" name="Gruppo 35"/>
          <p:cNvGrpSpPr/>
          <p:nvPr/>
        </p:nvGrpSpPr>
        <p:grpSpPr>
          <a:xfrm>
            <a:off x="3791470" y="4437112"/>
            <a:ext cx="1561059" cy="2189857"/>
            <a:chOff x="2699792" y="1988840"/>
            <a:chExt cx="1561059" cy="2189857"/>
          </a:xfrm>
        </p:grpSpPr>
        <p:grpSp>
          <p:nvGrpSpPr>
            <p:cNvPr id="23" name="Gruppo 22"/>
            <p:cNvGrpSpPr/>
            <p:nvPr/>
          </p:nvGrpSpPr>
          <p:grpSpPr>
            <a:xfrm>
              <a:off x="2699792" y="1988840"/>
              <a:ext cx="1561059" cy="1799109"/>
              <a:chOff x="2699792" y="1988840"/>
              <a:chExt cx="1561059" cy="1799109"/>
            </a:xfrm>
          </p:grpSpPr>
          <p:pic>
            <p:nvPicPr>
              <p:cNvPr id="11" name="Picture 32" descr="http://www.atlantesrl.it/sites/default/files/categorie/latte.jpe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792" y="1988840"/>
                <a:ext cx="1561059" cy="1799109"/>
              </a:xfrm>
              <a:prstGeom prst="rect">
                <a:avLst/>
              </a:prstGeom>
              <a:noFill/>
            </p:spPr>
          </p:pic>
          <p:sp>
            <p:nvSpPr>
              <p:cNvPr id="14" name="CasellaDiTesto 13"/>
              <p:cNvSpPr txBox="1"/>
              <p:nvPr/>
            </p:nvSpPr>
            <p:spPr>
              <a:xfrm>
                <a:off x="3851920" y="3244334"/>
                <a:ext cx="395536" cy="369332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800" dirty="0" smtClean="0"/>
                  <a:t>C</a:t>
                </a:r>
                <a:endParaRPr lang="it-IT" sz="1800" dirty="0"/>
              </a:p>
            </p:txBody>
          </p:sp>
        </p:grpSp>
        <p:sp>
          <p:nvSpPr>
            <p:cNvPr id="33" name="CasellaDiTesto 32"/>
            <p:cNvSpPr txBox="1"/>
            <p:nvPr/>
          </p:nvSpPr>
          <p:spPr>
            <a:xfrm>
              <a:off x="2843808" y="3717032"/>
              <a:ext cx="1296144" cy="46166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 smtClean="0">
                  <a:solidFill>
                    <a:schemeClr val="accent1"/>
                  </a:solidFill>
                </a:rPr>
                <a:t>45 kcal</a:t>
              </a:r>
              <a:endParaRPr lang="it-IT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2" name="Gruppo 41"/>
          <p:cNvGrpSpPr/>
          <p:nvPr/>
        </p:nvGrpSpPr>
        <p:grpSpPr>
          <a:xfrm>
            <a:off x="251520" y="692696"/>
            <a:ext cx="2232248" cy="1584176"/>
            <a:chOff x="4283968" y="188640"/>
            <a:chExt cx="2256082" cy="1685801"/>
          </a:xfrm>
        </p:grpSpPr>
        <p:grpSp>
          <p:nvGrpSpPr>
            <p:cNvPr id="41" name="Gruppo 40"/>
            <p:cNvGrpSpPr/>
            <p:nvPr/>
          </p:nvGrpSpPr>
          <p:grpSpPr>
            <a:xfrm>
              <a:off x="4355976" y="188640"/>
              <a:ext cx="2184074" cy="1377444"/>
              <a:chOff x="4355976" y="188640"/>
              <a:chExt cx="2184074" cy="1377444"/>
            </a:xfrm>
          </p:grpSpPr>
          <p:pic>
            <p:nvPicPr>
              <p:cNvPr id="3" name="Picture 10" descr="http://saicosamangi.org/wp-content/uploads/2015/09/propriet%C3%A0-delle-noci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5976" y="188640"/>
                <a:ext cx="2184074" cy="1196753"/>
              </a:xfrm>
              <a:prstGeom prst="rect">
                <a:avLst/>
              </a:prstGeom>
              <a:noFill/>
            </p:spPr>
          </p:pic>
          <p:sp>
            <p:nvSpPr>
              <p:cNvPr id="15" name="CasellaDiTesto 14"/>
              <p:cNvSpPr txBox="1"/>
              <p:nvPr/>
            </p:nvSpPr>
            <p:spPr>
              <a:xfrm>
                <a:off x="5940152" y="1196752"/>
                <a:ext cx="395536" cy="369332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800" dirty="0" smtClean="0"/>
                  <a:t>D</a:t>
                </a:r>
                <a:endParaRPr lang="it-IT" sz="1800" dirty="0"/>
              </a:p>
            </p:txBody>
          </p:sp>
        </p:grpSp>
        <p:sp>
          <p:nvSpPr>
            <p:cNvPr id="35" name="CasellaDiTesto 34"/>
            <p:cNvSpPr txBox="1"/>
            <p:nvPr/>
          </p:nvSpPr>
          <p:spPr>
            <a:xfrm>
              <a:off x="4283968" y="1412776"/>
              <a:ext cx="1440160" cy="46166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 smtClean="0">
                  <a:solidFill>
                    <a:schemeClr val="accent1"/>
                  </a:solidFill>
                </a:rPr>
                <a:t>660 kcal</a:t>
              </a:r>
              <a:endParaRPr lang="it-IT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0" name="Gruppo 39"/>
          <p:cNvGrpSpPr/>
          <p:nvPr/>
        </p:nvGrpSpPr>
        <p:grpSpPr>
          <a:xfrm>
            <a:off x="3491880" y="2622103"/>
            <a:ext cx="2238179" cy="1613793"/>
            <a:chOff x="6588224" y="1196752"/>
            <a:chExt cx="2238179" cy="1613793"/>
          </a:xfrm>
        </p:grpSpPr>
        <p:grpSp>
          <p:nvGrpSpPr>
            <p:cNvPr id="26" name="Gruppo 25"/>
            <p:cNvGrpSpPr/>
            <p:nvPr/>
          </p:nvGrpSpPr>
          <p:grpSpPr>
            <a:xfrm>
              <a:off x="6588224" y="1196752"/>
              <a:ext cx="2238179" cy="1439614"/>
              <a:chOff x="6588224" y="1196752"/>
              <a:chExt cx="2238179" cy="1439614"/>
            </a:xfrm>
          </p:grpSpPr>
          <p:pic>
            <p:nvPicPr>
              <p:cNvPr id="9" name="Picture 24" descr="http://www.inpuntadiforchetta.com/wp-content/uploads/2015/03/607009_prosciutto.cotto_.jp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4" y="1196752"/>
                <a:ext cx="2238179" cy="1439614"/>
              </a:xfrm>
              <a:prstGeom prst="rect">
                <a:avLst/>
              </a:prstGeom>
              <a:noFill/>
            </p:spPr>
          </p:pic>
          <p:sp>
            <p:nvSpPr>
              <p:cNvPr id="12" name="CasellaDiTesto 11"/>
              <p:cNvSpPr txBox="1"/>
              <p:nvPr/>
            </p:nvSpPr>
            <p:spPr>
              <a:xfrm>
                <a:off x="8100392" y="1916832"/>
                <a:ext cx="395536" cy="369332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800" dirty="0" smtClean="0"/>
                  <a:t>A</a:t>
                </a:r>
                <a:endParaRPr lang="it-IT" sz="1800" dirty="0"/>
              </a:p>
            </p:txBody>
          </p:sp>
        </p:grpSp>
        <p:sp>
          <p:nvSpPr>
            <p:cNvPr id="37" name="CasellaDiTesto 36"/>
            <p:cNvSpPr txBox="1"/>
            <p:nvPr/>
          </p:nvSpPr>
          <p:spPr>
            <a:xfrm>
              <a:off x="6876256" y="2348880"/>
              <a:ext cx="1440160" cy="46166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 smtClean="0">
                  <a:solidFill>
                    <a:schemeClr val="accent1"/>
                  </a:solidFill>
                </a:rPr>
                <a:t>215 kcal</a:t>
              </a:r>
              <a:endParaRPr lang="it-IT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4" name="Gruppo 43"/>
          <p:cNvGrpSpPr/>
          <p:nvPr/>
        </p:nvGrpSpPr>
        <p:grpSpPr>
          <a:xfrm>
            <a:off x="6300192" y="2496362"/>
            <a:ext cx="2408709" cy="1865276"/>
            <a:chOff x="2627784" y="2673461"/>
            <a:chExt cx="2408709" cy="1865276"/>
          </a:xfrm>
        </p:grpSpPr>
        <p:grpSp>
          <p:nvGrpSpPr>
            <p:cNvPr id="27" name="Gruppo 26"/>
            <p:cNvGrpSpPr/>
            <p:nvPr/>
          </p:nvGrpSpPr>
          <p:grpSpPr>
            <a:xfrm>
              <a:off x="2627784" y="2673461"/>
              <a:ext cx="2408709" cy="1511077"/>
              <a:chOff x="1691680" y="3717032"/>
              <a:chExt cx="2408709" cy="1511077"/>
            </a:xfrm>
          </p:grpSpPr>
          <p:pic>
            <p:nvPicPr>
              <p:cNvPr id="8" name="Picture 22" descr="http://oasidellemamme.it/wp-content/uploads/2012/11/petti-pollo.jp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5696" y="3717032"/>
                <a:ext cx="2264693" cy="1511077"/>
              </a:xfrm>
              <a:prstGeom prst="rect">
                <a:avLst/>
              </a:prstGeom>
              <a:noFill/>
            </p:spPr>
          </p:pic>
          <p:sp>
            <p:nvSpPr>
              <p:cNvPr id="18" name="CasellaDiTesto 17"/>
              <p:cNvSpPr txBox="1"/>
              <p:nvPr/>
            </p:nvSpPr>
            <p:spPr>
              <a:xfrm>
                <a:off x="1691680" y="4149080"/>
                <a:ext cx="395536" cy="369332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800" dirty="0" smtClean="0"/>
                  <a:t>G</a:t>
                </a:r>
                <a:endParaRPr lang="it-IT" sz="1800" dirty="0"/>
              </a:p>
            </p:txBody>
          </p:sp>
        </p:grpSp>
        <p:sp>
          <p:nvSpPr>
            <p:cNvPr id="39" name="CasellaDiTesto 38"/>
            <p:cNvSpPr txBox="1"/>
            <p:nvPr/>
          </p:nvSpPr>
          <p:spPr>
            <a:xfrm>
              <a:off x="2915816" y="4077072"/>
              <a:ext cx="1440160" cy="46166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 smtClean="0">
                  <a:solidFill>
                    <a:schemeClr val="accent1"/>
                  </a:solidFill>
                </a:rPr>
                <a:t>110 kcal</a:t>
              </a:r>
              <a:endParaRPr lang="it-IT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6" name="Gruppo 45"/>
          <p:cNvGrpSpPr/>
          <p:nvPr/>
        </p:nvGrpSpPr>
        <p:grpSpPr>
          <a:xfrm>
            <a:off x="6084168" y="4797152"/>
            <a:ext cx="1691680" cy="1397769"/>
            <a:chOff x="827584" y="3429000"/>
            <a:chExt cx="1691680" cy="1397769"/>
          </a:xfrm>
        </p:grpSpPr>
        <p:grpSp>
          <p:nvGrpSpPr>
            <p:cNvPr id="28" name="Gruppo 27"/>
            <p:cNvGrpSpPr/>
            <p:nvPr/>
          </p:nvGrpSpPr>
          <p:grpSpPr>
            <a:xfrm>
              <a:off x="827584" y="3429000"/>
              <a:ext cx="1691680" cy="1079574"/>
              <a:chOff x="4572000" y="3933056"/>
              <a:chExt cx="1691680" cy="1079574"/>
            </a:xfrm>
          </p:grpSpPr>
          <p:pic>
            <p:nvPicPr>
              <p:cNvPr id="10" name="Picture 30" descr="http://cdn-1.tuttopercasa.it/o/orig/come-conservare-frutta-e-verdura_8bdac5ac233e53c624ec1c5812073041.jpg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3933056"/>
                <a:ext cx="1617987" cy="1079574"/>
              </a:xfrm>
              <a:prstGeom prst="rect">
                <a:avLst/>
              </a:prstGeom>
              <a:noFill/>
            </p:spPr>
          </p:pic>
          <p:sp>
            <p:nvSpPr>
              <p:cNvPr id="17" name="CasellaDiTesto 16"/>
              <p:cNvSpPr txBox="1"/>
              <p:nvPr/>
            </p:nvSpPr>
            <p:spPr>
              <a:xfrm>
                <a:off x="5868144" y="4221088"/>
                <a:ext cx="395536" cy="369332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800" dirty="0" smtClean="0"/>
                  <a:t>F</a:t>
                </a:r>
                <a:endParaRPr lang="it-IT" sz="1800" dirty="0"/>
              </a:p>
            </p:txBody>
          </p:sp>
        </p:grpSp>
        <p:sp>
          <p:nvSpPr>
            <p:cNvPr id="43" name="CasellaDiTesto 42"/>
            <p:cNvSpPr txBox="1"/>
            <p:nvPr/>
          </p:nvSpPr>
          <p:spPr>
            <a:xfrm>
              <a:off x="899592" y="4365104"/>
              <a:ext cx="1368152" cy="46166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 smtClean="0">
                  <a:solidFill>
                    <a:schemeClr val="accent1"/>
                  </a:solidFill>
                </a:rPr>
                <a:t>20 kcal</a:t>
              </a:r>
              <a:endParaRPr lang="it-IT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9" name="Gruppo 48"/>
          <p:cNvGrpSpPr/>
          <p:nvPr/>
        </p:nvGrpSpPr>
        <p:grpSpPr>
          <a:xfrm>
            <a:off x="2771800" y="692696"/>
            <a:ext cx="1944216" cy="1728192"/>
            <a:chOff x="179512" y="4797152"/>
            <a:chExt cx="2051720" cy="1829817"/>
          </a:xfrm>
        </p:grpSpPr>
        <p:pic>
          <p:nvPicPr>
            <p:cNvPr id="7" name="Picture 20" descr="https://thingsthatarerectangles.files.wordpress.com/2013/02/crackers_saltine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797152"/>
              <a:ext cx="1979712" cy="1484784"/>
            </a:xfrm>
            <a:prstGeom prst="rect">
              <a:avLst/>
            </a:prstGeom>
            <a:noFill/>
          </p:spPr>
        </p:pic>
        <p:sp>
          <p:nvSpPr>
            <p:cNvPr id="19" name="CasellaDiTesto 18"/>
            <p:cNvSpPr txBox="1"/>
            <p:nvPr/>
          </p:nvSpPr>
          <p:spPr>
            <a:xfrm>
              <a:off x="1835696" y="5445224"/>
              <a:ext cx="395536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800" dirty="0" smtClean="0"/>
                <a:t>H</a:t>
              </a:r>
              <a:endParaRPr lang="it-IT" sz="1800" dirty="0"/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611560" y="6165304"/>
              <a:ext cx="1440160" cy="46166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 smtClean="0">
                  <a:solidFill>
                    <a:schemeClr val="accent1"/>
                  </a:solidFill>
                </a:rPr>
                <a:t>450 kcal</a:t>
              </a:r>
              <a:endParaRPr lang="it-IT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52" name="Gruppo 51"/>
          <p:cNvGrpSpPr/>
          <p:nvPr/>
        </p:nvGrpSpPr>
        <p:grpSpPr>
          <a:xfrm>
            <a:off x="6876256" y="260648"/>
            <a:ext cx="2038772" cy="1944216"/>
            <a:chOff x="6516216" y="4581128"/>
            <a:chExt cx="2110780" cy="2045841"/>
          </a:xfrm>
        </p:grpSpPr>
        <p:grpSp>
          <p:nvGrpSpPr>
            <p:cNvPr id="29" name="Gruppo 28"/>
            <p:cNvGrpSpPr/>
            <p:nvPr/>
          </p:nvGrpSpPr>
          <p:grpSpPr>
            <a:xfrm>
              <a:off x="6516216" y="4581128"/>
              <a:ext cx="2110780" cy="1583085"/>
              <a:chOff x="6516216" y="4581128"/>
              <a:chExt cx="2110780" cy="1583085"/>
            </a:xfrm>
          </p:grpSpPr>
          <p:pic>
            <p:nvPicPr>
              <p:cNvPr id="6" name="Picture 18" descr="http://chexfoods.com/wp-content/uploads/2013/04/white-pasta.jpg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6" y="4581128"/>
                <a:ext cx="2110780" cy="1583085"/>
              </a:xfrm>
              <a:prstGeom prst="rect">
                <a:avLst/>
              </a:prstGeom>
              <a:noFill/>
            </p:spPr>
          </p:pic>
          <p:sp>
            <p:nvSpPr>
              <p:cNvPr id="21" name="CasellaDiTesto 20"/>
              <p:cNvSpPr txBox="1"/>
              <p:nvPr/>
            </p:nvSpPr>
            <p:spPr>
              <a:xfrm>
                <a:off x="7956376" y="5085184"/>
                <a:ext cx="395536" cy="369332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800" dirty="0" smtClean="0"/>
                  <a:t>L</a:t>
                </a:r>
                <a:endParaRPr lang="it-IT" sz="1800" dirty="0"/>
              </a:p>
            </p:txBody>
          </p:sp>
        </p:grpSp>
        <p:sp>
          <p:nvSpPr>
            <p:cNvPr id="47" name="CasellaDiTesto 46"/>
            <p:cNvSpPr txBox="1"/>
            <p:nvPr/>
          </p:nvSpPr>
          <p:spPr>
            <a:xfrm>
              <a:off x="7164288" y="6165304"/>
              <a:ext cx="1440160" cy="46166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 smtClean="0">
                  <a:solidFill>
                    <a:schemeClr val="accent1"/>
                  </a:solidFill>
                </a:rPr>
                <a:t>360 kcal</a:t>
              </a:r>
              <a:endParaRPr lang="it-IT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50" name="Gruppo 49"/>
          <p:cNvGrpSpPr/>
          <p:nvPr/>
        </p:nvGrpSpPr>
        <p:grpSpPr>
          <a:xfrm>
            <a:off x="4788024" y="476672"/>
            <a:ext cx="2300605" cy="1728192"/>
            <a:chOff x="3779912" y="5013176"/>
            <a:chExt cx="2372613" cy="1844824"/>
          </a:xfrm>
        </p:grpSpPr>
        <p:grpSp>
          <p:nvGrpSpPr>
            <p:cNvPr id="30" name="Gruppo 29"/>
            <p:cNvGrpSpPr/>
            <p:nvPr/>
          </p:nvGrpSpPr>
          <p:grpSpPr>
            <a:xfrm>
              <a:off x="3779912" y="5013176"/>
              <a:ext cx="2372613" cy="1583085"/>
              <a:chOff x="3779912" y="5013176"/>
              <a:chExt cx="2372613" cy="1583085"/>
            </a:xfrm>
          </p:grpSpPr>
          <p:pic>
            <p:nvPicPr>
              <p:cNvPr id="4" name="Picture 12" descr="http://www.gustiditalia.com/wp-content/uploads/Parmigiano-Reggiano.jpg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9912" y="5013176"/>
                <a:ext cx="2372613" cy="1583085"/>
              </a:xfrm>
              <a:prstGeom prst="rect">
                <a:avLst/>
              </a:prstGeom>
              <a:noFill/>
            </p:spPr>
          </p:pic>
          <p:sp>
            <p:nvSpPr>
              <p:cNvPr id="20" name="CasellaDiTesto 19"/>
              <p:cNvSpPr txBox="1"/>
              <p:nvPr/>
            </p:nvSpPr>
            <p:spPr>
              <a:xfrm>
                <a:off x="5580112" y="5445224"/>
                <a:ext cx="395536" cy="369332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800" dirty="0" smtClean="0"/>
                  <a:t>I</a:t>
                </a:r>
                <a:endParaRPr lang="it-IT" sz="1800" dirty="0"/>
              </a:p>
            </p:txBody>
          </p:sp>
        </p:grpSp>
        <p:sp>
          <p:nvSpPr>
            <p:cNvPr id="45" name="CasellaDiTesto 44"/>
            <p:cNvSpPr txBox="1"/>
            <p:nvPr/>
          </p:nvSpPr>
          <p:spPr>
            <a:xfrm>
              <a:off x="4283968" y="6396335"/>
              <a:ext cx="1440160" cy="46166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 smtClean="0">
                  <a:solidFill>
                    <a:schemeClr val="accent1"/>
                  </a:solidFill>
                </a:rPr>
                <a:t>375 kcal</a:t>
              </a:r>
              <a:endParaRPr lang="it-IT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54" name="Gruppo 53"/>
          <p:cNvGrpSpPr/>
          <p:nvPr/>
        </p:nvGrpSpPr>
        <p:grpSpPr>
          <a:xfrm>
            <a:off x="1043608" y="3068960"/>
            <a:ext cx="1895493" cy="1469777"/>
            <a:chOff x="6713594" y="2996952"/>
            <a:chExt cx="1895493" cy="1469777"/>
          </a:xfrm>
        </p:grpSpPr>
        <p:grpSp>
          <p:nvGrpSpPr>
            <p:cNvPr id="25" name="Gruppo 24"/>
            <p:cNvGrpSpPr/>
            <p:nvPr/>
          </p:nvGrpSpPr>
          <p:grpSpPr>
            <a:xfrm>
              <a:off x="6713594" y="2996952"/>
              <a:ext cx="1895493" cy="1256185"/>
              <a:chOff x="6713594" y="2996952"/>
              <a:chExt cx="1895493" cy="1256185"/>
            </a:xfrm>
          </p:grpSpPr>
          <p:pic>
            <p:nvPicPr>
              <p:cNvPr id="5" name="Picture 14" descr="http://www.incambio.org/wp-content/uploads/2015/07/Pane.jp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3594" y="2996952"/>
                <a:ext cx="1895493" cy="1256185"/>
              </a:xfrm>
              <a:prstGeom prst="rect">
                <a:avLst/>
              </a:prstGeom>
              <a:noFill/>
            </p:spPr>
          </p:pic>
          <p:sp>
            <p:nvSpPr>
              <p:cNvPr id="16" name="CasellaDiTesto 15"/>
              <p:cNvSpPr txBox="1"/>
              <p:nvPr/>
            </p:nvSpPr>
            <p:spPr>
              <a:xfrm>
                <a:off x="7884368" y="3059668"/>
                <a:ext cx="395536" cy="369332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800" dirty="0" smtClean="0"/>
                  <a:t>E</a:t>
                </a:r>
                <a:endParaRPr lang="it-IT" sz="1800" dirty="0"/>
              </a:p>
            </p:txBody>
          </p:sp>
        </p:grpSp>
        <p:sp>
          <p:nvSpPr>
            <p:cNvPr id="51" name="CasellaDiTesto 50"/>
            <p:cNvSpPr txBox="1"/>
            <p:nvPr/>
          </p:nvSpPr>
          <p:spPr>
            <a:xfrm>
              <a:off x="7092280" y="4005064"/>
              <a:ext cx="1440160" cy="46166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 smtClean="0">
                  <a:solidFill>
                    <a:schemeClr val="accent1"/>
                  </a:solidFill>
                </a:rPr>
                <a:t>270 kcal</a:t>
              </a:r>
              <a:endParaRPr lang="it-IT" sz="2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53" name="Rettangolo 52"/>
          <p:cNvSpPr/>
          <p:nvPr/>
        </p:nvSpPr>
        <p:spPr>
          <a:xfrm>
            <a:off x="0" y="0"/>
            <a:ext cx="20746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smtClean="0"/>
              <a:t>ecco fatto!</a:t>
            </a:r>
            <a:endParaRPr lang="it-IT" dirty="0"/>
          </a:p>
        </p:txBody>
      </p:sp>
      <p:sp>
        <p:nvSpPr>
          <p:cNvPr id="55" name="Rettangolo 54"/>
          <p:cNvSpPr/>
          <p:nvPr/>
        </p:nvSpPr>
        <p:spPr>
          <a:xfrm>
            <a:off x="5076055" y="6457890"/>
            <a:ext cx="40679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i="1" dirty="0" smtClean="0"/>
              <a:t>per 100g di prodotto</a:t>
            </a:r>
            <a:endParaRPr lang="it-IT" sz="2000" dirty="0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259632" y="5766355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rgbClr val="FF0000"/>
                </a:solidFill>
              </a:rPr>
              <a:t>L’uomo, mangiando, introduce l’energia necessaria per tutte le sue funzioni</a:t>
            </a:r>
            <a:endParaRPr lang="it-IT" sz="2400" i="1" dirty="0">
              <a:solidFill>
                <a:srgbClr val="FF0000"/>
              </a:solidFill>
            </a:endParaRPr>
          </a:p>
        </p:txBody>
      </p:sp>
      <p:pic>
        <p:nvPicPr>
          <p:cNvPr id="25602" name="Picture 2" descr="http://vignette2.wikia.nocookie.net/nonciclopedia/images/c/ca/Schema_disegno_catena_alimentare.JPG/revision/latest?cb=200805172223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700" y="197844"/>
            <a:ext cx="5400600" cy="5319388"/>
          </a:xfrm>
          <a:prstGeom prst="rect">
            <a:avLst/>
          </a:prstGeom>
          <a:noFill/>
        </p:spPr>
      </p:pic>
      <p:grpSp>
        <p:nvGrpSpPr>
          <p:cNvPr id="13" name="Gruppo 12"/>
          <p:cNvGrpSpPr/>
          <p:nvPr/>
        </p:nvGrpSpPr>
        <p:grpSpPr>
          <a:xfrm>
            <a:off x="1979712" y="3284984"/>
            <a:ext cx="2376264" cy="1944216"/>
            <a:chOff x="1979712" y="3284984"/>
            <a:chExt cx="2376264" cy="1944216"/>
          </a:xfrm>
        </p:grpSpPr>
        <p:sp>
          <p:nvSpPr>
            <p:cNvPr id="10" name="Triangolo isoscele 9"/>
            <p:cNvSpPr/>
            <p:nvPr/>
          </p:nvSpPr>
          <p:spPr>
            <a:xfrm>
              <a:off x="3851920" y="4797152"/>
              <a:ext cx="504056" cy="43204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Triangolo isoscele 11"/>
            <p:cNvSpPr/>
            <p:nvPr/>
          </p:nvSpPr>
          <p:spPr>
            <a:xfrm>
              <a:off x="1979712" y="3284984"/>
              <a:ext cx="504056" cy="43204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4" name="Triangolo isoscele 13"/>
          <p:cNvSpPr/>
          <p:nvPr/>
        </p:nvSpPr>
        <p:spPr>
          <a:xfrm>
            <a:off x="4004320" y="4949552"/>
            <a:ext cx="504056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44625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i="1" dirty="0" smtClean="0">
                <a:solidFill>
                  <a:srgbClr val="FF0000"/>
                </a:solidFill>
              </a:rPr>
              <a:t>cioè </a:t>
            </a:r>
            <a:r>
              <a:rPr lang="it-IT" sz="3600" i="1" dirty="0" err="1" smtClean="0">
                <a:solidFill>
                  <a:srgbClr val="FF0000"/>
                </a:solidFill>
              </a:rPr>
              <a:t>per…</a:t>
            </a:r>
            <a:endParaRPr lang="it-IT" sz="3600" i="1" dirty="0">
              <a:solidFill>
                <a:srgbClr val="FF0000"/>
              </a:solidFill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5580112" y="2420888"/>
            <a:ext cx="1584176" cy="1789457"/>
            <a:chOff x="5292080" y="476672"/>
            <a:chExt cx="1368152" cy="156269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476672"/>
              <a:ext cx="1368152" cy="123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CasellaDiTesto 3"/>
            <p:cNvSpPr txBox="1"/>
            <p:nvPr/>
          </p:nvSpPr>
          <p:spPr>
            <a:xfrm>
              <a:off x="5292080" y="1700808"/>
              <a:ext cx="1368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respirare?</a:t>
              </a:r>
              <a:endPara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7596336" y="908720"/>
            <a:ext cx="1246940" cy="2240959"/>
            <a:chOff x="7501524" y="1772816"/>
            <a:chExt cx="1246940" cy="2240959"/>
          </a:xfrm>
        </p:grpSpPr>
        <p:pic>
          <p:nvPicPr>
            <p:cNvPr id="1028" name="Picture 4" descr="http://previews.123rf.com/images/usbfco/usbfco1212/usbfco121200042/16703621-Carino-coppia-con-palloncino-cuore-Archivio-Fotografico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524" y="1772816"/>
              <a:ext cx="1238977" cy="16561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6" name="CasellaDiTesto 5"/>
            <p:cNvSpPr txBox="1"/>
            <p:nvPr/>
          </p:nvSpPr>
          <p:spPr>
            <a:xfrm>
              <a:off x="7524328" y="3429000"/>
              <a:ext cx="1224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far battere il cuore?</a:t>
              </a:r>
              <a:endPara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3131840" y="3789040"/>
            <a:ext cx="1584176" cy="2043827"/>
            <a:chOff x="4716016" y="4664442"/>
            <a:chExt cx="1584176" cy="2043827"/>
          </a:xfrm>
        </p:grpSpPr>
        <p:pic>
          <p:nvPicPr>
            <p:cNvPr id="1030" name="Picture 6" descr="http://www.guidagenitori.it/wp-content/uploads/images/articoli/freddo-e-dermatite-atopica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4664442"/>
              <a:ext cx="1584176" cy="1227737"/>
            </a:xfrm>
            <a:prstGeom prst="rect">
              <a:avLst/>
            </a:prstGeom>
            <a:noFill/>
          </p:spPr>
        </p:pic>
        <p:sp>
          <p:nvSpPr>
            <p:cNvPr id="8" name="CasellaDiTesto 7"/>
            <p:cNvSpPr txBox="1"/>
            <p:nvPr/>
          </p:nvSpPr>
          <p:spPr>
            <a:xfrm>
              <a:off x="4716016" y="5877272"/>
              <a:ext cx="15841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mantenere la temperatura del corpo?</a:t>
              </a:r>
              <a:endPara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7380312" y="4509120"/>
            <a:ext cx="1440160" cy="1922730"/>
            <a:chOff x="4139952" y="2348880"/>
            <a:chExt cx="1440160" cy="1922730"/>
          </a:xfrm>
        </p:grpSpPr>
        <p:pic>
          <p:nvPicPr>
            <p:cNvPr id="1032" name="Picture 8" descr="http://www.vigilfuoco.it/aspx/Returnimg.aspx?id=340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2348880"/>
              <a:ext cx="1440160" cy="15830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0" name="CasellaDiTesto 9"/>
            <p:cNvSpPr txBox="1"/>
            <p:nvPr/>
          </p:nvSpPr>
          <p:spPr>
            <a:xfrm>
              <a:off x="4139952" y="3933056"/>
              <a:ext cx="1440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fare le scale?</a:t>
              </a:r>
              <a:endPara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3419872" y="786191"/>
            <a:ext cx="1512168" cy="2210761"/>
            <a:chOff x="1115616" y="1556793"/>
            <a:chExt cx="1512168" cy="2210761"/>
          </a:xfrm>
        </p:grpSpPr>
        <p:pic>
          <p:nvPicPr>
            <p:cNvPr id="24578" name="Picture 2" descr="http://www.pallavoloazzurra.it/web/wp-content/uploads/2010/09/pallavolo-236x300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556793"/>
              <a:ext cx="1472804" cy="18722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2" name="CasellaDiTesto 11"/>
            <p:cNvSpPr txBox="1"/>
            <p:nvPr/>
          </p:nvSpPr>
          <p:spPr>
            <a:xfrm>
              <a:off x="1115616" y="3429000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fare sport?</a:t>
              </a:r>
              <a:endPara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5148064" y="4725144"/>
            <a:ext cx="1656184" cy="1802996"/>
            <a:chOff x="1979712" y="4290300"/>
            <a:chExt cx="1656184" cy="1802996"/>
          </a:xfrm>
        </p:grpSpPr>
        <p:pic>
          <p:nvPicPr>
            <p:cNvPr id="24580" name="Picture 4" descr="http://donnaweb.net/wp-content/uploads/2013/02/33995555_digestione_lenta.gif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290300"/>
              <a:ext cx="1647081" cy="14605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8" name="CasellaDiTesto 17"/>
            <p:cNvSpPr txBox="1"/>
            <p:nvPr/>
          </p:nvSpPr>
          <p:spPr>
            <a:xfrm>
              <a:off x="1979712" y="5754742"/>
              <a:ext cx="16561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digerire?</a:t>
              </a:r>
              <a:endPara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467544" y="2276872"/>
            <a:ext cx="2048227" cy="1490682"/>
            <a:chOff x="395536" y="2276872"/>
            <a:chExt cx="2048227" cy="1490682"/>
          </a:xfrm>
        </p:grpSpPr>
        <p:pic>
          <p:nvPicPr>
            <p:cNvPr id="24582" name="Picture 6" descr="http://www.deabyday.tv/data/guides/casa-e-fai-da-te/arredamento/Come-costruire-un-altalena/image_big_16_9/costruire+altalena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276872"/>
              <a:ext cx="2048227" cy="1152128"/>
            </a:xfrm>
            <a:prstGeom prst="rect">
              <a:avLst/>
            </a:prstGeom>
            <a:noFill/>
          </p:spPr>
        </p:pic>
        <p:sp>
          <p:nvSpPr>
            <p:cNvPr id="22" name="CasellaDiTesto 21"/>
            <p:cNvSpPr txBox="1"/>
            <p:nvPr/>
          </p:nvSpPr>
          <p:spPr>
            <a:xfrm>
              <a:off x="395536" y="3429000"/>
              <a:ext cx="20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giocare?</a:t>
              </a:r>
              <a:endPara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467544" y="4509120"/>
            <a:ext cx="1872208" cy="1850722"/>
            <a:chOff x="827584" y="4581128"/>
            <a:chExt cx="1872208" cy="1850722"/>
          </a:xfrm>
        </p:grpSpPr>
        <p:pic>
          <p:nvPicPr>
            <p:cNvPr id="24584" name="Picture 8" descr="http://www.psicozoo.it/wp-content/uploads/2009/07/studiare-stress.gif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4581128"/>
              <a:ext cx="1852860" cy="1484784"/>
            </a:xfrm>
            <a:prstGeom prst="rect">
              <a:avLst/>
            </a:prstGeom>
            <a:noFill/>
          </p:spPr>
        </p:pic>
        <p:sp>
          <p:nvSpPr>
            <p:cNvPr id="24" name="CasellaDiTesto 23"/>
            <p:cNvSpPr txBox="1"/>
            <p:nvPr/>
          </p:nvSpPr>
          <p:spPr>
            <a:xfrm>
              <a:off x="827584" y="6093296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studiare?</a:t>
              </a:r>
              <a:endPara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7" name="CasellaDiTesto 26"/>
          <p:cNvSpPr txBox="1"/>
          <p:nvPr/>
        </p:nvSpPr>
        <p:spPr>
          <a:xfrm>
            <a:off x="-36512" y="622429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tx2"/>
                </a:solidFill>
              </a:rPr>
              <a:t>indicalo tu!</a:t>
            </a:r>
            <a:endParaRPr lang="it-IT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251520" y="1628800"/>
            <a:ext cx="1440160" cy="1922730"/>
            <a:chOff x="4139952" y="2348880"/>
            <a:chExt cx="1440160" cy="1922730"/>
          </a:xfrm>
        </p:grpSpPr>
        <p:pic>
          <p:nvPicPr>
            <p:cNvPr id="3" name="Picture 8" descr="http://www.vigilfuoco.it/aspx/Returnimg.aspx?id=340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2348880"/>
              <a:ext cx="1440160" cy="15830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4" name="CasellaDiTesto 3"/>
            <p:cNvSpPr txBox="1"/>
            <p:nvPr/>
          </p:nvSpPr>
          <p:spPr>
            <a:xfrm>
              <a:off x="4139952" y="3933056"/>
              <a:ext cx="1440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fare le scale</a:t>
              </a:r>
              <a:endPara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4788024" y="1506271"/>
            <a:ext cx="1512168" cy="2210761"/>
            <a:chOff x="1115616" y="1556793"/>
            <a:chExt cx="1512168" cy="2210761"/>
          </a:xfrm>
        </p:grpSpPr>
        <p:pic>
          <p:nvPicPr>
            <p:cNvPr id="6" name="Picture 2" descr="http://www.pallavoloazzurra.it/web/wp-content/uploads/2010/09/pallavolo-236x300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556793"/>
              <a:ext cx="1472804" cy="18722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7" name="CasellaDiTesto 6"/>
            <p:cNvSpPr txBox="1"/>
            <p:nvPr/>
          </p:nvSpPr>
          <p:spPr>
            <a:xfrm>
              <a:off x="1115616" y="3429000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fare sport</a:t>
              </a:r>
              <a:endPara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8" name="Gruppo 7"/>
          <p:cNvGrpSpPr/>
          <p:nvPr/>
        </p:nvGrpSpPr>
        <p:grpSpPr>
          <a:xfrm>
            <a:off x="2123728" y="1916832"/>
            <a:ext cx="2048227" cy="1490682"/>
            <a:chOff x="395536" y="2276872"/>
            <a:chExt cx="2048227" cy="1490682"/>
          </a:xfrm>
        </p:grpSpPr>
        <p:pic>
          <p:nvPicPr>
            <p:cNvPr id="9" name="Picture 6" descr="http://www.deabyday.tv/data/guides/casa-e-fai-da-te/arredamento/Come-costruire-un-altalena/image_big_16_9/costruire+altalena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276872"/>
              <a:ext cx="2048227" cy="1152128"/>
            </a:xfrm>
            <a:prstGeom prst="rect">
              <a:avLst/>
            </a:prstGeom>
            <a:noFill/>
          </p:spPr>
        </p:pic>
        <p:sp>
          <p:nvSpPr>
            <p:cNvPr id="10" name="CasellaDiTesto 9"/>
            <p:cNvSpPr txBox="1"/>
            <p:nvPr/>
          </p:nvSpPr>
          <p:spPr>
            <a:xfrm>
              <a:off x="395536" y="3429000"/>
              <a:ext cx="20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giocare</a:t>
              </a:r>
              <a:endPara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323528" y="11663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rgbClr val="FF0000"/>
                </a:solidFill>
              </a:rPr>
              <a:t>Tutte le attività precedenti fanno spendere energia, ma sono le attività che comportano del movimento quelle che ce ne fanno consumare di più. Ad esempio:</a:t>
            </a:r>
            <a:endParaRPr lang="it-IT" sz="2400" i="1" dirty="0">
              <a:solidFill>
                <a:srgbClr val="FF0000"/>
              </a:solidFill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7092280" y="1620089"/>
            <a:ext cx="1458915" cy="2096943"/>
            <a:chOff x="7092280" y="1484784"/>
            <a:chExt cx="1458915" cy="2096943"/>
          </a:xfrm>
        </p:grpSpPr>
        <p:pic>
          <p:nvPicPr>
            <p:cNvPr id="21505" name="Picture 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1484784"/>
              <a:ext cx="1458915" cy="1514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CasellaDiTesto 12"/>
            <p:cNvSpPr txBox="1"/>
            <p:nvPr/>
          </p:nvSpPr>
          <p:spPr>
            <a:xfrm>
              <a:off x="7092280" y="2996952"/>
              <a:ext cx="144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aiutare nei lavori di casa</a:t>
              </a:r>
              <a:endParaRPr lang="it-IT" sz="16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59146" y="3717032"/>
            <a:ext cx="4401086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635204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rgbClr val="FF0000"/>
                </a:solidFill>
              </a:rPr>
              <a:t>Fin quando l’introduzione di energia e il suo consumo sono in pareggio, va tutto bene</a:t>
            </a:r>
            <a:endParaRPr lang="it-IT" sz="2400" i="1" dirty="0">
              <a:solidFill>
                <a:srgbClr val="FF0000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48072"/>
            <a:ext cx="22288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7" name="AutoShape 5" descr="data:image/jpeg;base64,/9j/4AAQSkZJRgABAQAAAQABAAD/2wCEAAkGBxASDxAPDxAPEBAPDxQPDg4QDQ8PDw8QFBEWFhQRFBQYHCggGBolGxUVIjEhJSksLi4uFx8zODMsOCgtLisBCgoKDg0OGhAQGiwkHyQsLCwsLCwsLCwsLCwsLCwsLCwsLCwsLCwsLCwsLCwsLCwsLCwsLCwsLCwsLCwsLCwsLP/AABEIAOEA4QMBEQACEQEDEQH/xAAcAAACAgMBAQAAAAAAAAAAAAAAAQUGAgMEBwj/xABGEAABAwICBgcEBwUFCQAAAAABAAIDBBEFIQYSMUFRYQcTIjJxgZFCUqHBFCMzYnKx0YKSsuHwCEOi4vEVFiQ0U3OTwtL/xAAbAQEAAgMBAQAAAAAAAAAAAAAAAQIDBAUGB//EADQRAAICAQIEBAQGAgEFAAAAAAABAhEDBDEFEiFBEzJRYSJxkaEUgbHB0fAGQjMjUmLh8f/aAAwDAQACEQMRAD8A9wQAgBACAEAIAQAgBACA0y1bG7XBAcM2OQt3380ByP0mZuF/UqjywjvJfUsot9jSdJvuH9wqn4nD/wB6+qJ8OXoA0n4tP7pRajE9pL6jkl6GxmlEe+w+CyKSezK0zshx6F2+3mrEHdFWRu2OCA3goAQAgBACAEAIAQAgBACAEAIAQAgBACAEBi94AuTYICKrcdYzJvaPqqznGCuTolRbdIh6jFJn7OyPj6Lk5+M4YdIdTYhppPfochjJ7znHzsPguTm41ml5aXyM6wQjv1G2nHAei5+TW5Z+aTMiUVsjYI1g8RstzGYp3e670KVN9n9CPEXqIwH3T6FT8a7P6Dn9zB0Q3j1RZpR70TaZofRMPsgeHZ/JbeLiWeG0mUeOD3Rh9He3NkjhydmF08PHJLpkV/YxS0sX5WdEGMzxd8Ej3m9ofqF18HEcGbonT9Ga88E4k5h+kUb7XI8VvmEmYpWuF2kFAZoAQAgBACAEAIAQAgBACAEAIAQEdiGKsjG27uCiUlFW3RKV9EV2qrZZTmS0cN64er4zGPw4evubWPTd5GpkIC85n1eTK7m7NpJR2OqnpHP7rSeeweqpiw5cz+BFJZEtyRhwf33eTf1K6OPhPfJL6GF5/Q7I6GMbGA8zn+a3oaHBDaP1MTnJ9zeGgbAB4ABbCglskVGlARCimSa3sB2gHxAKxSgnuiUznko4z7IHhktXJpMUv9S6nJHHLhnuu8nfqtOehryMyLM+5wzUzm94W57vVaco5Mb+JGaM0yPqKBpNxdrvebkfPit/S8Uy4e9r0ZWeKExU+Jz057d3M98bPMbl6bS8QxZ+mz9DTyYJQLXhmNMlAuQCt8wksEAIAQAgBACAEAIAQAgBAJxAzKAgcVxnayPbvK1tTqseCHNP6F4Y5TdIhgwk3cbk715LW8RyZ316L0OhDHHHtudEEBcbNFzwXPhGeWXLBWxKddWTNLhbRm/tHh7I/VdrTcLjD4snV+nY1pZm9iQAAyGQ4DILqJJKkYQulkiJUWBXVbAiVWyREqtgxuosCJVWyTEqjpgwc3zCxyjfQsjhqKEHNuR4bv5Ln5dIn1h0MkcjW5GzQkZEeS01KUJU9zPGVkVNRvjOvBlvMd8j+Hh4L0Og4vtDLt6mDLp0+sSdwDSIO7D92RByIK9GmmrRpVW5aWPBFwbgqQZIAQAgBACAEAIAQCJtmUBXMYxUuPVx7N5WnrNZDTQt79kZcWJ5GRkca8ZqdVPNNykzoJKKpHfRUReeDRtd8hzVdLpJ6iXou7MWTIok5BC1gs0W4neeZXo8OGGGPLBGrKTbtmy6y2QK6rYESq2BEqLJFdRYMbqrZIrqtgRKrYESobJFdVsCuq2DEqGSaZog4WPrvC1suOM11LxlRF1FOW8xuK504yxv2M8ZWRGIUBJ6yPsyD0fyPPmuvw7iTwvln1j+hXLiU1a3JPRvH/YfcEGzmnaCvWQkpLmi+hz2mnTLix4IBGYKsQZIAQAgBACAEAICBx3ErfVsOZ2la+p1EcEHORfHBzdIhoo/5rxGq1Us03OT6nSUVBUiQoKMvOeTRtPHkFGk0j1ErflW5iyZOUnWNAAAFgNgXpIKMFyx6I1AujYoV1WyREqLAiVWwYkqLJFdVsCuq2BXUWSK6rYESoskV1VsCuq2DElRZNCuq2SjXI0EW2hYpxTRKZGzw2PLcVzpRcGZ4yshMVonX66L7Ru0D+8aN3jwXc4XxDw5eHN/C/sUzYudWtye0VxwPaGuO1erOeWwFACAEAIAQAgODF60RsPE7FDaStgqrASS5207f0XjOJa158nTZbfydLFDkj7nbSU5e4NHiTwC52DDLPk5V+ZE50rJ+NoaA1osAvSwjHHFRjsjUbt2xkqWwK6rYFdRZIrqrkBXVeYkxuosCuq2BXUWBXVbJFdQ5ARKrYFdVsmhXUWTQiVWwK6iyTG6iwa5Wgi39BYckVJExdMjpWWyWmnyumZ4sr1aw08wmZlHI7tgbGvO/wAD+fivW8I1viR8KT6rb5GrqMVfEi+4BiIljAvmAu2apLIAQAgBAJ7gASdgQFPxOpMsp91p+K4vGNX4cPCju9/kbWmx2+ZmLGrx85Ns2myeoYNRn3jm75Bd/R4PBx13f9o1Jy5mbyVs2VFdQ2BEqtkiuosCuq2DElVsAVFkmJKrYESosmhXVbFCuobJEqWBEqLAiVFkiuq2BEqLJMSVWwF1Fg56hm9a2WPdF4sjayna9jmOFw4WP6jmr6bNLHNSj2MtKSpkbozXOhlMLz2mOt4jcfML3uDMsuNTXc5k48smmekwyBzQ4bwspUzQAgBAReP1epGQNpUSkoptkpX0K3AzLnv8V4PW6h5ssp/2jpxjyxoksOhu+52Nz8939clj0OLxMtvZdTFklSJYld1yNcV1SyRXUWBXUWBXVbJMbqrYKb0q6VPw+gLoTaoqH9TA6wPV5XfJY8BkObgtzRYFmn8WyKzdI8H0e0zrqSpbUtnmk7V5o5ZnvZO2+bX3JzPHaF28mnhkjytGFNo+n8OrmTwxVERvHNG2WM7DqvaCL8815bJF45OD7GwupvusdlhXUWBXUWSeC9Lum00tXJRU8r46emd1cnVvLTNMO/rEbQ09kDiCfD0XDtJGGNTkur+xrzlbJXoW0ymfKcOqZHSBzC+lfI4ue1zRd0VzmRq3I4ap4rBxXSx5fFitty2KXWmexXXn7M4rqtgV1FgV1WyRXUWDFyq+pJxytWuujMkWVzSCIsfHUN3ERyeB7p9bjzC9RwPU74n80YdTG0pF40XrteMC+7JeiNInEAIAQFTx2fXmDdzc/wBFzOLZvD07S3fQ2NNC536GiMLxE2brJjD2WZf3jfy2BdbQw5cV+pqzfU6LrbsoK6rYFdRZIiVWwY3VWyaFdRYo8S/tCzEz0Me5sMrx4ue0H+ALucJ8kn7mHLueRrqmM+keh2qL8GpwSSY3yxXPASuIHkHAeS8zxNKOodd6NjH5S6ErnWZBXUWDCSSwLtzQXegukerQPkOqndI98jzd0j3PceLnG5PqV7dJJJI0yd6PagsxagcN9Uxnk86h+DitfWK8E17MtDzI+nrrxVm4K6iwK6q2BXVbJFdRYFdRYNMoWKe5aJH4lTCSN8Z9ppA5HcfWy3NHmeLJGS7F2uaLRyaD15BDXZEGxHAjaF71NNWjlvoekAqQCA11D7MceAQFKDtaR7uLrei8vx3LeRQ9Eb2mjUG/U6GheakZWTUYs0DgAPgu9j+GCRrPcd1NkCuosmhXUWBXVbJFdVbArqGyTxz+0HRu/wCBqAOyOthceDuy5g8+36Lt8Hn0lH8zDlWzPG12jCfSHRBSmPBqbWFjK6SW3J0hDT5gA+a8txSd6h+1I2ca+EuV1zbMgrqtgxkbcFp2OBB8xZFKnYo+RqundHI+J4s+N7o3jg5pIPxC94naTRpFk6MKIy4vRgAkRydc48BG0vufMAea1OIZFDTTb9K+pfGrkj6TuvE2bgrqtgLqLArqLArqLJFdRYMHqkiUaJArY2ZIlYpj1VdI3YHOEg/azPxuvd8Ny+Jpov8AI5+eNZGepUEmtG08lvGI6EBw41Jqwu5oCpUg7IPHP1zXh+J5OfPN+508aqCO2IZgcwuXFXNL3IkSxK7dmvQiVFihXUWSIlRZIrqtgV1Fgxuq2CF0w0fZX0clK86pdZ8Ulr9XK3uutw2g8iVn0upeDKp/X5ESjzKjxTDOijEn1IinjbDCHfWVPWxuaWXzMYBuSRsuBzsvQZOK6eMOaLt+hgWKV0e+0lOyKOOGNurHExscbRuY0AAegXlsmRzk5S3ZspUbLrG2SK6iwF1VsHjvSX0c1EtU6soGCUTnWmhDmMcyS2bxrEAtdtO+5O7Z6Th3FMaxrHldNbP1RgyYndosPRboQ+gY+oqQ36VM0M1AQ4QRXuW6wyLiQL2y7I5rR4rxGOeoY/Kvuy+LHy9WX664tmUV1FkiJUWBXUWBXUWBXUWSIlVbBqerQZdFX0gGrUwSe80sP7Lr/wDsvXcDneOUfRmtql1TPRNG5daEcl3TUJZAQ2lElofVAQNO3IDkvnupdzk/c6vZHXT95vitfF/yIpLYkbrrNmARKrZIrqLArqtgV1Fkiuq2BXUWSIlRYFdVsCuosCuqtkiuosCuosCuq2BXUWSK6iwK6iwF1FkiuosUK6ixQrqpIJYMHK0SUVrS0ZQO4S29W/yXp+Ay+OS9jFql8KZc9DpLx+S9MaJY0BAaXH6ryVZeVkrciIV88z+ZnVZ0xHtDxCwQdTTMctjvuupZhOPFcUgpojNUyshjbkXvNhfcANpPIZq2PFPLLlgrYbS3IfANN8PrZjBSzF8gaX6roZY7tBFyC4Abxks+fQ5sMOea6fMrGabpFhutGy4rqtkiuosCJUWBXVbAiVFkiuosCuoskCVFgxuq2AuosCuosCuoskSiwF1Fk0JQCC0o0rpcPEZqTJebW6tsceuTqW1jtAHeG9b2i4fm1d+HXTe/cpPIo7ho7pfRVxLaaW8gGsYXtMcluIB7w8Lpq+G6jTK5rp6rYiOSMtidWgXMXK8SyK3ph9jH/wB5v8Ll6PgX/M/kY9T5EWnQg9jyXqjQLWgIDS4fVeRUPYlbkRAcgvnmdVJo6r2N7VqbMxs7rrpKVoxHj3S1g+J1uIRw09PNLTxQNMZADYeseTruLzZutkBYnY0cV6HhmbBhwc0pJNvr6mDIm5dDLohw9lHX1dJWMMWIdW3qg4tLXQd54jcMiT2Tt2N5FV4tkeXBGeN3Dv8AsMSqVPc9cuvOWbArqLJFdRYC6rYFdRYFdRYFdVskV1FgRKiwK6iyRXUWKFdRZIKLAKACAEB57009QaGJjzepMwNIxub3HISZbdWxHnqr0H+PeJ40mvLXX9jBnqvcodJoDjUEsc0MBEjC2RkjKiAFruBu4eBByXblxTQ5IuE5qtmqf8GDw5rrR71TlxYwyANeWtL2tN2h9u0Ad4vdeHycqm+Xbsbyuupk5IkorOmJ+riHGYfBrv1XpeBL/qyfsYtT5EWzQlvY/ZXqDRLUgIfSeO8J80BXKJ12NP3R+S8FrocuaS9zqRdwTOwLmshnRE7LwW1ilcTG0Zkq9gpPSTo1JURsraO7K+i7cLmd+RgNzHzIzIHiN66nDdZHHJ4snkl9jFkhfVbm/o/01jxGGztVlXG36+EGwcNnWx8WnhuJtwJx8R0EtNK11i9n+zJxzUvmWy65lmQV1WyRXUWBXUWBXUWBXVbJFdRYC6iwJQSCAFABACEAhJG6Q45BRU7qiodZoyYwW15X7o2DeT8Mycls6TSZNVkWOC+b7Je5SU1FWyh6EYbNiVYcarmgRsNqGA5tGqTZwv7LTex3uudy7vEc8NFg/CYd35n/AHu/0MONOb5menLzJs9AQGD1kgWRVdLXXfTs+85x+AHzXq+Aw6Tl8ka+qeyLzofHaO/JehNMsSA4sYj1oXICmYeci33XEfP5ryHGcXLnb9ep0cErxkg1cGRZm2M5+KnHKmUZsus9kCuosk8i6S9FZqWf/bGHa0Za7rKgR5OifvmA3sdc6w58Cbel4XroZ4fhs3X0vuvT5+hrZIOL5kWPQTpEhrg2CfVhrLW1Nkc54xk7D9058L7tDiHCp4Lnj6x+6MmPKpdHuXclcWzKK6iyQuosCVbJoLqAJACggEAIAQAgGgIPSrSimoIusndd7geqgaQZZTyG4cXHL8lvaLQZdXKoLp3fYpOajueY4Lh9Vj1b9Kq7sooXWDGkhgG3qYuLjlrO2/AL0mfNh4Xg8PF539fm/wBkYEnkds9mghaxjY42tYxjQxjGgBrWgWDQNwAXj5zlOTlJ23ubKVbGaqSBUok1PKywXUuin4s7rK4N/wCm1rfM9o/xBe24Rj5NPfqzS1MrnR6fo7Fqwjmuoa5KIDCZl2kcQgKG9upUPb7wuPEfyPwXD43h5scZrt0NvSy6uJ2sK8hNGyzYsRU2ByzKVlQulgxeAQQQCCLEEXBB2ghFJp2geI9JHR+6lc6somk019aSNty6mPvD7nPcvX8L4rHOvCy+b9f/AGauTFXVbD0P6VJoA2GuDqiIWAmBvUMHO/2g8bHmVGu4Ljy3PF8Mvs/4EMzXRnrmDY3TVcfWUszJW7w09tnJzTm0+IXldRpc2nlWSNfp9TajJS2O9axYFABACAEAIAQAgNdROyNjpJHtjY0Xc97g1jRxJOQV4Y5TlywVshtI810t6WIow6LDgJpNhqHtIhb+BpzeeZsPFei0PAZOpajovRfua88/aJVNEtE6vFpzV1cknUF31lQ83fKQc44r+l9g+C6mu1+HQY/Dxr4uy9PmY4Qc3bPcaCijgiZDCwRxxt1WMbsA+Z5rxWbNPNNzm7bNxKlR0LGSCARUoGid4AJOQAuTwAW1hg5SSRkj6lR0eYZql8p9t5PlfIL6BgxrHjjD0Ry5y5pNnrtFHqxtHJZSpvQAgKbpZTFjxK0d063iN49LrDqMSy4pQfdF4S5ZJmuF4IBGYIuPBeAzY3GTT7HTfXqbwtVlBhE6Ksd1awF1Fk0I8CLg5EbiETadoUeUad9F99apw1oBzdJR7BzMPD8HpwXqOG8cXTHqH8pfyauTD3ieWQVE1PLrRulgmjJBLXOjkaQcwd48F6SUYZI00mn+aMGxecE6Wq2KzalkdU0e0fqZv3mjVPm2/NcXUcB0+TrC4v6r6MyxzSW5d8M6VsNk+1M1M7ZaSIvb5OZfLxAXHzcA1MPJUvt+pmWeL3LJSaTUEv2dZSuPDr2Nd+6Tdc/JoNTDzY39DIskX3JJk7D3XsPg9pWu8U1vF/Qm0N0rRtc0eLgFCxzeyf0Fo4qrHaOL7Wqpo/xVEQPpdZoaPUT8sG/yZDml3IDEekrC4r2ndM4ezBE59/Bxs34rexcE1eTdcvzZR5oop2M9MUhu2jpms4Szu13fuNsAfMrrYP8AHsceuWV+y6IxSzvsUHFcbrK2Rv0iWWdxNmR+yHHIBkbRYHPcF3MOnw6ePwRSX97mFycn1L/oR0WOcW1GJAtbtbRg2e7gZXDuj7oz422Lh8Q47GKePT9X69vy9TNjw31Z65DE1jWsY1rGMAaxjQGta0bAANgXlJzlOTlJ2zZSM1UkEAIDFxV4olEBpVWakBYO9KdQeHtH0y813uD6bnzKT2XUpnlywr1OrQXDu6SOZXrznnooQAgBARuO0nWRHiAgKZhz9UuidtYezzaT8v0XleM6XkyeItn+pv6efNHlfYlGledkqMjMwsZDBCAsgBACArulWhdHXi8rNSa1m1MdhIOAdueOR8iF0tFxTPpekXcfR/3oUnjjI8h0j6Na+lu6Nn0qIf3kAJeB96LvDyuOa9VpeMabP0vlfo/5NWWKSKa5pBIIIINiDkQRuIXUMZigBACAaA2U1PJI4MjY+R52MY0vcfADNRKSirk6QLzo90V105Dqm1JH9+z5iOUYOX7RHguPquOafD0h8T9tvqZY4ZPc9X0Z0OoqEXgj1pbWdUSWfMeNjsaOQsvMaziefVdJOl6LY2Y44xJ9c8uCAaASARKlFjVI5Z8cbLJFLrJTU1dm5sjOo3gbHM+Z/IL3HDdN4GFXu+rNDPk5peyPT9GqLq4wbZkWXQMJMoAQAgE4Xy4oCjaS0LopBKwd03t7zd4WDU4I58bg/wCsvjnySsyppw5oc03BFwvCajBLHNxl2OlaatHQCtNoqZKpFAgBBQIKBBQICNxbAKOq/wCZpoZTa2u5gEgHJ4s4eRW1g1uowf8AHNr9PoVcIvdFUruibDXm7DUwcmTB7f8AGCfiunj/AMg1Mekkn/fYxPBEjX9DVP7NZOPGKM/MLYX+Rz7419Sv4f3NkPQ5SDv1VS78LYmfmCqy/wAjy9sa+rJ/Dr1Jmg6McKisTC+YjfNM838Wt1QfRamTjurns0vkv5LrBBFpoMPggbqQQxQt92KNsYPjYZrm5dRlyu8km/mzIopbI6VhJBBQIKBACEAUJMHFZIxLJFf0nxLq4+rYfrJchba1u93yH8l3+E6LxZ88tl92Y8+TkjS3NmheD3IJG3NetOeelxsAAA3IDJACAEAIDjxSjEsZG+2SAoBvTSljso3nbuY7j4Fcfimh8aPiR8y+5s6fLyvlexLscvHTjRuNG0LC0VGoIBACAEAIAQAgBACAEIBCQQAgBACAEJMSVdKwcGJVzIo3SPOQ2De47mjmt/SaWWaahH/4TKSgrZVsLppKmcyvz1jkNwG4DkvcYMMcMFCJzZzcnbPVsEoBFGMsyFmKkkgBACAEAIAQEFpHhAlYXAeKAp9HUuif1Muy9o3n4MPyK89xTht3lxr5r9zdwZr+GRNMevLzibDRsBWFoqNQQCEAhIIAQhAgBACEghAIAQkEA0AiUCMSVdIk5ayrbGwvebNbtPyHErc0+nllkoxRZtRVspssklZMDYiNp7DOA4nmvaaLRx00KW/dnPy5XN+x6NoxggjaHEeC3TEWZACAEAIAQAgBABQFa0jwFsjS5o8QgKnT1r4HdXPcs2NkOZbydy5rg8Q4Up3kxLr3Rt4c/wDrInI5AQCDcHMHiF5bJjcXTRtNG0FYXEqzK6oRQIRQIKBBQIKBBQIKBBQIKBBQIKESpSLGJcrxiEjgxHEY4W68htwAzc48AFv6TR5M0qgiZSjBWypyPmrJASC2MHssGwc+Z5r2Oj0WPTRqO/dmhlyubL9ozo8GAOcLALcMRbWtAFhsCAaAEAIAQAgBACAEAEICBxvAWyAloz4ICkyQT0rjqjXjvnGd34Tu/Jc/WcOx6hXs/X+TNjzSh07EnQYnHL3TZw2sdk8eXzC8tqtBkwP4l09TdhOM10O5r1znAmjMOWPlIod1FAaggEAIAQAgFdABKmgYlyuok0a3yLLHG2WSIDFNI2MuyG0r9lx3Gnx3+Xqu5o+DznUsnRfdmHJnjHpHqyMosLmqZOslJcTx2AcANwXpsWGGKPLBUjSlJyds9DwHR5sYBcPJZSpY2gDIbEA0AIAQAgBACAEAIAQAgBAcddhzJQbgX4oClY1ooQdZgIIzDm5EHkQocVJU9gm11RENrqmA2kb1rRv7sg89h/rNcjU8HxZOsOj+xsw1Ml5upI0eOQPy19R3uSdg/HI+S4Wo4XnxdrXsbMcsJdySbIudLE10L0Zh6xvGxyj1lXkZFBrJysUGsnKKFrqeQUIvVljJ5TTPVNYLvc1o4uIA+Kz49NObqKbDpbkJW6URNyiDpXcuyz1PyC6+n4Lkl1m6RhlqIrbqRMjqqqNnEtYfYaLN8+Pmu9ptBhweVW/U1Z5pz3LDgeiWwkeZW6Yi84fhTIgMgSgJBACAEAIAQAgBACAEAIAQAgBACATgDkc0BHVuDRSbrFAVjFNDgb2aCgK/JgFRF9k+Rg4Bx1fTYsOTT4snnimXjklHZmv6XXR7dST8TLH/AA2Wjk4PppbJr8zKtTNGQ0gnHepwfwvI/MFasuBQ7S+xdap90P8A3mdvpn/+Qf8Aysb4D/5/Yt+KXoJ2k791M7zk/wAqLgK7z+xH4pehrfj9S7uQsb+LWd+izw4HhXmk2VeqfZGp01fJ7ZYDuY0N+O34rcx8M00P9b+ZjlnyPuZ0+jMshvIXuPEkk/FbsYRiqiqMTbe5ZMM0OtYlvqrEFoocDijtlcoCUa0AWAsEA0AIAQAgBACAEAIAQAgBACAEAIAQAgBACAwfC07QD5IDklwqJ3soDkk0diP+iA0O0Xi5eiABotFy9EBuj0ciH+iA64sIhb7N0B1xwMGxoHkgNiAEAIAQAgBACAEAIAQAgBACAEAIAQAgBACAEAIAQAgBACAEAIAQAgBACAEAIAQAgBACAEAIAQH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439" name="AutoShape 7" descr="data:image/jpeg;base64,/9j/4AAQSkZJRgABAQAAAQABAAD/2wCEAAkGBxASDxAPDxAPEBAPDxQPDg4QDQ8PDw8QFBEWFhQRFBQYHCggGBolGxUVIjEhJSksLi4uFx8zODMsOCgtLisBCgoKDg0OGhAQGiwkHyQsLCwsLCwsLCwsLCwsLCwsLCwsLCwsLCwsLCwsLCwsLCwsLCwsLCwsLCwsLCwsLCwsLP/AABEIAOEA4QMBEQACEQEDEQH/xAAcAAACAgMBAQAAAAAAAAAAAAAAAQUGAgMEBwj/xABGEAABAwICBgcEBwUFCQAAAAABAAIDBBEFIQYSMUFRYQcTIjJxgZFCUqHBFCMzYnKx0YKSsuHwCEOi4vEVFiQ0U3OTwtL/xAAbAQEAAgMBAQAAAAAAAAAAAAAAAQIDBAUGB//EADQRAAICAQIEBAQGAgEFAAAAAAABAhEDBDEFEiFBEzJRYSJxkaEUgbHB0fAGQjMjUmLh8f/aAAwDAQACEQMRAD8A9wQAgBACAEAIAQAgBACA0y1bG7XBAcM2OQt3380ByP0mZuF/UqjywjvJfUsot9jSdJvuH9wqn4nD/wB6+qJ8OXoA0n4tP7pRajE9pL6jkl6GxmlEe+w+CyKSezK0zshx6F2+3mrEHdFWRu2OCA3goAQAgBACAEAIAQAgBACAEAIAQAgBACAEBi94AuTYICKrcdYzJvaPqqznGCuTolRbdIh6jFJn7OyPj6Lk5+M4YdIdTYhppPfochjJ7znHzsPguTm41ml5aXyM6wQjv1G2nHAei5+TW5Z+aTMiUVsjYI1g8RstzGYp3e670KVN9n9CPEXqIwH3T6FT8a7P6Dn9zB0Q3j1RZpR70TaZofRMPsgeHZ/JbeLiWeG0mUeOD3Rh9He3NkjhydmF08PHJLpkV/YxS0sX5WdEGMzxd8Ej3m9ofqF18HEcGbonT9Ga88E4k5h+kUb7XI8VvmEmYpWuF2kFAZoAQAgBACAEAIAQAgBACAEAIAQEdiGKsjG27uCiUlFW3RKV9EV2qrZZTmS0cN64er4zGPw4evubWPTd5GpkIC85n1eTK7m7NpJR2OqnpHP7rSeeweqpiw5cz+BFJZEtyRhwf33eTf1K6OPhPfJL6GF5/Q7I6GMbGA8zn+a3oaHBDaP1MTnJ9zeGgbAB4ABbCglskVGlARCimSa3sB2gHxAKxSgnuiUznko4z7IHhktXJpMUv9S6nJHHLhnuu8nfqtOehryMyLM+5wzUzm94W57vVaco5Mb+JGaM0yPqKBpNxdrvebkfPit/S8Uy4e9r0ZWeKExU+Jz057d3M98bPMbl6bS8QxZ+mz9DTyYJQLXhmNMlAuQCt8wksEAIAQAgBACAEAIAQAgBAJxAzKAgcVxnayPbvK1tTqseCHNP6F4Y5TdIhgwk3cbk715LW8RyZ316L0OhDHHHtudEEBcbNFzwXPhGeWXLBWxKddWTNLhbRm/tHh7I/VdrTcLjD4snV+nY1pZm9iQAAyGQ4DILqJJKkYQulkiJUWBXVbAiVWyREqtgxuosCJVWyTEqjpgwc3zCxyjfQsjhqKEHNuR4bv5Ln5dIn1h0MkcjW5GzQkZEeS01KUJU9zPGVkVNRvjOvBlvMd8j+Hh4L0Og4vtDLt6mDLp0+sSdwDSIO7D92RByIK9GmmrRpVW5aWPBFwbgqQZIAQAgBACAEAIAQCJtmUBXMYxUuPVx7N5WnrNZDTQt79kZcWJ5GRkca8ZqdVPNNykzoJKKpHfRUReeDRtd8hzVdLpJ6iXou7MWTIok5BC1gs0W4neeZXo8OGGGPLBGrKTbtmy6y2QK6rYESq2BEqLJFdRYMbqrZIrqtgRKrYESobJFdVsCuq2DEqGSaZog4WPrvC1suOM11LxlRF1FOW8xuK504yxv2M8ZWRGIUBJ6yPsyD0fyPPmuvw7iTwvln1j+hXLiU1a3JPRvH/YfcEGzmnaCvWQkpLmi+hz2mnTLix4IBGYKsQZIAQAgBACAEAICBx3ErfVsOZ2la+p1EcEHORfHBzdIhoo/5rxGq1Us03OT6nSUVBUiQoKMvOeTRtPHkFGk0j1ErflW5iyZOUnWNAAAFgNgXpIKMFyx6I1AujYoV1WyREqLAiVWwYkqLJFdVsCuq2BXUWSK6rYESoskV1VsCuq2DElRZNCuq2SjXI0EW2hYpxTRKZGzw2PLcVzpRcGZ4yshMVonX66L7Ru0D+8aN3jwXc4XxDw5eHN/C/sUzYudWtye0VxwPaGuO1erOeWwFACAEAIAQAgODF60RsPE7FDaStgqrASS5207f0XjOJa158nTZbfydLFDkj7nbSU5e4NHiTwC52DDLPk5V+ZE50rJ+NoaA1osAvSwjHHFRjsjUbt2xkqWwK6rYFdRZIrqrkBXVeYkxuosCuq2BXUWBXVbJFdQ5ARKrYFdVsmhXUWTQiVWwK6iyTG6iwa5Wgi39BYckVJExdMjpWWyWmnyumZ4sr1aw08wmZlHI7tgbGvO/wAD+fivW8I1viR8KT6rb5GrqMVfEi+4BiIljAvmAu2apLIAQAgBAJ7gASdgQFPxOpMsp91p+K4vGNX4cPCju9/kbWmx2+ZmLGrx85Ns2myeoYNRn3jm75Bd/R4PBx13f9o1Jy5mbyVs2VFdQ2BEqtkiuosCuq2DElVsAVFkmJKrYESosmhXVbFCuobJEqWBEqLAiVFkiuq2BEqLJMSVWwF1Fg56hm9a2WPdF4sjayna9jmOFw4WP6jmr6bNLHNSj2MtKSpkbozXOhlMLz2mOt4jcfML3uDMsuNTXc5k48smmekwyBzQ4bwspUzQAgBAReP1epGQNpUSkoptkpX0K3AzLnv8V4PW6h5ssp/2jpxjyxoksOhu+52Nz8939clj0OLxMtvZdTFklSJYld1yNcV1SyRXUWBXUWBXVbJMbqrYKb0q6VPw+gLoTaoqH9TA6wPV5XfJY8BkObgtzRYFmn8WyKzdI8H0e0zrqSpbUtnmk7V5o5ZnvZO2+bX3JzPHaF28mnhkjytGFNo+n8OrmTwxVERvHNG2WM7DqvaCL8815bJF45OD7GwupvusdlhXUWBXUWSeC9Lum00tXJRU8r46emd1cnVvLTNMO/rEbQ09kDiCfD0XDtJGGNTkur+xrzlbJXoW0ymfKcOqZHSBzC+lfI4ue1zRd0VzmRq3I4ap4rBxXSx5fFitty2KXWmexXXn7M4rqtgV1FgV1WyRXUWDFyq+pJxytWuujMkWVzSCIsfHUN3ERyeB7p9bjzC9RwPU74n80YdTG0pF40XrteMC+7JeiNInEAIAQFTx2fXmDdzc/wBFzOLZvD07S3fQ2NNC536GiMLxE2brJjD2WZf3jfy2BdbQw5cV+pqzfU6LrbsoK6rYFdRZIiVWwY3VWyaFdRYo8S/tCzEz0Me5sMrx4ue0H+ALucJ8kn7mHLueRrqmM+keh2qL8GpwSSY3yxXPASuIHkHAeS8zxNKOodd6NjH5S6ErnWZBXUWDCSSwLtzQXegukerQPkOqndI98jzd0j3PceLnG5PqV7dJJJI0yd6PagsxagcN9Uxnk86h+DitfWK8E17MtDzI+nrrxVm4K6iwK6q2BXVbJFdRYFdRYNMoWKe5aJH4lTCSN8Z9ppA5HcfWy3NHmeLJGS7F2uaLRyaD15BDXZEGxHAjaF71NNWjlvoekAqQCA11D7MceAQFKDtaR7uLrei8vx3LeRQ9Eb2mjUG/U6GheakZWTUYs0DgAPgu9j+GCRrPcd1NkCuosmhXUWBXVbJFdVbArqGyTxz+0HRu/wCBqAOyOthceDuy5g8+36Lt8Hn0lH8zDlWzPG12jCfSHRBSmPBqbWFjK6SW3J0hDT5gA+a8txSd6h+1I2ca+EuV1zbMgrqtgxkbcFp2OBB8xZFKnYo+RqundHI+J4s+N7o3jg5pIPxC94naTRpFk6MKIy4vRgAkRydc48BG0vufMAea1OIZFDTTb9K+pfGrkj6TuvE2bgrqtgLqLArqLArqLJFdRYMHqkiUaJArY2ZIlYpj1VdI3YHOEg/azPxuvd8Ny+Jpov8AI5+eNZGepUEmtG08lvGI6EBw41Jqwu5oCpUg7IPHP1zXh+J5OfPN+508aqCO2IZgcwuXFXNL3IkSxK7dmvQiVFihXUWSIlRZIrqtgV1Fgxuq2CF0w0fZX0clK86pdZ8Ulr9XK3uutw2g8iVn0upeDKp/X5ESjzKjxTDOijEn1IinjbDCHfWVPWxuaWXzMYBuSRsuBzsvQZOK6eMOaLt+hgWKV0e+0lOyKOOGNurHExscbRuY0AAegXlsmRzk5S3ZspUbLrG2SK6iwF1VsHjvSX0c1EtU6soGCUTnWmhDmMcyS2bxrEAtdtO+5O7Z6Th3FMaxrHldNbP1RgyYndosPRboQ+gY+oqQ36VM0M1AQ4QRXuW6wyLiQL2y7I5rR4rxGOeoY/Kvuy+LHy9WX664tmUV1FkiJUWBXUWBXUWBXUWSIlVbBqerQZdFX0gGrUwSe80sP7Lr/wDsvXcDneOUfRmtql1TPRNG5daEcl3TUJZAQ2lElofVAQNO3IDkvnupdzk/c6vZHXT95vitfF/yIpLYkbrrNmARKrZIrqLArqtgV1Fkiuq2BXUWSIlRYFdVsCuosCuqtkiuosCuosCuq2BXUWSK6iwK6iwF1FkiuosUK6ixQrqpIJYMHK0SUVrS0ZQO4S29W/yXp+Ay+OS9jFql8KZc9DpLx+S9MaJY0BAaXH6ryVZeVkrciIV88z+ZnVZ0xHtDxCwQdTTMctjvuupZhOPFcUgpojNUyshjbkXvNhfcANpPIZq2PFPLLlgrYbS3IfANN8PrZjBSzF8gaX6roZY7tBFyC4Abxks+fQ5sMOea6fMrGabpFhutGy4rqtkiuosCJUWBXVbAiVFkiuosCuoskCVFgxuq2AuosCuosCuoskSiwF1Fk0JQCC0o0rpcPEZqTJebW6tsceuTqW1jtAHeG9b2i4fm1d+HXTe/cpPIo7ho7pfRVxLaaW8gGsYXtMcluIB7w8Lpq+G6jTK5rp6rYiOSMtidWgXMXK8SyK3ph9jH/wB5v8Ll6PgX/M/kY9T5EWnQg9jyXqjQLWgIDS4fVeRUPYlbkRAcgvnmdVJo6r2N7VqbMxs7rrpKVoxHj3S1g+J1uIRw09PNLTxQNMZADYeseTruLzZutkBYnY0cV6HhmbBhwc0pJNvr6mDIm5dDLohw9lHX1dJWMMWIdW3qg4tLXQd54jcMiT2Tt2N5FV4tkeXBGeN3Dv8AsMSqVPc9cuvOWbArqLJFdRYC6rYFdRYFdRYFdVskV1FgRKiwK6iyRXUWKFdRZIKLAKACAEB57009QaGJjzepMwNIxub3HISZbdWxHnqr0H+PeJ40mvLXX9jBnqvcodJoDjUEsc0MBEjC2RkjKiAFruBu4eBByXblxTQ5IuE5qtmqf8GDw5rrR71TlxYwyANeWtL2tN2h9u0Ad4vdeHycqm+Xbsbyuupk5IkorOmJ+riHGYfBrv1XpeBL/qyfsYtT5EWzQlvY/ZXqDRLUgIfSeO8J80BXKJ12NP3R+S8FrocuaS9zqRdwTOwLmshnRE7LwW1ilcTG0Zkq9gpPSTo1JURsraO7K+i7cLmd+RgNzHzIzIHiN66nDdZHHJ4snkl9jFkhfVbm/o/01jxGGztVlXG36+EGwcNnWx8WnhuJtwJx8R0EtNK11i9n+zJxzUvmWy65lmQV1WyRXUWBXUWBXUWBXVbJFdRYC6iwJQSCAFABACEAhJG6Q45BRU7qiodZoyYwW15X7o2DeT8Mycls6TSZNVkWOC+b7Je5SU1FWyh6EYbNiVYcarmgRsNqGA5tGqTZwv7LTex3uudy7vEc8NFg/CYd35n/AHu/0MONOb5menLzJs9AQGD1kgWRVdLXXfTs+85x+AHzXq+Aw6Tl8ka+qeyLzofHaO/JehNMsSA4sYj1oXICmYeci33XEfP5ryHGcXLnb9ep0cErxkg1cGRZm2M5+KnHKmUZsus9kCuosk8i6S9FZqWf/bGHa0Za7rKgR5OifvmA3sdc6w58Cbel4XroZ4fhs3X0vuvT5+hrZIOL5kWPQTpEhrg2CfVhrLW1Nkc54xk7D9058L7tDiHCp4Lnj6x+6MmPKpdHuXclcWzKK6iyQuosCVbJoLqAJACggEAIAQAgGgIPSrSimoIusndd7geqgaQZZTyG4cXHL8lvaLQZdXKoLp3fYpOajueY4Lh9Vj1b9Kq7sooXWDGkhgG3qYuLjlrO2/AL0mfNh4Xg8PF539fm/wBkYEnkds9mghaxjY42tYxjQxjGgBrWgWDQNwAXj5zlOTlJ23ubKVbGaqSBUok1PKywXUuin4s7rK4N/wCm1rfM9o/xBe24Rj5NPfqzS1MrnR6fo7Fqwjmuoa5KIDCZl2kcQgKG9upUPb7wuPEfyPwXD43h5scZrt0NvSy6uJ2sK8hNGyzYsRU2ByzKVlQulgxeAQQQCCLEEXBB2ghFJp2geI9JHR+6lc6somk019aSNty6mPvD7nPcvX8L4rHOvCy+b9f/AGauTFXVbD0P6VJoA2GuDqiIWAmBvUMHO/2g8bHmVGu4Ljy3PF8Mvs/4EMzXRnrmDY3TVcfWUszJW7w09tnJzTm0+IXldRpc2nlWSNfp9TajJS2O9axYFABACAEAIAQAgNdROyNjpJHtjY0Xc97g1jRxJOQV4Y5TlywVshtI810t6WIow6LDgJpNhqHtIhb+BpzeeZsPFei0PAZOpajovRfua88/aJVNEtE6vFpzV1cknUF31lQ83fKQc44r+l9g+C6mu1+HQY/Dxr4uy9PmY4Qc3bPcaCijgiZDCwRxxt1WMbsA+Z5rxWbNPNNzm7bNxKlR0LGSCARUoGid4AJOQAuTwAW1hg5SSRkj6lR0eYZql8p9t5PlfIL6BgxrHjjD0Ry5y5pNnrtFHqxtHJZSpvQAgKbpZTFjxK0d063iN49LrDqMSy4pQfdF4S5ZJmuF4IBGYIuPBeAzY3GTT7HTfXqbwtVlBhE6Ksd1awF1Fk0I8CLg5EbiETadoUeUad9F99apw1oBzdJR7BzMPD8HpwXqOG8cXTHqH8pfyauTD3ieWQVE1PLrRulgmjJBLXOjkaQcwd48F6SUYZI00mn+aMGxecE6Wq2KzalkdU0e0fqZv3mjVPm2/NcXUcB0+TrC4v6r6MyxzSW5d8M6VsNk+1M1M7ZaSIvb5OZfLxAXHzcA1MPJUvt+pmWeL3LJSaTUEv2dZSuPDr2Nd+6Tdc/JoNTDzY39DIskX3JJk7D3XsPg9pWu8U1vF/Qm0N0rRtc0eLgFCxzeyf0Fo4qrHaOL7Wqpo/xVEQPpdZoaPUT8sG/yZDml3IDEekrC4r2ndM4ezBE59/Bxs34rexcE1eTdcvzZR5oop2M9MUhu2jpms4Szu13fuNsAfMrrYP8AHsceuWV+y6IxSzvsUHFcbrK2Rv0iWWdxNmR+yHHIBkbRYHPcF3MOnw6ePwRSX97mFycn1L/oR0WOcW1GJAtbtbRg2e7gZXDuj7oz422Lh8Q47GKePT9X69vy9TNjw31Z65DE1jWsY1rGMAaxjQGta0bAANgXlJzlOTlJ2zZSM1UkEAIDFxV4olEBpVWakBYO9KdQeHtH0y813uD6bnzKT2XUpnlywr1OrQXDu6SOZXrznnooQAgBARuO0nWRHiAgKZhz9UuidtYezzaT8v0XleM6XkyeItn+pv6efNHlfYlGledkqMjMwsZDBCAsgBACArulWhdHXi8rNSa1m1MdhIOAdueOR8iF0tFxTPpekXcfR/3oUnjjI8h0j6Na+lu6Nn0qIf3kAJeB96LvDyuOa9VpeMabP0vlfo/5NWWKSKa5pBIIIINiDkQRuIXUMZigBACAaA2U1PJI4MjY+R52MY0vcfADNRKSirk6QLzo90V105Dqm1JH9+z5iOUYOX7RHguPquOafD0h8T9tvqZY4ZPc9X0Z0OoqEXgj1pbWdUSWfMeNjsaOQsvMaziefVdJOl6LY2Y44xJ9c8uCAaASARKlFjVI5Z8cbLJFLrJTU1dm5sjOo3gbHM+Z/IL3HDdN4GFXu+rNDPk5peyPT9GqLq4wbZkWXQMJMoAQAgE4Xy4oCjaS0LopBKwd03t7zd4WDU4I58bg/wCsvjnySsyppw5oc03BFwvCajBLHNxl2OlaatHQCtNoqZKpFAgBBQIKBBQICNxbAKOq/wCZpoZTa2u5gEgHJ4s4eRW1g1uowf8AHNr9PoVcIvdFUruibDXm7DUwcmTB7f8AGCfiunj/AMg1Mekkn/fYxPBEjX9DVP7NZOPGKM/MLYX+Rz7419Sv4f3NkPQ5SDv1VS78LYmfmCqy/wAjy9sa+rJ/Dr1Jmg6McKisTC+YjfNM838Wt1QfRamTjurns0vkv5LrBBFpoMPggbqQQxQt92KNsYPjYZrm5dRlyu8km/mzIopbI6VhJBBQIKBACEAUJMHFZIxLJFf0nxLq4+rYfrJchba1u93yH8l3+E6LxZ88tl92Y8+TkjS3NmheD3IJG3NetOeelxsAAA3IDJACAEAIDjxSjEsZG+2SAoBvTSljso3nbuY7j4Fcfimh8aPiR8y+5s6fLyvlexLscvHTjRuNG0LC0VGoIBACAEAIAQAgBACAEIBCQQAgBACAEJMSVdKwcGJVzIo3SPOQ2De47mjmt/SaWWaahH/4TKSgrZVsLppKmcyvz1jkNwG4DkvcYMMcMFCJzZzcnbPVsEoBFGMsyFmKkkgBACAEAIAQEFpHhAlYXAeKAp9HUuif1Muy9o3n4MPyK89xTht3lxr5r9zdwZr+GRNMevLzibDRsBWFoqNQQCEAhIIAQhAgBACEghAIAQkEA0AiUCMSVdIk5ayrbGwvebNbtPyHErc0+nllkoxRZtRVspssklZMDYiNp7DOA4nmvaaLRx00KW/dnPy5XN+x6NoxggjaHEeC3TEWZACAEAIAQAgBABQFa0jwFsjS5o8QgKnT1r4HdXPcs2NkOZbydy5rg8Q4Up3kxLr3Rt4c/wDrInI5AQCDcHMHiF5bJjcXTRtNG0FYXEqzK6oRQIRQIKBBQIKBBQIKBBQIKBBQIKESpSLGJcrxiEjgxHEY4W68htwAzc48AFv6TR5M0qgiZSjBWypyPmrJASC2MHssGwc+Z5r2Oj0WPTRqO/dmhlyubL9ozo8GAOcLALcMRbWtAFhsCAaAEAIAQAgBACAEAEICBxvAWyAloz4ICkyQT0rjqjXjvnGd34Tu/Jc/WcOx6hXs/X+TNjzSh07EnQYnHL3TZw2sdk8eXzC8tqtBkwP4l09TdhOM10O5r1znAmjMOWPlIod1FAaggEAIAQAgFdABKmgYlyuok0a3yLLHG2WSIDFNI2MuyG0r9lx3Gnx3+Xqu5o+DznUsnRfdmHJnjHpHqyMosLmqZOslJcTx2AcANwXpsWGGKPLBUjSlJyds9DwHR5sYBcPJZSpY2gDIbEA0AIAQAgBACAEAIAQAgBAcddhzJQbgX4oClY1ooQdZgIIzDm5EHkQocVJU9gm11RENrqmA2kb1rRv7sg89h/rNcjU8HxZOsOj+xsw1Ml5upI0eOQPy19R3uSdg/HI+S4Wo4XnxdrXsbMcsJdySbIudLE10L0Zh6xvGxyj1lXkZFBrJysUGsnKKFrqeQUIvVljJ5TTPVNYLvc1o4uIA+Kz49NObqKbDpbkJW6URNyiDpXcuyz1PyC6+n4Lkl1m6RhlqIrbqRMjqqqNnEtYfYaLN8+Pmu9ptBhweVW/U1Z5pz3LDgeiWwkeZW6Yi84fhTIgMgSgJBACAEAIAQAgBACAEAIAQAgBACATgDkc0BHVuDRSbrFAVjFNDgb2aCgK/JgFRF9k+Rg4Bx1fTYsOTT4snnimXjklHZmv6XXR7dST8TLH/AA2Wjk4PppbJr8zKtTNGQ0gnHepwfwvI/MFasuBQ7S+xdap90P8A3mdvpn/+Qf8Aysb4D/5/Yt+KXoJ2k791M7zk/wAqLgK7z+xH4pehrfj9S7uQsb+LWd+izw4HhXmk2VeqfZGp01fJ7ZYDuY0N+O34rcx8M00P9b+ZjlnyPuZ0+jMshvIXuPEkk/FbsYRiqiqMTbe5ZMM0OtYlvqrEFoocDijtlcoCUa0AWAsEA0AIAQAgBACAEAIAQAgBACAEAIAQAgBACAwfC07QD5IDklwqJ3soDkk0diP+iA0O0Xi5eiABotFy9EBuj0ciH+iA64sIhb7N0B1xwMGxoHkgNiAEAIAQAgBACAEAIAQAgBACAEAIAQAgBACAEAIAQAgBACAEAIAQAgBACAEAIAQAgBACAEAIAQH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441" name="AutoShape 9" descr="data:image/jpeg;base64,/9j/4AAQSkZJRgABAQAAAQABAAD/2wCEAAkGBxASDxAPDxAPEBAPDxQPDg4QDQ8PDw8QFBEWFhQRFBQYHCggGBolGxUVIjEhJSksLi4uFx8zODMsOCgtLisBCgoKDg0OGhAQGiwkHyQsLCwsLCwsLCwsLCwsLCwsLCwsLCwsLCwsLCwsLCwsLCwsLCwsLCwsLCwsLCwsLCwsLP/AABEIAOEA4QMBEQACEQEDEQH/xAAcAAACAgMBAQAAAAAAAAAAAAAAAQUGAgMEBwj/xABGEAABAwICBgcEBwUFCQAAAAABAAIDBBEFIQYSMUFRYQcTIjJxgZFCUqHBFCMzYnKx0YKSsuHwCEOi4vEVFiQ0U3OTwtL/xAAbAQEAAgMBAQAAAAAAAAAAAAAAAQIDBAUGB//EADQRAAICAQIEBAQGAgEFAAAAAAABAhEDBDEFEiFBEzJRYSJxkaEUgbHB0fAGQjMjUmLh8f/aAAwDAQACEQMRAD8A9wQAgBACAEAIAQAgBACA0y1bG7XBAcM2OQt3380ByP0mZuF/UqjywjvJfUsot9jSdJvuH9wqn4nD/wB6+qJ8OXoA0n4tP7pRajE9pL6jkl6GxmlEe+w+CyKSezK0zshx6F2+3mrEHdFWRu2OCA3goAQAgBACAEAIAQAgBACAEAIAQAgBACAEBi94AuTYICKrcdYzJvaPqqznGCuTolRbdIh6jFJn7OyPj6Lk5+M4YdIdTYhppPfochjJ7znHzsPguTm41ml5aXyM6wQjv1G2nHAei5+TW5Z+aTMiUVsjYI1g8RstzGYp3e670KVN9n9CPEXqIwH3T6FT8a7P6Dn9zB0Q3j1RZpR70TaZofRMPsgeHZ/JbeLiWeG0mUeOD3Rh9He3NkjhydmF08PHJLpkV/YxS0sX5WdEGMzxd8Ej3m9ofqF18HEcGbonT9Ga88E4k5h+kUb7XI8VvmEmYpWuF2kFAZoAQAgBACAEAIAQAgBACAEAIAQEdiGKsjG27uCiUlFW3RKV9EV2qrZZTmS0cN64er4zGPw4evubWPTd5GpkIC85n1eTK7m7NpJR2OqnpHP7rSeeweqpiw5cz+BFJZEtyRhwf33eTf1K6OPhPfJL6GF5/Q7I6GMbGA8zn+a3oaHBDaP1MTnJ9zeGgbAB4ABbCglskVGlARCimSa3sB2gHxAKxSgnuiUznko4z7IHhktXJpMUv9S6nJHHLhnuu8nfqtOehryMyLM+5wzUzm94W57vVaco5Mb+JGaM0yPqKBpNxdrvebkfPit/S8Uy4e9r0ZWeKExU+Jz057d3M98bPMbl6bS8QxZ+mz9DTyYJQLXhmNMlAuQCt8wksEAIAQAgBACAEAIAQAgBAJxAzKAgcVxnayPbvK1tTqseCHNP6F4Y5TdIhgwk3cbk715LW8RyZ316L0OhDHHHtudEEBcbNFzwXPhGeWXLBWxKddWTNLhbRm/tHh7I/VdrTcLjD4snV+nY1pZm9iQAAyGQ4DILqJJKkYQulkiJUWBXVbAiVWyREqtgxuosCJVWyTEqjpgwc3zCxyjfQsjhqKEHNuR4bv5Ln5dIn1h0MkcjW5GzQkZEeS01KUJU9zPGVkVNRvjOvBlvMd8j+Hh4L0Og4vtDLt6mDLp0+sSdwDSIO7D92RByIK9GmmrRpVW5aWPBFwbgqQZIAQAgBACAEAIAQCJtmUBXMYxUuPVx7N5WnrNZDTQt79kZcWJ5GRkca8ZqdVPNNykzoJKKpHfRUReeDRtd8hzVdLpJ6iXou7MWTIok5BC1gs0W4neeZXo8OGGGPLBGrKTbtmy6y2QK6rYESq2BEqLJFdRYMbqrZIrqtgRKrYESobJFdVsCuq2DEqGSaZog4WPrvC1suOM11LxlRF1FOW8xuK504yxv2M8ZWRGIUBJ6yPsyD0fyPPmuvw7iTwvln1j+hXLiU1a3JPRvH/YfcEGzmnaCvWQkpLmi+hz2mnTLix4IBGYKsQZIAQAgBACAEAICBx3ErfVsOZ2la+p1EcEHORfHBzdIhoo/5rxGq1Us03OT6nSUVBUiQoKMvOeTRtPHkFGk0j1ErflW5iyZOUnWNAAAFgNgXpIKMFyx6I1AujYoV1WyREqLAiVWwYkqLJFdVsCuq2BXUWSK6rYESoskV1VsCuq2DElRZNCuq2SjXI0EW2hYpxTRKZGzw2PLcVzpRcGZ4yshMVonX66L7Ru0D+8aN3jwXc4XxDw5eHN/C/sUzYudWtye0VxwPaGuO1erOeWwFACAEAIAQAgODF60RsPE7FDaStgqrASS5207f0XjOJa158nTZbfydLFDkj7nbSU5e4NHiTwC52DDLPk5V+ZE50rJ+NoaA1osAvSwjHHFRjsjUbt2xkqWwK6rYFdRZIrqrkBXVeYkxuosCuq2BXUWBXVbJFdQ5ARKrYFdVsmhXUWTQiVWwK6iyTG6iwa5Wgi39BYckVJExdMjpWWyWmnyumZ4sr1aw08wmZlHI7tgbGvO/wAD+fivW8I1viR8KT6rb5GrqMVfEi+4BiIljAvmAu2apLIAQAgBAJ7gASdgQFPxOpMsp91p+K4vGNX4cPCju9/kbWmx2+ZmLGrx85Ns2myeoYNRn3jm75Bd/R4PBx13f9o1Jy5mbyVs2VFdQ2BEqtkiuosCuq2DElVsAVFkmJKrYESosmhXVbFCuobJEqWBEqLAiVFkiuq2BEqLJMSVWwF1Fg56hm9a2WPdF4sjayna9jmOFw4WP6jmr6bNLHNSj2MtKSpkbozXOhlMLz2mOt4jcfML3uDMsuNTXc5k48smmekwyBzQ4bwspUzQAgBAReP1epGQNpUSkoptkpX0K3AzLnv8V4PW6h5ssp/2jpxjyxoksOhu+52Nz8939clj0OLxMtvZdTFklSJYld1yNcV1SyRXUWBXUWBXVbJMbqrYKb0q6VPw+gLoTaoqH9TA6wPV5XfJY8BkObgtzRYFmn8WyKzdI8H0e0zrqSpbUtnmk7V5o5ZnvZO2+bX3JzPHaF28mnhkjytGFNo+n8OrmTwxVERvHNG2WM7DqvaCL8815bJF45OD7GwupvusdlhXUWBXUWSeC9Lum00tXJRU8r46emd1cnVvLTNMO/rEbQ09kDiCfD0XDtJGGNTkur+xrzlbJXoW0ymfKcOqZHSBzC+lfI4ue1zRd0VzmRq3I4ap4rBxXSx5fFitty2KXWmexXXn7M4rqtgV1FgV1WyRXUWDFyq+pJxytWuujMkWVzSCIsfHUN3ERyeB7p9bjzC9RwPU74n80YdTG0pF40XrteMC+7JeiNInEAIAQFTx2fXmDdzc/wBFzOLZvD07S3fQ2NNC536GiMLxE2brJjD2WZf3jfy2BdbQw5cV+pqzfU6LrbsoK6rYFdRZIiVWwY3VWyaFdRYo8S/tCzEz0Me5sMrx4ue0H+ALucJ8kn7mHLueRrqmM+keh2qL8GpwSSY3yxXPASuIHkHAeS8zxNKOodd6NjH5S6ErnWZBXUWDCSSwLtzQXegukerQPkOqndI98jzd0j3PceLnG5PqV7dJJJI0yd6PagsxagcN9Uxnk86h+DitfWK8E17MtDzI+nrrxVm4K6iwK6q2BXVbJFdRYFdRYNMoWKe5aJH4lTCSN8Z9ppA5HcfWy3NHmeLJGS7F2uaLRyaD15BDXZEGxHAjaF71NNWjlvoekAqQCA11D7MceAQFKDtaR7uLrei8vx3LeRQ9Eb2mjUG/U6GheakZWTUYs0DgAPgu9j+GCRrPcd1NkCuosmhXUWBXVbJFdVbArqGyTxz+0HRu/wCBqAOyOthceDuy5g8+36Lt8Hn0lH8zDlWzPG12jCfSHRBSmPBqbWFjK6SW3J0hDT5gA+a8txSd6h+1I2ca+EuV1zbMgrqtgxkbcFp2OBB8xZFKnYo+RqundHI+J4s+N7o3jg5pIPxC94naTRpFk6MKIy4vRgAkRydc48BG0vufMAea1OIZFDTTb9K+pfGrkj6TuvE2bgrqtgLqLArqLArqLJFdRYMHqkiUaJArY2ZIlYpj1VdI3YHOEg/azPxuvd8Ny+Jpov8AI5+eNZGepUEmtG08lvGI6EBw41Jqwu5oCpUg7IPHP1zXh+J5OfPN+508aqCO2IZgcwuXFXNL3IkSxK7dmvQiVFihXUWSIlRZIrqtgV1Fgxuq2CF0w0fZX0clK86pdZ8Ulr9XK3uutw2g8iVn0upeDKp/X5ESjzKjxTDOijEn1IinjbDCHfWVPWxuaWXzMYBuSRsuBzsvQZOK6eMOaLt+hgWKV0e+0lOyKOOGNurHExscbRuY0AAegXlsmRzk5S3ZspUbLrG2SK6iwF1VsHjvSX0c1EtU6soGCUTnWmhDmMcyS2bxrEAtdtO+5O7Z6Th3FMaxrHldNbP1RgyYndosPRboQ+gY+oqQ36VM0M1AQ4QRXuW6wyLiQL2y7I5rR4rxGOeoY/Kvuy+LHy9WX664tmUV1FkiJUWBXUWBXUWBXUWSIlVbBqerQZdFX0gGrUwSe80sP7Lr/wDsvXcDneOUfRmtql1TPRNG5daEcl3TUJZAQ2lElofVAQNO3IDkvnupdzk/c6vZHXT95vitfF/yIpLYkbrrNmARKrZIrqLArqtgV1Fkiuq2BXUWSIlRYFdVsCuosCuqtkiuosCuosCuq2BXUWSK6iwK6iwF1FkiuosUK6ixQrqpIJYMHK0SUVrS0ZQO4S29W/yXp+Ay+OS9jFql8KZc9DpLx+S9MaJY0BAaXH6ryVZeVkrciIV88z+ZnVZ0xHtDxCwQdTTMctjvuupZhOPFcUgpojNUyshjbkXvNhfcANpPIZq2PFPLLlgrYbS3IfANN8PrZjBSzF8gaX6roZY7tBFyC4Abxks+fQ5sMOea6fMrGabpFhutGy4rqtkiuosCJUWBXVbAiVFkiuosCuoskCVFgxuq2AuosCuosCuoskSiwF1Fk0JQCC0o0rpcPEZqTJebW6tsceuTqW1jtAHeG9b2i4fm1d+HXTe/cpPIo7ho7pfRVxLaaW8gGsYXtMcluIB7w8Lpq+G6jTK5rp6rYiOSMtidWgXMXK8SyK3ph9jH/wB5v8Ll6PgX/M/kY9T5EWnQg9jyXqjQLWgIDS4fVeRUPYlbkRAcgvnmdVJo6r2N7VqbMxs7rrpKVoxHj3S1g+J1uIRw09PNLTxQNMZADYeseTruLzZutkBYnY0cV6HhmbBhwc0pJNvr6mDIm5dDLohw9lHX1dJWMMWIdW3qg4tLXQd54jcMiT2Tt2N5FV4tkeXBGeN3Dv8AsMSqVPc9cuvOWbArqLJFdRYC6rYFdRYFdRYFdVskV1FgRKiwK6iyRXUWKFdRZIKLAKACAEB57009QaGJjzepMwNIxub3HISZbdWxHnqr0H+PeJ40mvLXX9jBnqvcodJoDjUEsc0MBEjC2RkjKiAFruBu4eBByXblxTQ5IuE5qtmqf8GDw5rrR71TlxYwyANeWtL2tN2h9u0Ad4vdeHycqm+Xbsbyuupk5IkorOmJ+riHGYfBrv1XpeBL/qyfsYtT5EWzQlvY/ZXqDRLUgIfSeO8J80BXKJ12NP3R+S8FrocuaS9zqRdwTOwLmshnRE7LwW1ilcTG0Zkq9gpPSTo1JURsraO7K+i7cLmd+RgNzHzIzIHiN66nDdZHHJ4snkl9jFkhfVbm/o/01jxGGztVlXG36+EGwcNnWx8WnhuJtwJx8R0EtNK11i9n+zJxzUvmWy65lmQV1WyRXUWBXUWBXUWBXVbJFdRYC6iwJQSCAFABACEAhJG6Q45BRU7qiodZoyYwW15X7o2DeT8Mycls6TSZNVkWOC+b7Je5SU1FWyh6EYbNiVYcarmgRsNqGA5tGqTZwv7LTex3uudy7vEc8NFg/CYd35n/AHu/0MONOb5menLzJs9AQGD1kgWRVdLXXfTs+85x+AHzXq+Aw6Tl8ka+qeyLzofHaO/JehNMsSA4sYj1oXICmYeci33XEfP5ryHGcXLnb9ep0cErxkg1cGRZm2M5+KnHKmUZsus9kCuosk8i6S9FZqWf/bGHa0Za7rKgR5OifvmA3sdc6w58Cbel4XroZ4fhs3X0vuvT5+hrZIOL5kWPQTpEhrg2CfVhrLW1Nkc54xk7D9058L7tDiHCp4Lnj6x+6MmPKpdHuXclcWzKK6iyQuosCVbJoLqAJACggEAIAQAgGgIPSrSimoIusndd7geqgaQZZTyG4cXHL8lvaLQZdXKoLp3fYpOajueY4Lh9Vj1b9Kq7sooXWDGkhgG3qYuLjlrO2/AL0mfNh4Xg8PF539fm/wBkYEnkds9mghaxjY42tYxjQxjGgBrWgWDQNwAXj5zlOTlJ23ubKVbGaqSBUok1PKywXUuin4s7rK4N/wCm1rfM9o/xBe24Rj5NPfqzS1MrnR6fo7Fqwjmuoa5KIDCZl2kcQgKG9upUPb7wuPEfyPwXD43h5scZrt0NvSy6uJ2sK8hNGyzYsRU2ByzKVlQulgxeAQQQCCLEEXBB2ghFJp2geI9JHR+6lc6somk019aSNty6mPvD7nPcvX8L4rHOvCy+b9f/AGauTFXVbD0P6VJoA2GuDqiIWAmBvUMHO/2g8bHmVGu4Ljy3PF8Mvs/4EMzXRnrmDY3TVcfWUszJW7w09tnJzTm0+IXldRpc2nlWSNfp9TajJS2O9axYFABACAEAIAQAgNdROyNjpJHtjY0Xc97g1jRxJOQV4Y5TlywVshtI810t6WIow6LDgJpNhqHtIhb+BpzeeZsPFei0PAZOpajovRfua88/aJVNEtE6vFpzV1cknUF31lQ83fKQc44r+l9g+C6mu1+HQY/Dxr4uy9PmY4Qc3bPcaCijgiZDCwRxxt1WMbsA+Z5rxWbNPNNzm7bNxKlR0LGSCARUoGid4AJOQAuTwAW1hg5SSRkj6lR0eYZql8p9t5PlfIL6BgxrHjjD0Ry5y5pNnrtFHqxtHJZSpvQAgKbpZTFjxK0d063iN49LrDqMSy4pQfdF4S5ZJmuF4IBGYIuPBeAzY3GTT7HTfXqbwtVlBhE6Ksd1awF1Fk0I8CLg5EbiETadoUeUad9F99apw1oBzdJR7BzMPD8HpwXqOG8cXTHqH8pfyauTD3ieWQVE1PLrRulgmjJBLXOjkaQcwd48F6SUYZI00mn+aMGxecE6Wq2KzalkdU0e0fqZv3mjVPm2/NcXUcB0+TrC4v6r6MyxzSW5d8M6VsNk+1M1M7ZaSIvb5OZfLxAXHzcA1MPJUvt+pmWeL3LJSaTUEv2dZSuPDr2Nd+6Tdc/JoNTDzY39DIskX3JJk7D3XsPg9pWu8U1vF/Qm0N0rRtc0eLgFCxzeyf0Fo4qrHaOL7Wqpo/xVEQPpdZoaPUT8sG/yZDml3IDEekrC4r2ndM4ezBE59/Bxs34rexcE1eTdcvzZR5oop2M9MUhu2jpms4Szu13fuNsAfMrrYP8AHsceuWV+y6IxSzvsUHFcbrK2Rv0iWWdxNmR+yHHIBkbRYHPcF3MOnw6ePwRSX97mFycn1L/oR0WOcW1GJAtbtbRg2e7gZXDuj7oz422Lh8Q47GKePT9X69vy9TNjw31Z65DE1jWsY1rGMAaxjQGta0bAANgXlJzlOTlJ2zZSM1UkEAIDFxV4olEBpVWakBYO9KdQeHtH0y813uD6bnzKT2XUpnlywr1OrQXDu6SOZXrznnooQAgBARuO0nWRHiAgKZhz9UuidtYezzaT8v0XleM6XkyeItn+pv6efNHlfYlGledkqMjMwsZDBCAsgBACArulWhdHXi8rNSa1m1MdhIOAdueOR8iF0tFxTPpekXcfR/3oUnjjI8h0j6Na+lu6Nn0qIf3kAJeB96LvDyuOa9VpeMabP0vlfo/5NWWKSKa5pBIIIINiDkQRuIXUMZigBACAaA2U1PJI4MjY+R52MY0vcfADNRKSirk6QLzo90V105Dqm1JH9+z5iOUYOX7RHguPquOafD0h8T9tvqZY4ZPc9X0Z0OoqEXgj1pbWdUSWfMeNjsaOQsvMaziefVdJOl6LY2Y44xJ9c8uCAaASARKlFjVI5Z8cbLJFLrJTU1dm5sjOo3gbHM+Z/IL3HDdN4GFXu+rNDPk5peyPT9GqLq4wbZkWXQMJMoAQAgE4Xy4oCjaS0LopBKwd03t7zd4WDU4I58bg/wCsvjnySsyppw5oc03BFwvCajBLHNxl2OlaatHQCtNoqZKpFAgBBQIKBBQICNxbAKOq/wCZpoZTa2u5gEgHJ4s4eRW1g1uowf8AHNr9PoVcIvdFUruibDXm7DUwcmTB7f8AGCfiunj/AMg1Mekkn/fYxPBEjX9DVP7NZOPGKM/MLYX+Rz7419Sv4f3NkPQ5SDv1VS78LYmfmCqy/wAjy9sa+rJ/Dr1Jmg6McKisTC+YjfNM838Wt1QfRamTjurns0vkv5LrBBFpoMPggbqQQxQt92KNsYPjYZrm5dRlyu8km/mzIopbI6VhJBBQIKBACEAUJMHFZIxLJFf0nxLq4+rYfrJchba1u93yH8l3+E6LxZ88tl92Y8+TkjS3NmheD3IJG3NetOeelxsAAA3IDJACAEAIDjxSjEsZG+2SAoBvTSljso3nbuY7j4Fcfimh8aPiR8y+5s6fLyvlexLscvHTjRuNG0LC0VGoIBACAEAIAQAgBACAEIBCQQAgBACAEJMSVdKwcGJVzIo3SPOQ2De47mjmt/SaWWaahH/4TKSgrZVsLppKmcyvz1jkNwG4DkvcYMMcMFCJzZzcnbPVsEoBFGMsyFmKkkgBACAEAIAQEFpHhAlYXAeKAp9HUuif1Muy9o3n4MPyK89xTht3lxr5r9zdwZr+GRNMevLzibDRsBWFoqNQQCEAhIIAQhAgBACEghAIAQkEA0AiUCMSVdIk5ayrbGwvebNbtPyHErc0+nllkoxRZtRVspssklZMDYiNp7DOA4nmvaaLRx00KW/dnPy5XN+x6NoxggjaHEeC3TEWZACAEAIAQAgBABQFa0jwFsjS5o8QgKnT1r4HdXPcs2NkOZbydy5rg8Q4Up3kxLr3Rt4c/wDrInI5AQCDcHMHiF5bJjcXTRtNG0FYXEqzK6oRQIRQIKBBQIKBBQIKBBQIKBBQIKESpSLGJcrxiEjgxHEY4W68htwAzc48AFv6TR5M0qgiZSjBWypyPmrJASC2MHssGwc+Z5r2Oj0WPTRqO/dmhlyubL9ozo8GAOcLALcMRbWtAFhsCAaAEAIAQAgBACAEAEICBxvAWyAloz4ICkyQT0rjqjXjvnGd34Tu/Jc/WcOx6hXs/X+TNjzSh07EnQYnHL3TZw2sdk8eXzC8tqtBkwP4l09TdhOM10O5r1znAmjMOWPlIod1FAaggEAIAQAgFdABKmgYlyuok0a3yLLHG2WSIDFNI2MuyG0r9lx3Gnx3+Xqu5o+DznUsnRfdmHJnjHpHqyMosLmqZOslJcTx2AcANwXpsWGGKPLBUjSlJyds9DwHR5sYBcPJZSpY2gDIbEA0AIAQAgBACAEAIAQAgBAcddhzJQbgX4oClY1ooQdZgIIzDm5EHkQocVJU9gm11RENrqmA2kb1rRv7sg89h/rNcjU8HxZOsOj+xsw1Ml5upI0eOQPy19R3uSdg/HI+S4Wo4XnxdrXsbMcsJdySbIudLE10L0Zh6xvGxyj1lXkZFBrJysUGsnKKFrqeQUIvVljJ5TTPVNYLvc1o4uIA+Kz49NObqKbDpbkJW6URNyiDpXcuyz1PyC6+n4Lkl1m6RhlqIrbqRMjqqqNnEtYfYaLN8+Pmu9ptBhweVW/U1Z5pz3LDgeiWwkeZW6Yi84fhTIgMgSgJBACAEAIAQAgBACAEAIAQAgBACATgDkc0BHVuDRSbrFAVjFNDgb2aCgK/JgFRF9k+Rg4Bx1fTYsOTT4snnimXjklHZmv6XXR7dST8TLH/AA2Wjk4PppbJr8zKtTNGQ0gnHepwfwvI/MFasuBQ7S+xdap90P8A3mdvpn/+Qf8Aysb4D/5/Yt+KXoJ2k791M7zk/wAqLgK7z+xH4pehrfj9S7uQsb+LWd+izw4HhXmk2VeqfZGp01fJ7ZYDuY0N+O34rcx8M00P9b+ZjlnyPuZ0+jMshvIXuPEkk/FbsYRiqiqMTbe5ZMM0OtYlvqrEFoocDijtlcoCUa0AWAsEA0AIAQAgBACAEAIAQAgBACAEAIAQAgBACAwfC07QD5IDklwqJ3soDkk0diP+iA0O0Xi5eiABotFy9EBuj0ciH+iA64sIhb7N0B1xwMGxoHkgNiAEAIAQAgBACAEAIAQAgBACAEAIAQAgBACAEAIAQAgBACAEAIAQAgBACAEAIAQAgBACAEAIAQH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51520" y="2939460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chemeClr val="tx2">
                    <a:lumMod val="75000"/>
                  </a:schemeClr>
                </a:solidFill>
              </a:rPr>
              <a:t>Se invece introduciamo più energia di quanta ne consumiamo, l’organismo crea delle scorte</a:t>
            </a:r>
            <a:endParaRPr lang="it-IT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780928"/>
            <a:ext cx="220247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uppo 13"/>
          <p:cNvGrpSpPr/>
          <p:nvPr/>
        </p:nvGrpSpPr>
        <p:grpSpPr>
          <a:xfrm>
            <a:off x="1799246" y="5229200"/>
            <a:ext cx="5581066" cy="1272943"/>
            <a:chOff x="1187624" y="5085184"/>
            <a:chExt cx="5581066" cy="1272943"/>
          </a:xfrm>
        </p:grpSpPr>
        <p:pic>
          <p:nvPicPr>
            <p:cNvPr id="22530" name="Picture 2" descr="http://abkldesigns.com/clipart2/ind7s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87624" y="5085184"/>
              <a:ext cx="2664296" cy="1272943"/>
            </a:xfrm>
            <a:prstGeom prst="rect">
              <a:avLst/>
            </a:prstGeom>
            <a:noFill/>
          </p:spPr>
        </p:pic>
        <p:sp>
          <p:nvSpPr>
            <p:cNvPr id="12" name="CasellaDiTesto 11"/>
            <p:cNvSpPr txBox="1"/>
            <p:nvPr/>
          </p:nvSpPr>
          <p:spPr>
            <a:xfrm>
              <a:off x="3347864" y="5301208"/>
              <a:ext cx="342082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i="1" dirty="0" smtClean="0">
                  <a:solidFill>
                    <a:schemeClr val="tx2">
                      <a:lumMod val="75000"/>
                    </a:schemeClr>
                  </a:solidFill>
                </a:rPr>
                <a:t>E queste scorte si chiamano</a:t>
              </a:r>
              <a:r>
                <a:rPr lang="it-IT" sz="2400" i="1" dirty="0" smtClean="0">
                  <a:solidFill>
                    <a:schemeClr val="tx2">
                      <a:lumMod val="75000"/>
                    </a:schemeClr>
                  </a:solidFill>
                </a:rPr>
                <a:t>...</a:t>
              </a:r>
              <a:endParaRPr lang="it-IT" sz="2400" i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13" name="Picture 4" descr="https://virtualfeastgallery.files.wordpress.com/2013/05/2007_ratatouille_02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4936" y="2996952"/>
            <a:ext cx="2107104" cy="1440160"/>
          </a:xfrm>
          <a:prstGeom prst="rect">
            <a:avLst/>
          </a:prstGeom>
          <a:noFill/>
        </p:spPr>
      </p:pic>
      <p:pic>
        <p:nvPicPr>
          <p:cNvPr id="22532" name="Picture 4" descr="http://images.movieplayer.it/images/2007/09/13/remy-uno-dei-personaggi-protagonisti-di-ratatouille-4744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490796"/>
            <a:ext cx="1512614" cy="181237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2577</TotalTime>
  <Words>961</Words>
  <Application>Microsoft Macintosh PowerPoint</Application>
  <PresentationFormat>Presentazione su schermo (4:3)</PresentationFormat>
  <Paragraphs>168</Paragraphs>
  <Slides>30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PRINCIPI NUTRITIVI</dc:title>
  <dc:creator>Roberto Casaccia</dc:creator>
  <cp:lastModifiedBy>rms</cp:lastModifiedBy>
  <cp:revision>441</cp:revision>
  <dcterms:created xsi:type="dcterms:W3CDTF">1997-04-03T19:54:08Z</dcterms:created>
  <dcterms:modified xsi:type="dcterms:W3CDTF">2016-06-21T13:54:49Z</dcterms:modified>
</cp:coreProperties>
</file>