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6" r:id="rId3"/>
    <p:sldId id="304" r:id="rId4"/>
    <p:sldId id="305" r:id="rId5"/>
    <p:sldId id="306" r:id="rId6"/>
    <p:sldId id="307" r:id="rId7"/>
    <p:sldId id="284" r:id="rId8"/>
    <p:sldId id="308" r:id="rId9"/>
    <p:sldId id="309" r:id="rId10"/>
    <p:sldId id="324" r:id="rId11"/>
    <p:sldId id="323" r:id="rId12"/>
    <p:sldId id="311" r:id="rId13"/>
    <p:sldId id="310" r:id="rId14"/>
    <p:sldId id="312" r:id="rId15"/>
    <p:sldId id="321" r:id="rId16"/>
    <p:sldId id="322" r:id="rId17"/>
    <p:sldId id="313" r:id="rId18"/>
    <p:sldId id="328" r:id="rId19"/>
    <p:sldId id="329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5" r:id="rId28"/>
    <p:sldId id="326" r:id="rId29"/>
    <p:sldId id="299" r:id="rId30"/>
    <p:sldId id="327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1" clrIdx="0">
    <p:extLst>
      <p:ext uri="{19B8F6BF-5375-455C-9EA6-DF929625EA0E}">
        <p15:presenceInfo xmlns:p15="http://schemas.microsoft.com/office/powerpoint/2012/main" userId="Ute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8T10:53:19.04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DA777-4071-4B84-8147-4514AF6BDF4A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83811-3886-4021-B5C0-2F3ADEA19A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90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85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28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44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74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03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03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4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78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72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25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7C90-DEDB-4453-9FA6-6736C822E623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89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77C90-DEDB-4453-9FA6-6736C822E623}" type="datetimeFigureOut">
              <a:rPr lang="it-IT" smtClean="0"/>
              <a:t>18/02/2019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50C6-3803-4316-B83C-3DC20CA8DB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05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1C6F527-33C3-4A78-B602-A5B9A9159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1562100"/>
            <a:ext cx="5295900" cy="52959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801232" y="1317398"/>
            <a:ext cx="4589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A SCUOLA DI SALUTE</a:t>
            </a:r>
          </a:p>
          <a:p>
            <a:pPr algn="ctr"/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30" y="345788"/>
            <a:ext cx="2476500" cy="5715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97515" y="517178"/>
            <a:ext cx="2831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B050"/>
                </a:solidFill>
              </a:rPr>
              <a:t>Progetto Ambiente</a:t>
            </a:r>
          </a:p>
        </p:txBody>
      </p:sp>
    </p:spTree>
    <p:extLst>
      <p:ext uri="{BB962C8B-B14F-4D97-AF65-F5344CB8AC3E}">
        <p14:creationId xmlns:p14="http://schemas.microsoft.com/office/powerpoint/2010/main" val="321697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pomodoro">
            <a:extLst>
              <a:ext uri="{FF2B5EF4-FFF2-40B4-BE49-F238E27FC236}">
                <a16:creationId xmlns:a16="http://schemas.microsoft.com/office/drawing/2014/main" id="{EF25264A-649F-41E5-A238-370458BD6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15" y="3327158"/>
            <a:ext cx="3530842" cy="35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26FE76-383F-4216-B222-91CFE0214FD4}"/>
              </a:ext>
            </a:extLst>
          </p:cNvPr>
          <p:cNvSpPr txBox="1"/>
          <p:nvPr/>
        </p:nvSpPr>
        <p:spPr>
          <a:xfrm>
            <a:off x="-2505543" y="429938"/>
            <a:ext cx="9322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Non solo fast food…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AABE64-C3F7-4ABE-8F06-66F419DF680C}"/>
              </a:ext>
            </a:extLst>
          </p:cNvPr>
          <p:cNvSpPr txBox="1"/>
          <p:nvPr/>
        </p:nvSpPr>
        <p:spPr>
          <a:xfrm>
            <a:off x="862424" y="1295833"/>
            <a:ext cx="37397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 </a:t>
            </a:r>
            <a:r>
              <a:rPr lang="it-IT" b="1" dirty="0"/>
              <a:t>alimento fresco </a:t>
            </a:r>
            <a:r>
              <a:rPr lang="it-IT" dirty="0"/>
              <a:t>come un ortaggio contiene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tante vitamine, minerali e sostanze benefiche per l’organismo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poco sale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 additivi né conservanti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EFA7CB-8373-463E-989F-D02B64D349D3}"/>
              </a:ext>
            </a:extLst>
          </p:cNvPr>
          <p:cNvSpPr txBox="1"/>
          <p:nvPr/>
        </p:nvSpPr>
        <p:spPr>
          <a:xfrm>
            <a:off x="6198375" y="1018833"/>
            <a:ext cx="5097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 </a:t>
            </a:r>
            <a:r>
              <a:rPr lang="it-IT" b="1" dirty="0"/>
              <a:t>alimento trattato industrialmente  </a:t>
            </a:r>
            <a:r>
              <a:rPr lang="it-IT" dirty="0"/>
              <a:t>come una salsa di pomodoro confezionata  contiene: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poche vitamine, minerali e sostanze benefiche per l’organismo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tanto sale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additivi e conservanti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maggior contenuto di grassi «cattivi» e zuccheri semplici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BF1EAA0-9892-4C3E-8608-97786C82F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756" y="3327159"/>
            <a:ext cx="3132688" cy="35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6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isultati immagini per food processing chain">
            <a:extLst>
              <a:ext uri="{FF2B5EF4-FFF2-40B4-BE49-F238E27FC236}">
                <a16:creationId xmlns:a16="http://schemas.microsoft.com/office/drawing/2014/main" id="{CDE126B3-F0B4-43B2-93B0-0103C5D0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05" y="3316458"/>
            <a:ext cx="5021286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7E3A71-F8CF-454A-A168-B015D406D53A}"/>
              </a:ext>
            </a:extLst>
          </p:cNvPr>
          <p:cNvSpPr txBox="1"/>
          <p:nvPr/>
        </p:nvSpPr>
        <p:spPr>
          <a:xfrm>
            <a:off x="-2763897" y="558839"/>
            <a:ext cx="932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Il «CIBO SPAZZATURA»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7A7FCB-8B8F-4633-9CEA-5117CA649091}"/>
              </a:ext>
            </a:extLst>
          </p:cNvPr>
          <p:cNvSpPr txBox="1"/>
          <p:nvPr/>
        </p:nvSpPr>
        <p:spPr>
          <a:xfrm>
            <a:off x="588650" y="1436002"/>
            <a:ext cx="3814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Gli </a:t>
            </a:r>
            <a:r>
              <a:rPr lang="it-IT" b="1" dirty="0"/>
              <a:t>alimenti freschi </a:t>
            </a:r>
            <a:r>
              <a:rPr lang="it-IT" dirty="0"/>
              <a:t>li raccogliamo così dalla terra, li mangiamo e ciò che resta (lo scarto) si decompone facilmente senza inquinare l’ambiente.  </a:t>
            </a:r>
          </a:p>
        </p:txBody>
      </p:sp>
      <p:pic>
        <p:nvPicPr>
          <p:cNvPr id="3074" name="Picture 2" descr="Risultati immagini per peel banana slide clipart">
            <a:extLst>
              <a:ext uri="{FF2B5EF4-FFF2-40B4-BE49-F238E27FC236}">
                <a16:creationId xmlns:a16="http://schemas.microsoft.com/office/drawing/2014/main" id="{BB0E4ACD-5C98-4462-B875-038D7BAD7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26" y="3034472"/>
            <a:ext cx="3250387" cy="29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E6B1D98-3D62-41B4-8E2D-C5CECF55463F}"/>
              </a:ext>
            </a:extLst>
          </p:cNvPr>
          <p:cNvSpPr txBox="1"/>
          <p:nvPr/>
        </p:nvSpPr>
        <p:spPr>
          <a:xfrm>
            <a:off x="5331656" y="882005"/>
            <a:ext cx="657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 </a:t>
            </a:r>
            <a:r>
              <a:rPr lang="it-IT" b="1" dirty="0"/>
              <a:t>alimenti trattati industrialmente </a:t>
            </a:r>
            <a:r>
              <a:rPr lang="it-IT" dirty="0"/>
              <a:t>sono ottenuti attraverso un lungo processo che comprende raccolta delle materie prime, la trasformazione, l’imballaggio, il trasporto, la vendita e poi lo smaltimento delle confezioni dopo il consumo …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PIU’ MATERIALI UTILIZZATI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PIU’ ENERGIA SPRECATA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PIU’ RIFIUTI PRODOTTI </a:t>
            </a:r>
          </a:p>
          <a:p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b="1" dirty="0">
                <a:sym typeface="Wingdings" panose="05000000000000000000" pitchFamily="2" charset="2"/>
              </a:rPr>
              <a:t>CIBO SPAZZATURA anche per l’ambiente</a:t>
            </a:r>
            <a:r>
              <a:rPr lang="it-IT" dirty="0">
                <a:sym typeface="Wingdings" panose="05000000000000000000" pitchFamily="2" charset="2"/>
              </a:rPr>
              <a:t>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781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95E520-A955-43EE-AE0A-08862D72723C}"/>
              </a:ext>
            </a:extLst>
          </p:cNvPr>
          <p:cNvSpPr txBox="1"/>
          <p:nvPr/>
        </p:nvSpPr>
        <p:spPr>
          <a:xfrm>
            <a:off x="-1785689" y="560358"/>
            <a:ext cx="93221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Quando l’ambiente sono gli alimenti…</a:t>
            </a: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421893-B7FD-4E28-9EC8-82F9A4A43872}"/>
              </a:ext>
            </a:extLst>
          </p:cNvPr>
          <p:cNvSpPr txBox="1"/>
          <p:nvPr/>
        </p:nvSpPr>
        <p:spPr>
          <a:xfrm>
            <a:off x="687122" y="1574502"/>
            <a:ext cx="581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problema del «</a:t>
            </a:r>
            <a:r>
              <a:rPr lang="it-IT" b="1" dirty="0"/>
              <a:t>CIBO SPAZZATURA</a:t>
            </a:r>
            <a:r>
              <a:rPr lang="it-IT" dirty="0"/>
              <a:t>» è anche che non sazia!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939112-F85A-4E9A-84E6-D1B7810139BC}"/>
              </a:ext>
            </a:extLst>
          </p:cNvPr>
          <p:cNvSpPr txBox="1"/>
          <p:nvPr/>
        </p:nvSpPr>
        <p:spPr>
          <a:xfrm>
            <a:off x="1106658" y="5571906"/>
            <a:ext cx="539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Troppi ZUCCHERI e GRASSI ci danno un senso di sazietà solo apparente e dopo poco tempo </a:t>
            </a:r>
            <a:r>
              <a:rPr lang="it-IT" b="1" dirty="0"/>
              <a:t>la fame ritorna</a:t>
            </a:r>
            <a:r>
              <a:rPr lang="it-IT" dirty="0"/>
              <a:t>!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44832A-BFC7-481C-9D5B-A3DD51C2BBC7}"/>
              </a:ext>
            </a:extLst>
          </p:cNvPr>
          <p:cNvSpPr txBox="1"/>
          <p:nvPr/>
        </p:nvSpPr>
        <p:spPr>
          <a:xfrm>
            <a:off x="7729024" y="5624684"/>
            <a:ext cx="289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Più mangiamo ZUCCHERI più desideriamo altri zuccheri!</a:t>
            </a:r>
          </a:p>
        </p:txBody>
      </p:sp>
      <p:pic>
        <p:nvPicPr>
          <p:cNvPr id="2052" name="Picture 4" descr="Immagine correlata">
            <a:extLst>
              <a:ext uri="{FF2B5EF4-FFF2-40B4-BE49-F238E27FC236}">
                <a16:creationId xmlns:a16="http://schemas.microsoft.com/office/drawing/2014/main" id="{94C90095-6F84-4217-AAC5-434DFDDF8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69" y="2004702"/>
            <a:ext cx="4013831" cy="33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magine correlata">
            <a:extLst>
              <a:ext uri="{FF2B5EF4-FFF2-40B4-BE49-F238E27FC236}">
                <a16:creationId xmlns:a16="http://schemas.microsoft.com/office/drawing/2014/main" id="{2A3C3F29-3414-42CF-8A22-7DF92A7FF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0870"/>
            <a:ext cx="3312343" cy="298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9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BE6203-E8C1-405E-81D4-D3B584828107}"/>
              </a:ext>
            </a:extLst>
          </p:cNvPr>
          <p:cNvSpPr txBox="1"/>
          <p:nvPr/>
        </p:nvSpPr>
        <p:spPr>
          <a:xfrm>
            <a:off x="-2561813" y="246387"/>
            <a:ext cx="932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Quando l’ambiente sono gli alimenti…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b="1" dirty="0"/>
          </a:p>
        </p:txBody>
      </p:sp>
      <p:pic>
        <p:nvPicPr>
          <p:cNvPr id="1026" name="Picture 2" descr="http://www.nutrizionistiperlambiente.org/wp-content/uploads/2018/04/cibo-spazzatura.png">
            <a:extLst>
              <a:ext uri="{FF2B5EF4-FFF2-40B4-BE49-F238E27FC236}">
                <a16:creationId xmlns:a16="http://schemas.microsoft.com/office/drawing/2014/main" id="{D5071808-B466-407D-9E11-14827F265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80" y="2118492"/>
            <a:ext cx="4067541" cy="37279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ECDCDF-D37E-4544-A836-1AC5D5F694A2}"/>
              </a:ext>
            </a:extLst>
          </p:cNvPr>
          <p:cNvSpPr txBox="1"/>
          <p:nvPr/>
        </p:nvSpPr>
        <p:spPr>
          <a:xfrm>
            <a:off x="1010680" y="1393642"/>
            <a:ext cx="367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«CIBO SPAZZATURA» può provocare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C195A372-65B5-43F5-B083-3CE0642F73D5}"/>
              </a:ext>
            </a:extLst>
          </p:cNvPr>
          <p:cNvSpPr/>
          <p:nvPr/>
        </p:nvSpPr>
        <p:spPr>
          <a:xfrm>
            <a:off x="5785424" y="3429000"/>
            <a:ext cx="872197" cy="351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2F0312F-C9AA-44AB-AE0F-89FD120FF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85" y="756698"/>
            <a:ext cx="1180952" cy="152381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021E79-C26A-4256-8184-BFC477E400A1}"/>
              </a:ext>
            </a:extLst>
          </p:cNvPr>
          <p:cNvSpPr txBox="1"/>
          <p:nvPr/>
        </p:nvSpPr>
        <p:spPr>
          <a:xfrm>
            <a:off x="8317218" y="1178915"/>
            <a:ext cx="103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OBESITA’</a:t>
            </a:r>
          </a:p>
        </p:txBody>
      </p:sp>
      <p:pic>
        <p:nvPicPr>
          <p:cNvPr id="1028" name="Picture 4" descr="Immagine correlata">
            <a:extLst>
              <a:ext uri="{FF2B5EF4-FFF2-40B4-BE49-F238E27FC236}">
                <a16:creationId xmlns:a16="http://schemas.microsoft.com/office/drawing/2014/main" id="{22E864DC-EACF-4D38-BC6C-3868A9508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3" y="4471550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diabetes pictures cartoons">
            <a:extLst>
              <a:ext uri="{FF2B5EF4-FFF2-40B4-BE49-F238E27FC236}">
                <a16:creationId xmlns:a16="http://schemas.microsoft.com/office/drawing/2014/main" id="{DC4B23D7-52CC-41D0-8485-168C11E6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53" y="2505018"/>
            <a:ext cx="1841674" cy="18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CE56189-DBC2-4A6E-AC35-DADB89AF4025}"/>
              </a:ext>
            </a:extLst>
          </p:cNvPr>
          <p:cNvSpPr txBox="1"/>
          <p:nvPr/>
        </p:nvSpPr>
        <p:spPr>
          <a:xfrm>
            <a:off x="10148665" y="3411361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DIABETE</a:t>
            </a:r>
            <a:r>
              <a:rPr lang="it-IT" dirty="0"/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7EB6827-C00E-4457-96D1-D725BE1A2C0D}"/>
              </a:ext>
            </a:extLst>
          </p:cNvPr>
          <p:cNvSpPr txBox="1"/>
          <p:nvPr/>
        </p:nvSpPr>
        <p:spPr>
          <a:xfrm>
            <a:off x="8382737" y="5661776"/>
            <a:ext cx="308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MALATTIE CARDIOVASCOLARI </a:t>
            </a:r>
          </a:p>
        </p:txBody>
      </p:sp>
    </p:spTree>
    <p:extLst>
      <p:ext uri="{BB962C8B-B14F-4D97-AF65-F5344CB8AC3E}">
        <p14:creationId xmlns:p14="http://schemas.microsoft.com/office/powerpoint/2010/main" val="264512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31051E-B005-4FAC-B8E3-A5B367C329DA}"/>
              </a:ext>
            </a:extLst>
          </p:cNvPr>
          <p:cNvSpPr txBox="1"/>
          <p:nvPr/>
        </p:nvSpPr>
        <p:spPr>
          <a:xfrm>
            <a:off x="-1928767" y="302708"/>
            <a:ext cx="9322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Quando l’ambiente sono gli alimenti…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319B0E-73F4-4B28-834E-A03A4FA5E2B8}"/>
              </a:ext>
            </a:extLst>
          </p:cNvPr>
          <p:cNvSpPr txBox="1"/>
          <p:nvPr/>
        </p:nvSpPr>
        <p:spPr>
          <a:xfrm>
            <a:off x="658094" y="1357570"/>
            <a:ext cx="5812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OBESITA’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798EFD-F21A-46EF-9C10-1A2D33D7952C}"/>
              </a:ext>
            </a:extLst>
          </p:cNvPr>
          <p:cNvSpPr txBox="1"/>
          <p:nvPr/>
        </p:nvSpPr>
        <p:spPr>
          <a:xfrm>
            <a:off x="634488" y="1911303"/>
            <a:ext cx="3449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Homer è obeso </a:t>
            </a:r>
            <a:r>
              <a:rPr lang="it-IT" dirty="0"/>
              <a:t>perché pesa molto più di quanto dovrebbe a causa di un </a:t>
            </a:r>
            <a:r>
              <a:rPr lang="it-IT" b="1" dirty="0"/>
              <a:t>accumulo di grasso nei tessuti</a:t>
            </a:r>
            <a:r>
              <a:rPr lang="it-IT" dirty="0"/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40E6E9-F0D6-4CD6-AB62-DB381FAAF74A}"/>
              </a:ext>
            </a:extLst>
          </p:cNvPr>
          <p:cNvSpPr txBox="1"/>
          <p:nvPr/>
        </p:nvSpPr>
        <p:spPr>
          <a:xfrm>
            <a:off x="743371" y="4577100"/>
            <a:ext cx="1086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Riflettiamo...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Un po’ di grasso è necessario </a:t>
            </a:r>
            <a:r>
              <a:rPr lang="it-IT" dirty="0"/>
              <a:t>al nostro corpo perché ci permette di accumulare e poi utilizzare energia, isolarci dalle temperature esterne, proteggerci dai traumi.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Quando il grasso è troppo può portare a diversi problemi di funzionamento dei nostri organi</a:t>
            </a:r>
            <a:r>
              <a:rPr lang="it-IT" dirty="0"/>
              <a:t>, come il fegato.</a:t>
            </a:r>
          </a:p>
        </p:txBody>
      </p:sp>
      <p:pic>
        <p:nvPicPr>
          <p:cNvPr id="3074" name="Picture 2" descr="Risultati immagini per dolori pancia clipart">
            <a:extLst>
              <a:ext uri="{FF2B5EF4-FFF2-40B4-BE49-F238E27FC236}">
                <a16:creationId xmlns:a16="http://schemas.microsoft.com/office/drawing/2014/main" id="{35DF21A9-F54F-4097-95C0-417D4E35E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13" y="1542236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B7159E-B113-462F-A8CB-576AF56D920B}"/>
              </a:ext>
            </a:extLst>
          </p:cNvPr>
          <p:cNvSpPr txBox="1"/>
          <p:nvPr/>
        </p:nvSpPr>
        <p:spPr>
          <a:xfrm>
            <a:off x="7704779" y="2972895"/>
            <a:ext cx="3449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Homer ha</a:t>
            </a:r>
            <a:r>
              <a:rPr lang="it-IT" b="1" dirty="0"/>
              <a:t> il fegato grasso </a:t>
            </a:r>
            <a:r>
              <a:rPr lang="it-IT" dirty="0"/>
              <a:t>e per questo motivo spesso ha forti dolori di pancia. </a:t>
            </a:r>
          </a:p>
        </p:txBody>
      </p:sp>
    </p:spTree>
    <p:extLst>
      <p:ext uri="{BB962C8B-B14F-4D97-AF65-F5344CB8AC3E}">
        <p14:creationId xmlns:p14="http://schemas.microsoft.com/office/powerpoint/2010/main" val="399204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astenia clipart">
            <a:extLst>
              <a:ext uri="{FF2B5EF4-FFF2-40B4-BE49-F238E27FC236}">
                <a16:creationId xmlns:a16="http://schemas.microsoft.com/office/drawing/2014/main" id="{90751157-B143-43B2-85A0-BC4D0BBE4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11" y="2186745"/>
            <a:ext cx="2844762" cy="28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42F14E-6D45-466E-9667-9C38B1FD1D38}"/>
              </a:ext>
            </a:extLst>
          </p:cNvPr>
          <p:cNvSpPr txBox="1"/>
          <p:nvPr/>
        </p:nvSpPr>
        <p:spPr>
          <a:xfrm>
            <a:off x="-1928767" y="302708"/>
            <a:ext cx="9322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Quando l’ambiente sono gli alimenti…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918448-0A3E-4625-A835-EDB82C1B8ECD}"/>
              </a:ext>
            </a:extLst>
          </p:cNvPr>
          <p:cNvSpPr txBox="1"/>
          <p:nvPr/>
        </p:nvSpPr>
        <p:spPr>
          <a:xfrm>
            <a:off x="658093" y="1083909"/>
            <a:ext cx="5812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DIABETE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1100AB-A8D4-4581-885A-1F72145387BC}"/>
              </a:ext>
            </a:extLst>
          </p:cNvPr>
          <p:cNvSpPr txBox="1"/>
          <p:nvPr/>
        </p:nvSpPr>
        <p:spPr>
          <a:xfrm>
            <a:off x="658094" y="1480680"/>
            <a:ext cx="2844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È una malattia in cui ci sono </a:t>
            </a:r>
            <a:r>
              <a:rPr lang="it-IT" b="1" dirty="0"/>
              <a:t>troppi zuccheri nel sangue</a:t>
            </a:r>
            <a:r>
              <a:rPr lang="it-IT" dirty="0"/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49F712-5F22-46DD-936E-2F7E9E8B51FD}"/>
              </a:ext>
            </a:extLst>
          </p:cNvPr>
          <p:cNvSpPr txBox="1"/>
          <p:nvPr/>
        </p:nvSpPr>
        <p:spPr>
          <a:xfrm>
            <a:off x="658093" y="5299053"/>
            <a:ext cx="4167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Ugo ha il diabete: </a:t>
            </a:r>
            <a:r>
              <a:rPr lang="it-IT" b="1" dirty="0"/>
              <a:t>è sempre stanco, fa spesso pipì anche di notte e ha una sete tremenda</a:t>
            </a:r>
            <a:r>
              <a:rPr lang="it-IT" dirty="0"/>
              <a:t>. 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58976E65-B8DA-4681-BA1E-9EF59311BDFE}"/>
              </a:ext>
            </a:extLst>
          </p:cNvPr>
          <p:cNvSpPr/>
          <p:nvPr/>
        </p:nvSpPr>
        <p:spPr>
          <a:xfrm>
            <a:off x="5071959" y="2991426"/>
            <a:ext cx="1364567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07EF80-101E-4F4C-B5AA-BA788C99A62C}"/>
              </a:ext>
            </a:extLst>
          </p:cNvPr>
          <p:cNvSpPr txBox="1"/>
          <p:nvPr/>
        </p:nvSpPr>
        <p:spPr>
          <a:xfrm>
            <a:off x="7120042" y="2413337"/>
            <a:ext cx="41671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Ugo</a:t>
            </a:r>
            <a:r>
              <a:rPr lang="it-IT" b="1" dirty="0"/>
              <a:t> </a:t>
            </a:r>
            <a:r>
              <a:rPr lang="it-IT" dirty="0"/>
              <a:t>inizia a mangiare più verdura e</a:t>
            </a:r>
            <a:r>
              <a:rPr lang="it-IT" b="1" dirty="0"/>
              <a:t> </a:t>
            </a:r>
            <a:r>
              <a:rPr lang="it-IT" dirty="0"/>
              <a:t>meno snack, va a lavoro a piedi tutti i giorni, fa le scale a piedi ed evita di prendere l’ascensore…insomma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MIGLIORA IL SUO STILE DI VITA. </a:t>
            </a:r>
          </a:p>
          <a:p>
            <a:pPr algn="just"/>
            <a:r>
              <a:rPr lang="it-IT" dirty="0"/>
              <a:t>Dopo un po’ di tempo inizia a stare meglio, ha di nuovo tante energie e voglia di fare.</a:t>
            </a:r>
          </a:p>
        </p:txBody>
      </p:sp>
    </p:spTree>
    <p:extLst>
      <p:ext uri="{BB962C8B-B14F-4D97-AF65-F5344CB8AC3E}">
        <p14:creationId xmlns:p14="http://schemas.microsoft.com/office/powerpoint/2010/main" val="1692329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A275E1-C886-4F7A-90E4-20FA6F193648}"/>
              </a:ext>
            </a:extLst>
          </p:cNvPr>
          <p:cNvSpPr txBox="1"/>
          <p:nvPr/>
        </p:nvSpPr>
        <p:spPr>
          <a:xfrm>
            <a:off x="826904" y="612191"/>
            <a:ext cx="5812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MALATTIE CARDIOVASCOLARI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C0DF3A-C8A0-44CE-A449-EACA66B334FD}"/>
              </a:ext>
            </a:extLst>
          </p:cNvPr>
          <p:cNvSpPr txBox="1"/>
          <p:nvPr/>
        </p:nvSpPr>
        <p:spPr>
          <a:xfrm>
            <a:off x="826904" y="1027141"/>
            <a:ext cx="407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Sono un gruppo di patologie che colpiscono il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cuore e/o i vasi sanguigni</a:t>
            </a:r>
            <a:r>
              <a:rPr lang="it-IT" dirty="0"/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E2D62F-24ED-4FD2-99B9-8263F5D18B92}"/>
              </a:ext>
            </a:extLst>
          </p:cNvPr>
          <p:cNvSpPr txBox="1"/>
          <p:nvPr/>
        </p:nvSpPr>
        <p:spPr>
          <a:xfrm>
            <a:off x="826904" y="1927988"/>
            <a:ext cx="407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Sono le più diffuse e le più temute nei paesi occidentali.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76796C-FC74-47D8-82B7-6A1F45A38BD3}"/>
              </a:ext>
            </a:extLst>
          </p:cNvPr>
          <p:cNvSpPr txBox="1"/>
          <p:nvPr/>
        </p:nvSpPr>
        <p:spPr>
          <a:xfrm>
            <a:off x="826904" y="2828835"/>
            <a:ext cx="4073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Sono tra le più importanti malattie legate a </a:t>
            </a:r>
            <a:r>
              <a:rPr lang="it-IT" b="1" dirty="0"/>
              <a:t>STILI DI VITA NON SANI</a:t>
            </a:r>
            <a:r>
              <a:rPr lang="it-IT" dirty="0"/>
              <a:t>: fumo, alcol, droghe, sedentarietà e un’alimentazione sbagliata.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8835CE8-2F88-4B11-B488-3071176B7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065" y="888103"/>
            <a:ext cx="3621651" cy="501795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180FC6B-2581-4D98-92BF-90C6EDC57E74}"/>
              </a:ext>
            </a:extLst>
          </p:cNvPr>
          <p:cNvSpPr txBox="1"/>
          <p:nvPr/>
        </p:nvSpPr>
        <p:spPr>
          <a:xfrm>
            <a:off x="826904" y="4428725"/>
            <a:ext cx="4073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Non si nasce malati, si diventa malati se nel tempo non ci prendiamo cura di noi e del nostro corpo…</a:t>
            </a:r>
          </a:p>
          <a:p>
            <a:pPr algn="just"/>
            <a:r>
              <a:rPr lang="it-IT" dirty="0"/>
              <a:t>QUINDI </a:t>
            </a:r>
            <a:r>
              <a:rPr lang="it-IT" b="1" dirty="0"/>
              <a:t>LA SALUTE DIPENDE DA NOI, </a:t>
            </a:r>
            <a:r>
              <a:rPr lang="it-IT" dirty="0"/>
              <a:t>dalle nostre </a:t>
            </a:r>
            <a:r>
              <a:rPr lang="it-IT" b="1" dirty="0"/>
              <a:t>SCELTE DI VITA</a:t>
            </a:r>
            <a:r>
              <a:rPr lang="it-IT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16097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magine correlata">
            <a:extLst>
              <a:ext uri="{FF2B5EF4-FFF2-40B4-BE49-F238E27FC236}">
                <a16:creationId xmlns:a16="http://schemas.microsoft.com/office/drawing/2014/main" id="{9F01166D-8808-40F0-B5FB-28EEDFD1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88" y="3579128"/>
            <a:ext cx="3633180" cy="323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isultati immagini per eat too much clipart">
            <a:extLst>
              <a:ext uri="{FF2B5EF4-FFF2-40B4-BE49-F238E27FC236}">
                <a16:creationId xmlns:a16="http://schemas.microsoft.com/office/drawing/2014/main" id="{B9CC0C1C-77F3-4514-AC47-8ADD0FC5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29" y="599809"/>
            <a:ext cx="2644264" cy="252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AA4F7F-20E8-4D5B-B017-5BF36DEC3A91}"/>
              </a:ext>
            </a:extLst>
          </p:cNvPr>
          <p:cNvSpPr txBox="1"/>
          <p:nvPr/>
        </p:nvSpPr>
        <p:spPr>
          <a:xfrm>
            <a:off x="518374" y="575989"/>
            <a:ext cx="5679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Quindi…quali sono i principali ERRORI ALIMENTARI?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6E365FF-8EF7-452C-9D65-6824A9D847BD}"/>
              </a:ext>
            </a:extLst>
          </p:cNvPr>
          <p:cNvSpPr txBox="1"/>
          <p:nvPr/>
        </p:nvSpPr>
        <p:spPr>
          <a:xfrm>
            <a:off x="1342740" y="1495317"/>
            <a:ext cx="344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MANGIARE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TROPPO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533773-F991-4F65-82F0-AB4945B13637}"/>
              </a:ext>
            </a:extLst>
          </p:cNvPr>
          <p:cNvSpPr txBox="1"/>
          <p:nvPr/>
        </p:nvSpPr>
        <p:spPr>
          <a:xfrm>
            <a:off x="907311" y="4436767"/>
            <a:ext cx="344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MANGIARE SPESSO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ALIMENTI RICCHI IN GRASSI E ZUCCHERI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5E2B52-4375-41CC-A99B-2319703E9D34}"/>
              </a:ext>
            </a:extLst>
          </p:cNvPr>
          <p:cNvSpPr txBox="1"/>
          <p:nvPr/>
        </p:nvSpPr>
        <p:spPr>
          <a:xfrm>
            <a:off x="5839053" y="1425739"/>
            <a:ext cx="344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MANGIARE DI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FRETTA </a:t>
            </a:r>
            <a:r>
              <a:rPr lang="it-IT" dirty="0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14D3DC-9E8A-4B18-A6B0-56727D57A054}"/>
              </a:ext>
            </a:extLst>
          </p:cNvPr>
          <p:cNvSpPr txBox="1"/>
          <p:nvPr/>
        </p:nvSpPr>
        <p:spPr>
          <a:xfrm>
            <a:off x="9460028" y="4274141"/>
            <a:ext cx="2229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MANGIARE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DAVANTI LA TV, IL CELLULARE, LA PLAY STATION</a:t>
            </a:r>
            <a:r>
              <a:rPr lang="it-IT" dirty="0"/>
              <a:t>… </a:t>
            </a:r>
          </a:p>
        </p:txBody>
      </p:sp>
      <p:pic>
        <p:nvPicPr>
          <p:cNvPr id="4100" name="Picture 4" descr="Risultati immagini per eat too much clipart">
            <a:extLst>
              <a:ext uri="{FF2B5EF4-FFF2-40B4-BE49-F238E27FC236}">
                <a16:creationId xmlns:a16="http://schemas.microsoft.com/office/drawing/2014/main" id="{52C0F445-DE95-447E-A29F-55A820D27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7" y="1883391"/>
            <a:ext cx="3534620" cy="2529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4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SALE DA CUCINA CLIPART">
            <a:extLst>
              <a:ext uri="{FF2B5EF4-FFF2-40B4-BE49-F238E27FC236}">
                <a16:creationId xmlns:a16="http://schemas.microsoft.com/office/drawing/2014/main" id="{510FED93-DAC3-4102-BC05-CEC6C7B2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453" y="731256"/>
            <a:ext cx="2588249" cy="22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8F0E6-641C-4154-A3C8-B1F5D2424AA6}"/>
              </a:ext>
            </a:extLst>
          </p:cNvPr>
          <p:cNvSpPr txBox="1"/>
          <p:nvPr/>
        </p:nvSpPr>
        <p:spPr>
          <a:xfrm>
            <a:off x="518374" y="575989"/>
            <a:ext cx="5679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Quindi…quali sono i principali ERRORI ALIMENTARI?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390E44-7AFD-404F-A763-2DBDC2BC1424}"/>
              </a:ext>
            </a:extLst>
          </p:cNvPr>
          <p:cNvSpPr txBox="1"/>
          <p:nvPr/>
        </p:nvSpPr>
        <p:spPr>
          <a:xfrm>
            <a:off x="639356" y="1199275"/>
            <a:ext cx="344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ECCESSO DI SALE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30BC44-6BA1-42E1-BAE0-4B70737FDB07}"/>
              </a:ext>
            </a:extLst>
          </p:cNvPr>
          <p:cNvSpPr txBox="1"/>
          <p:nvPr/>
        </p:nvSpPr>
        <p:spPr>
          <a:xfrm>
            <a:off x="639356" y="1539742"/>
            <a:ext cx="705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L’eccesso di sale nella dieta (così come il fumo, la sedentarietà e il sovrappeso) può provocare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l’IPERTENSIONE </a:t>
            </a:r>
            <a:r>
              <a:rPr lang="it-IT" b="1" dirty="0"/>
              <a:t>(= PRESSIONE ALTA)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A65D641-16F2-44CE-8C48-8540F9E69279}"/>
              </a:ext>
            </a:extLst>
          </p:cNvPr>
          <p:cNvSpPr txBox="1"/>
          <p:nvPr/>
        </p:nvSpPr>
        <p:spPr>
          <a:xfrm>
            <a:off x="518374" y="2555872"/>
            <a:ext cx="10861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Riflettiamo...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Gli alimenti contengono naturalmente un certo quantitativo di sale </a:t>
            </a:r>
            <a:r>
              <a:rPr lang="it-IT" b="1" dirty="0"/>
              <a:t>(soprattutto salumi, formaggi stagionati, sughi pronti, snack e pane)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Per esaltare il sapore dei piatti possiamo utilizzare erbe aromatiche e spezie </a:t>
            </a:r>
            <a:r>
              <a:rPr lang="it-IT" b="1" dirty="0"/>
              <a:t>(basilico, prezzemolo, menta, peperoncino, cannella, curcuma…) </a:t>
            </a:r>
            <a:r>
              <a:rPr lang="it-IT" b="1" dirty="0">
                <a:sym typeface="Wingdings" panose="05000000000000000000" pitchFamily="2" charset="2"/>
              </a:rPr>
              <a:t> ne bastano piccole quantità!</a:t>
            </a:r>
            <a:endParaRPr lang="it-IT" dirty="0"/>
          </a:p>
        </p:txBody>
      </p:sp>
      <p:pic>
        <p:nvPicPr>
          <p:cNvPr id="3076" name="Picture 4" descr="Risultati immagini per erbe aromatiche e spezie">
            <a:extLst>
              <a:ext uri="{FF2B5EF4-FFF2-40B4-BE49-F238E27FC236}">
                <a16:creationId xmlns:a16="http://schemas.microsoft.com/office/drawing/2014/main" id="{08DF0B4C-27B4-4939-898A-7688A0B77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5" y="4387482"/>
            <a:ext cx="4585267" cy="2395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isultati immagini per spezie">
            <a:extLst>
              <a:ext uri="{FF2B5EF4-FFF2-40B4-BE49-F238E27FC236}">
                <a16:creationId xmlns:a16="http://schemas.microsoft.com/office/drawing/2014/main" id="{5EC30E21-DF5E-4B83-A71A-A6274CE49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79" y="4189617"/>
            <a:ext cx="4201776" cy="2587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6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FF5D24-8F32-44B4-8006-492D46ADC654}"/>
              </a:ext>
            </a:extLst>
          </p:cNvPr>
          <p:cNvSpPr txBox="1"/>
          <p:nvPr/>
        </p:nvSpPr>
        <p:spPr>
          <a:xfrm>
            <a:off x="518374" y="575989"/>
            <a:ext cx="5679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I GRASSI…quelli buoni, che fanno bene al CUORE</a:t>
            </a:r>
          </a:p>
        </p:txBody>
      </p:sp>
      <p:pic>
        <p:nvPicPr>
          <p:cNvPr id="4098" name="Picture 2" descr="Risultati immagini per OLIO EXTRAVERGINE DI OLIVA">
            <a:extLst>
              <a:ext uri="{FF2B5EF4-FFF2-40B4-BE49-F238E27FC236}">
                <a16:creationId xmlns:a16="http://schemas.microsoft.com/office/drawing/2014/main" id="{62D812DB-E626-45B6-AFF9-D10EBA0F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92" y="1691769"/>
            <a:ext cx="3569897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isultati immagini per SALMONE FILETTO">
            <a:extLst>
              <a:ext uri="{FF2B5EF4-FFF2-40B4-BE49-F238E27FC236}">
                <a16:creationId xmlns:a16="http://schemas.microsoft.com/office/drawing/2014/main" id="{4978EA1E-9F7A-4069-8625-F344639D6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29" y="1905600"/>
            <a:ext cx="3885079" cy="258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721B985-088D-4CBC-84AA-CADA738FCB3A}"/>
              </a:ext>
            </a:extLst>
          </p:cNvPr>
          <p:cNvSpPr txBox="1"/>
          <p:nvPr/>
        </p:nvSpPr>
        <p:spPr>
          <a:xfrm>
            <a:off x="6450246" y="2626605"/>
            <a:ext cx="1478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«OMEGA 3»</a:t>
            </a:r>
          </a:p>
        </p:txBody>
      </p:sp>
      <p:pic>
        <p:nvPicPr>
          <p:cNvPr id="4104" name="Picture 8" descr="Risultati immagini per FRUTTA OLEOSA">
            <a:extLst>
              <a:ext uri="{FF2B5EF4-FFF2-40B4-BE49-F238E27FC236}">
                <a16:creationId xmlns:a16="http://schemas.microsoft.com/office/drawing/2014/main" id="{EC631E52-F5CD-44B9-835B-1F50B9B88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69" y="4645721"/>
            <a:ext cx="2988043" cy="198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38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87120" y="687753"/>
            <a:ext cx="347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 questa lezione parleremo di…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16000" y="1269444"/>
            <a:ext cx="99466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Cos’è l’epigenetica?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Che vuol dire che l’ambiente può modificare lo stato di salute?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Quando l’ambiente sono gli alimenti…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Principali patologie legate a scelte alimentari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Le buone abitudini alimentari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Non dimentichiamoci l’acqua!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Muoviamoci verso la salute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Anche il sonno è importantissimo per la salute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Limitare il tempo davanti lo schermo migliora la salute del cervello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b="1" dirty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87120" y="4625479"/>
            <a:ext cx="10128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Obiettivi:</a:t>
            </a:r>
            <a:r>
              <a:rPr lang="it-IT" dirty="0"/>
              <a:t> </a:t>
            </a:r>
          </a:p>
          <a:p>
            <a:r>
              <a:rPr lang="it-IT" dirty="0"/>
              <a:t>Valutare quanto l’epigenetica e l’ambiente possono influire sulla nostra salute. </a:t>
            </a:r>
          </a:p>
          <a:p>
            <a:r>
              <a:rPr lang="it-IT" dirty="0"/>
              <a:t>Comprendere abitudini e stili di vita errati e le patologie correlate. </a:t>
            </a:r>
          </a:p>
        </p:txBody>
      </p:sp>
    </p:spTree>
    <p:extLst>
      <p:ext uri="{BB962C8B-B14F-4D97-AF65-F5344CB8AC3E}">
        <p14:creationId xmlns:p14="http://schemas.microsoft.com/office/powerpoint/2010/main" val="2706840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magine correlata">
            <a:extLst>
              <a:ext uri="{FF2B5EF4-FFF2-40B4-BE49-F238E27FC236}">
                <a16:creationId xmlns:a16="http://schemas.microsoft.com/office/drawing/2014/main" id="{1F1D2B39-2D3A-4294-9B8B-BBDCF1E0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45" y="2224482"/>
            <a:ext cx="5059453" cy="4633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E11501-EF9D-490D-BD62-AFF5072CEC6F}"/>
              </a:ext>
            </a:extLst>
          </p:cNvPr>
          <p:cNvSpPr txBox="1"/>
          <p:nvPr/>
        </p:nvSpPr>
        <p:spPr>
          <a:xfrm>
            <a:off x="518373" y="575989"/>
            <a:ext cx="619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Quali sono le BUONE ABITUDINI ALIMENTARI?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7477E5E-B685-4779-92D9-F8379C7A324E}"/>
              </a:ext>
            </a:extLst>
          </p:cNvPr>
          <p:cNvSpPr txBox="1"/>
          <p:nvPr/>
        </p:nvSpPr>
        <p:spPr>
          <a:xfrm>
            <a:off x="1420318" y="1369458"/>
            <a:ext cx="384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Mangiare in TRANQUILLITA’, SEDUTI a tavola e MASTICARE LENTAMENTE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4ADD2A0-11D8-4008-8E71-719196613B4D}"/>
              </a:ext>
            </a:extLst>
          </p:cNvPr>
          <p:cNvSpPr txBox="1"/>
          <p:nvPr/>
        </p:nvSpPr>
        <p:spPr>
          <a:xfrm>
            <a:off x="7738832" y="1831123"/>
            <a:ext cx="384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Fare sempre la COLAZIONE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52E3A1A-C5A3-4DDF-AC17-2F3927473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832" y="2423397"/>
            <a:ext cx="2862696" cy="337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65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2E6B4B-8AEA-4EC4-A6EC-5352D7FC6075}"/>
              </a:ext>
            </a:extLst>
          </p:cNvPr>
          <p:cNvSpPr txBox="1"/>
          <p:nvPr/>
        </p:nvSpPr>
        <p:spPr>
          <a:xfrm>
            <a:off x="1047825" y="358866"/>
            <a:ext cx="344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GUARDARE </a:t>
            </a:r>
            <a:r>
              <a:rPr lang="it-IT" dirty="0"/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675266-DB8D-462B-9EDD-FAD14270ADD2}"/>
              </a:ext>
            </a:extLst>
          </p:cNvPr>
          <p:cNvSpPr txBox="1"/>
          <p:nvPr/>
        </p:nvSpPr>
        <p:spPr>
          <a:xfrm>
            <a:off x="7276883" y="621138"/>
            <a:ext cx="467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SENTIRE IL RUMORE </a:t>
            </a:r>
            <a:r>
              <a:rPr lang="it-IT" dirty="0"/>
              <a:t>CHE FA IL CIBO TRA I DENTI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BEED85-A957-4468-9108-04CF09AA6D38}"/>
              </a:ext>
            </a:extLst>
          </p:cNvPr>
          <p:cNvSpPr txBox="1"/>
          <p:nvPr/>
        </p:nvSpPr>
        <p:spPr>
          <a:xfrm>
            <a:off x="9338148" y="5355434"/>
            <a:ext cx="344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ASSAPORARE</a:t>
            </a:r>
            <a:r>
              <a:rPr lang="it-IT" dirty="0"/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24B50CB-E27C-4620-8D54-57FF80CC3881}"/>
              </a:ext>
            </a:extLst>
          </p:cNvPr>
          <p:cNvSpPr txBox="1"/>
          <p:nvPr/>
        </p:nvSpPr>
        <p:spPr>
          <a:xfrm>
            <a:off x="4851855" y="427677"/>
            <a:ext cx="126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ANNUSARE</a:t>
            </a:r>
            <a:r>
              <a:rPr lang="it-IT" dirty="0"/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1E4CD5B-91FB-484A-A06C-3352A70EB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44" y="894421"/>
            <a:ext cx="2724150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Immagine correlata">
            <a:extLst>
              <a:ext uri="{FF2B5EF4-FFF2-40B4-BE49-F238E27FC236}">
                <a16:creationId xmlns:a16="http://schemas.microsoft.com/office/drawing/2014/main" id="{0F20E6CF-6BB9-45F7-88AC-1B0058901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66" y="1193750"/>
            <a:ext cx="3413975" cy="204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7A4244A-BD40-462F-AEEB-8EE151E56192}"/>
              </a:ext>
            </a:extLst>
          </p:cNvPr>
          <p:cNvSpPr txBox="1"/>
          <p:nvPr/>
        </p:nvSpPr>
        <p:spPr>
          <a:xfrm>
            <a:off x="4143783" y="5362683"/>
            <a:ext cx="344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TOCCARE </a:t>
            </a:r>
          </a:p>
        </p:txBody>
      </p:sp>
      <p:pic>
        <p:nvPicPr>
          <p:cNvPr id="6154" name="Picture 10" descr="Risultati immagini per gustare e toccare il cibo bambini">
            <a:extLst>
              <a:ext uri="{FF2B5EF4-FFF2-40B4-BE49-F238E27FC236}">
                <a16:creationId xmlns:a16="http://schemas.microsoft.com/office/drawing/2014/main" id="{2AE46898-5E74-40DC-B1CB-5A693701C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50" y="4093893"/>
            <a:ext cx="6191915" cy="257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D7DD02C-B075-437B-AACC-EE346C3AB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719" y="922408"/>
            <a:ext cx="2286501" cy="2506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351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magine correlata">
            <a:extLst>
              <a:ext uri="{FF2B5EF4-FFF2-40B4-BE49-F238E27FC236}">
                <a16:creationId xmlns:a16="http://schemas.microsoft.com/office/drawing/2014/main" id="{9E1E7CA8-4DEC-4EE7-92FD-7AC80FF4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467050"/>
            <a:ext cx="54673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3B574D-D58A-4AF7-980B-EC0D6D010955}"/>
              </a:ext>
            </a:extLst>
          </p:cNvPr>
          <p:cNvSpPr txBox="1"/>
          <p:nvPr/>
        </p:nvSpPr>
        <p:spPr>
          <a:xfrm>
            <a:off x="518373" y="575989"/>
            <a:ext cx="619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E cosa dobbiamo mangiare e in quale frequenza?</a:t>
            </a:r>
          </a:p>
        </p:txBody>
      </p:sp>
    </p:spTree>
    <p:extLst>
      <p:ext uri="{BB962C8B-B14F-4D97-AF65-F5344CB8AC3E}">
        <p14:creationId xmlns:p14="http://schemas.microsoft.com/office/powerpoint/2010/main" val="1024068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3DED20-02B0-4445-91CB-BE4A4A474072}"/>
              </a:ext>
            </a:extLst>
          </p:cNvPr>
          <p:cNvSpPr txBox="1"/>
          <p:nvPr/>
        </p:nvSpPr>
        <p:spPr>
          <a:xfrm>
            <a:off x="5343591" y="1684463"/>
            <a:ext cx="6191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Perché dobbiamo berla?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Il nostro corpo è composto principalmente di acqua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/>
              <a:t>La giusta idratazione permette la </a:t>
            </a:r>
            <a:r>
              <a:rPr lang="it-IT" sz="2000" b="1" dirty="0"/>
              <a:t>concentrazione a scuola e mentre si studia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/>
              <a:t>L’acqua ci da </a:t>
            </a:r>
            <a:r>
              <a:rPr lang="it-IT" sz="2000" b="1" dirty="0"/>
              <a:t>energia per il gioco e lo sport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/>
              <a:t>Quando ci muoviamo </a:t>
            </a:r>
            <a:r>
              <a:rPr lang="it-IT" sz="2000" b="1" dirty="0"/>
              <a:t>perdiamo un bel po’ d’acqua con il sudore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Ci protegge da malattie come i calcoli renali e alla colecisti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990256-5C53-4DF7-8030-285DF1536A62}"/>
              </a:ext>
            </a:extLst>
          </p:cNvPr>
          <p:cNvSpPr txBox="1"/>
          <p:nvPr/>
        </p:nvSpPr>
        <p:spPr>
          <a:xfrm>
            <a:off x="823173" y="880789"/>
            <a:ext cx="619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Non dimentichiamoci l’ACQUA!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EB9F63-4485-4380-9580-EBF74EF92497}"/>
              </a:ext>
            </a:extLst>
          </p:cNvPr>
          <p:cNvSpPr txBox="1"/>
          <p:nvPr/>
        </p:nvSpPr>
        <p:spPr>
          <a:xfrm>
            <a:off x="541712" y="5335447"/>
            <a:ext cx="11108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Quanta dobbiamo berne? </a:t>
            </a:r>
          </a:p>
          <a:p>
            <a:r>
              <a:rPr lang="it-IT" sz="2000" b="1" dirty="0"/>
              <a:t>Per i bambini tra i 7 e i 10 anni il quantitativo giornaliero consigliato è di 1800 ml al giorno </a:t>
            </a:r>
            <a:r>
              <a:rPr lang="it-IT" sz="2000" dirty="0"/>
              <a:t>(tenere conto che l’acqua sta anche negli alimenti che mangiamo)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D528DEF-1739-4C25-81D0-0BD177AED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85" y="1684463"/>
            <a:ext cx="3583379" cy="31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43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>
            <a:extLst>
              <a:ext uri="{FF2B5EF4-FFF2-40B4-BE49-F238E27FC236}">
                <a16:creationId xmlns:a16="http://schemas.microsoft.com/office/drawing/2014/main" id="{391414BE-7DC7-482B-BF39-09E1956C3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69" y="590844"/>
            <a:ext cx="7558185" cy="616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8199C4-94BA-44EC-B8DC-C4C6DCE2F831}"/>
              </a:ext>
            </a:extLst>
          </p:cNvPr>
          <p:cNvSpPr txBox="1"/>
          <p:nvPr/>
        </p:nvSpPr>
        <p:spPr>
          <a:xfrm>
            <a:off x="429277" y="452544"/>
            <a:ext cx="619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MUOVIAMOCI verso la salute!</a:t>
            </a:r>
          </a:p>
        </p:txBody>
      </p:sp>
    </p:spTree>
    <p:extLst>
      <p:ext uri="{BB962C8B-B14F-4D97-AF65-F5344CB8AC3E}">
        <p14:creationId xmlns:p14="http://schemas.microsoft.com/office/powerpoint/2010/main" val="3443310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F94FB3-2947-4F81-8FE8-E980A6F928D5}"/>
              </a:ext>
            </a:extLst>
          </p:cNvPr>
          <p:cNvSpPr txBox="1"/>
          <p:nvPr/>
        </p:nvSpPr>
        <p:spPr>
          <a:xfrm>
            <a:off x="429277" y="452544"/>
            <a:ext cx="619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ATTIVITA’ FISICA non vuol dire solo fare sport!</a:t>
            </a:r>
          </a:p>
        </p:txBody>
      </p:sp>
      <p:pic>
        <p:nvPicPr>
          <p:cNvPr id="2050" name="Picture 2" descr="Immagine correlata">
            <a:extLst>
              <a:ext uri="{FF2B5EF4-FFF2-40B4-BE49-F238E27FC236}">
                <a16:creationId xmlns:a16="http://schemas.microsoft.com/office/drawing/2014/main" id="{150BA018-A985-4324-9F83-23B96F98A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268877"/>
            <a:ext cx="596265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4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6F6694F-B9A8-444F-BA14-31C56C05B9B1}"/>
              </a:ext>
            </a:extLst>
          </p:cNvPr>
          <p:cNvSpPr txBox="1"/>
          <p:nvPr/>
        </p:nvSpPr>
        <p:spPr>
          <a:xfrm>
            <a:off x="785660" y="494747"/>
            <a:ext cx="619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ATTIVITA’ FISICA …perché?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21432C-4195-42EE-9D5C-00D1CC9843E2}"/>
              </a:ext>
            </a:extLst>
          </p:cNvPr>
          <p:cNvSpPr txBox="1"/>
          <p:nvPr/>
        </p:nvSpPr>
        <p:spPr>
          <a:xfrm>
            <a:off x="801697" y="1185208"/>
            <a:ext cx="45389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FA BENE AL CORPO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Previene l’obesità e il diabete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Previene le malattie cardiache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Previene i tumori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Rafforza il nostro sistema immunitario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8D524A-E56A-4CF1-BD7B-FD061C3A5B4C}"/>
              </a:ext>
            </a:extLst>
          </p:cNvPr>
          <p:cNvSpPr txBox="1"/>
          <p:nvPr/>
        </p:nvSpPr>
        <p:spPr>
          <a:xfrm>
            <a:off x="6977575" y="1066071"/>
            <a:ext cx="38730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FA BENE ALLA MENTE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Ci rende più felici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«Scarichiamo» le arrabbiature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Migliora la concentrazione e la memoria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>
              <a:solidFill>
                <a:srgbClr val="0070C0"/>
              </a:solidFill>
            </a:endParaRPr>
          </a:p>
        </p:txBody>
      </p:sp>
      <p:pic>
        <p:nvPicPr>
          <p:cNvPr id="3078" name="Picture 6" descr="Immagine correlata">
            <a:extLst>
              <a:ext uri="{FF2B5EF4-FFF2-40B4-BE49-F238E27FC236}">
                <a16:creationId xmlns:a16="http://schemas.microsoft.com/office/drawing/2014/main" id="{0C161D92-7A37-4981-A4F6-11F13DB6B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18" y="3124200"/>
            <a:ext cx="6629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372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>
            <a:extLst>
              <a:ext uri="{FF2B5EF4-FFF2-40B4-BE49-F238E27FC236}">
                <a16:creationId xmlns:a16="http://schemas.microsoft.com/office/drawing/2014/main" id="{5BEDA85D-D328-4CCF-9621-33816BED9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7" y="3650567"/>
            <a:ext cx="48863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AAABA9-2736-4684-B667-243A9986F155}"/>
              </a:ext>
            </a:extLst>
          </p:cNvPr>
          <p:cNvSpPr txBox="1"/>
          <p:nvPr/>
        </p:nvSpPr>
        <p:spPr>
          <a:xfrm>
            <a:off x="785660" y="494747"/>
            <a:ext cx="742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Anche il SONNO  è importantissimo per la salute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21AB1C-7218-4AC4-92B2-F9222AE55599}"/>
              </a:ext>
            </a:extLst>
          </p:cNvPr>
          <p:cNvSpPr txBox="1"/>
          <p:nvPr/>
        </p:nvSpPr>
        <p:spPr>
          <a:xfrm>
            <a:off x="801698" y="1490008"/>
            <a:ext cx="4538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Dormire è fondamentale </a:t>
            </a:r>
            <a:r>
              <a:rPr lang="it-IT" sz="2000" b="1" dirty="0" err="1">
                <a:solidFill>
                  <a:srgbClr val="0070C0"/>
                </a:solidFill>
              </a:rPr>
              <a:t>perchè</a:t>
            </a:r>
            <a:r>
              <a:rPr lang="it-IT" sz="2000" b="1" dirty="0">
                <a:solidFill>
                  <a:srgbClr val="0070C0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Si riposano tutti gli organi del nostro corpo </a:t>
            </a:r>
            <a:r>
              <a:rPr lang="it-IT" sz="2000" dirty="0"/>
              <a:t>così che possono ripartire al meglio la mattina seguente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Migliora la memoria e la concentrazione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432EE4-C7A8-4B62-A632-AAB51C5F3EFC}"/>
              </a:ext>
            </a:extLst>
          </p:cNvPr>
          <p:cNvSpPr txBox="1"/>
          <p:nvPr/>
        </p:nvSpPr>
        <p:spPr>
          <a:xfrm>
            <a:off x="6851339" y="1641770"/>
            <a:ext cx="4538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Quante ore dormire?</a:t>
            </a:r>
          </a:p>
          <a:p>
            <a:r>
              <a:rPr lang="it-IT" sz="2000" dirty="0"/>
              <a:t>Per bambini in età scolare (6-13 anni) </a:t>
            </a:r>
            <a:r>
              <a:rPr lang="it-IT" sz="2000" b="1" dirty="0"/>
              <a:t>sono necessarie dalle 9 alle 11 ore </a:t>
            </a:r>
            <a:r>
              <a:rPr lang="it-IT" sz="2000" dirty="0"/>
              <a:t>di sonno</a:t>
            </a:r>
          </a:p>
        </p:txBody>
      </p:sp>
    </p:spTree>
    <p:extLst>
      <p:ext uri="{BB962C8B-B14F-4D97-AF65-F5344CB8AC3E}">
        <p14:creationId xmlns:p14="http://schemas.microsoft.com/office/powerpoint/2010/main" val="1299220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ECFD91-652D-4863-AEDD-28CF709C28F8}"/>
              </a:ext>
            </a:extLst>
          </p:cNvPr>
          <p:cNvSpPr txBox="1"/>
          <p:nvPr/>
        </p:nvSpPr>
        <p:spPr>
          <a:xfrm>
            <a:off x="785661" y="365719"/>
            <a:ext cx="1090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Limitare il tempo davanti allo schermo migliora lo sviluppo del cervello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485ABE-ECDA-48BE-B74F-09A1A4C57881}"/>
              </a:ext>
            </a:extLst>
          </p:cNvPr>
          <p:cNvSpPr txBox="1"/>
          <p:nvPr/>
        </p:nvSpPr>
        <p:spPr>
          <a:xfrm>
            <a:off x="785661" y="1327682"/>
            <a:ext cx="24217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Di cosa parliamo?</a:t>
            </a:r>
          </a:p>
          <a:p>
            <a:r>
              <a:rPr lang="it-IT" b="1" dirty="0"/>
              <a:t>SMARTPHONE</a:t>
            </a:r>
          </a:p>
          <a:p>
            <a:r>
              <a:rPr lang="it-IT" b="1" dirty="0"/>
              <a:t>COMPUTER</a:t>
            </a:r>
          </a:p>
          <a:p>
            <a:r>
              <a:rPr lang="it-IT" b="1" dirty="0"/>
              <a:t>TABLET</a:t>
            </a:r>
          </a:p>
          <a:p>
            <a:r>
              <a:rPr lang="it-IT" b="1" dirty="0"/>
              <a:t>TELEVISORE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71C329-677F-41B7-9F8D-8E89E7871F87}"/>
              </a:ext>
            </a:extLst>
          </p:cNvPr>
          <p:cNvSpPr txBox="1"/>
          <p:nvPr/>
        </p:nvSpPr>
        <p:spPr>
          <a:xfrm>
            <a:off x="4555411" y="1505979"/>
            <a:ext cx="6344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Se utilizzati in eccesso possono danneggiare lo sviluppo cerebrale, compromettere la qualità del sonno e rendere più difficili le relazioni sociali con i coetanei.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820BEF7-7B3D-4B85-A1A0-93B53C695D49}"/>
              </a:ext>
            </a:extLst>
          </p:cNvPr>
          <p:cNvSpPr txBox="1"/>
          <p:nvPr/>
        </p:nvSpPr>
        <p:spPr>
          <a:xfrm>
            <a:off x="785661" y="3514382"/>
            <a:ext cx="55870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Le regole dell’utilizzo intelligente</a:t>
            </a:r>
            <a:r>
              <a:rPr lang="it-IT" sz="2000" b="1" dirty="0"/>
              <a:t>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No durante i pasti e prima di andare a dormire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b="1" dirty="0"/>
              <a:t>No se sono in compagnia di un amico </a:t>
            </a:r>
            <a:r>
              <a:rPr lang="it-IT" sz="2000" dirty="0"/>
              <a:t>che vuole giocare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000" b="1" dirty="0"/>
              <a:t>Massimo 2 ore al giorno </a:t>
            </a:r>
            <a:r>
              <a:rPr lang="it-IT" sz="2000" dirty="0"/>
              <a:t>(in totale, comprendendo il tempo trascorso davanti il pc, il cellulare, la tv…)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0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934A6B-C7DA-486F-8139-9DD11E628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033" y="2835787"/>
            <a:ext cx="3831067" cy="3399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700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382520" y="1399400"/>
            <a:ext cx="7696200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/>
              <a:t>L’</a:t>
            </a:r>
            <a:r>
              <a:rPr lang="it-IT" b="1" dirty="0"/>
              <a:t>epigenetica</a:t>
            </a:r>
            <a:r>
              <a:rPr lang="it-IT" dirty="0"/>
              <a:t> e l’</a:t>
            </a:r>
            <a:r>
              <a:rPr lang="it-IT" b="1" dirty="0"/>
              <a:t>ambiente </a:t>
            </a:r>
            <a:r>
              <a:rPr lang="it-IT" dirty="0"/>
              <a:t>influiscono sulla nostra salute.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/>
              <a:t>Uno </a:t>
            </a:r>
            <a:r>
              <a:rPr lang="it-IT" b="1" dirty="0"/>
              <a:t>stile di vita sano </a:t>
            </a:r>
            <a:r>
              <a:rPr lang="it-IT" dirty="0"/>
              <a:t>ci può proteggere da tante malattie, come l’obesità, il diabete e le malattie cardiovascolari.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/>
              <a:t>STILE DI VITA SANO significa: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/>
              <a:t>Non fumare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/>
              <a:t>Mangiare bene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/>
              <a:t>Bere la giusta quantità di </a:t>
            </a:r>
            <a:r>
              <a:rPr lang="it-IT" b="1" dirty="0"/>
              <a:t>acqua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dirty="0"/>
              <a:t>Fare tanto </a:t>
            </a:r>
            <a:r>
              <a:rPr lang="it-IT" b="1" dirty="0"/>
              <a:t>movimento</a:t>
            </a:r>
            <a:r>
              <a:rPr lang="it-IT" dirty="0"/>
              <a:t>, meglio se in compagnia di amici e all’aria aperta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/>
              <a:t>Dormire </a:t>
            </a:r>
            <a:r>
              <a:rPr lang="it-IT" dirty="0"/>
              <a:t>bene e quanto basta in base all’età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/>
              <a:t>Limitare il tempo davanti allo schermo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FB4A1A-CC2A-4C60-9019-F900FD3F6C03}"/>
              </a:ext>
            </a:extLst>
          </p:cNvPr>
          <p:cNvSpPr txBox="1"/>
          <p:nvPr/>
        </p:nvSpPr>
        <p:spPr>
          <a:xfrm>
            <a:off x="4371642" y="808556"/>
            <a:ext cx="344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Cosa abbiamo imparato oggi?</a:t>
            </a:r>
          </a:p>
        </p:txBody>
      </p:sp>
    </p:spTree>
    <p:extLst>
      <p:ext uri="{BB962C8B-B14F-4D97-AF65-F5344CB8AC3E}">
        <p14:creationId xmlns:p14="http://schemas.microsoft.com/office/powerpoint/2010/main" val="46885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B25FE81-DAFB-4FBB-92AE-D27AFB029E6F}"/>
              </a:ext>
            </a:extLst>
          </p:cNvPr>
          <p:cNvSpPr txBox="1"/>
          <p:nvPr/>
        </p:nvSpPr>
        <p:spPr>
          <a:xfrm>
            <a:off x="-1166075" y="276094"/>
            <a:ext cx="5737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Cos’è l’epigenetica?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b="1" dirty="0"/>
          </a:p>
        </p:txBody>
      </p:sp>
      <p:pic>
        <p:nvPicPr>
          <p:cNvPr id="1028" name="Picture 4" descr="Risultati immagini per dna from cell">
            <a:extLst>
              <a:ext uri="{FF2B5EF4-FFF2-40B4-BE49-F238E27FC236}">
                <a16:creationId xmlns:a16="http://schemas.microsoft.com/office/drawing/2014/main" id="{3115FAA5-BC97-4E71-A72D-1549E698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12" y="1211286"/>
            <a:ext cx="7557281" cy="355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760174-6A47-4E69-B9B6-1DA369C897B2}"/>
              </a:ext>
            </a:extLst>
          </p:cNvPr>
          <p:cNvSpPr txBox="1"/>
          <p:nvPr/>
        </p:nvSpPr>
        <p:spPr>
          <a:xfrm>
            <a:off x="1056929" y="5277382"/>
            <a:ext cx="1040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Chiamiamo il nostro amico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Bill</a:t>
            </a:r>
            <a:r>
              <a:rPr lang="it-IT" dirty="0"/>
              <a:t>. Il corpo di Bill è formato da tantissime cellule. In ogni singola </a:t>
            </a:r>
            <a:r>
              <a:rPr lang="it-IT" b="1" dirty="0">
                <a:solidFill>
                  <a:schemeClr val="accent5"/>
                </a:solidFill>
              </a:rPr>
              <a:t>cellula </a:t>
            </a:r>
            <a:r>
              <a:rPr lang="it-IT" dirty="0"/>
              <a:t>di Bill c’è una molecola  che si chiama </a:t>
            </a:r>
            <a:r>
              <a:rPr lang="it-IT" b="1" dirty="0">
                <a:solidFill>
                  <a:schemeClr val="accent5"/>
                </a:solidFill>
              </a:rPr>
              <a:t>DNA</a:t>
            </a:r>
            <a:r>
              <a:rPr lang="it-IT" dirty="0"/>
              <a:t>. </a:t>
            </a:r>
            <a:r>
              <a:rPr lang="it-IT" b="1" dirty="0">
                <a:solidFill>
                  <a:schemeClr val="accent5"/>
                </a:solidFill>
              </a:rPr>
              <a:t>Nel DNA ci sono scritte tutte le caratteristiche di Bill</a:t>
            </a:r>
            <a:r>
              <a:rPr lang="it-IT" dirty="0"/>
              <a:t>: se è basso o alto, di che colore sono i suoi occhi e i suoi capelli, se è un tipo vivace o un po’ più pigro….</a:t>
            </a:r>
          </a:p>
        </p:txBody>
      </p:sp>
    </p:spTree>
    <p:extLst>
      <p:ext uri="{BB962C8B-B14F-4D97-AF65-F5344CB8AC3E}">
        <p14:creationId xmlns:p14="http://schemas.microsoft.com/office/powerpoint/2010/main" val="3157427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magine correlata">
            <a:extLst>
              <a:ext uri="{FF2B5EF4-FFF2-40B4-BE49-F238E27FC236}">
                <a16:creationId xmlns:a16="http://schemas.microsoft.com/office/drawing/2014/main" id="{04770516-8194-4F63-A18C-C29115367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05" y="1713915"/>
            <a:ext cx="8628185" cy="47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3E36B14-A73B-41B1-A1A7-B7D512B7A988}"/>
              </a:ext>
            </a:extLst>
          </p:cNvPr>
          <p:cNvSpPr txBox="1"/>
          <p:nvPr/>
        </p:nvSpPr>
        <p:spPr>
          <a:xfrm>
            <a:off x="3963038" y="738217"/>
            <a:ext cx="426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SCEGLIAMO di stare in SALUTE </a:t>
            </a:r>
          </a:p>
        </p:txBody>
      </p:sp>
    </p:spTree>
    <p:extLst>
      <p:ext uri="{BB962C8B-B14F-4D97-AF65-F5344CB8AC3E}">
        <p14:creationId xmlns:p14="http://schemas.microsoft.com/office/powerpoint/2010/main" val="384503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8BA0EDA-21A4-43AE-A19E-5EF0B442C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28" y="611434"/>
            <a:ext cx="5159341" cy="495988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A20246-D0AE-4B99-97C0-6CE48C192FD8}"/>
              </a:ext>
            </a:extLst>
          </p:cNvPr>
          <p:cNvSpPr txBox="1"/>
          <p:nvPr/>
        </p:nvSpPr>
        <p:spPr>
          <a:xfrm>
            <a:off x="891879" y="5783819"/>
            <a:ext cx="1040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Ognuno di noi, in ogni singola cellula, contiene le proprie informazioni nel DNA, che sono uniche</a:t>
            </a:r>
            <a:r>
              <a:rPr lang="it-IT" dirty="0"/>
              <a:t>; infatti siamo tutti diversi l’uno dall’altro, sia esteticamente che caratterialmente.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07635C-E1F3-4A66-A757-2654B8A25D81}"/>
              </a:ext>
            </a:extLst>
          </p:cNvPr>
          <p:cNvSpPr txBox="1"/>
          <p:nvPr/>
        </p:nvSpPr>
        <p:spPr>
          <a:xfrm>
            <a:off x="-1166075" y="276094"/>
            <a:ext cx="5737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Cos’è l’epigenetica?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078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7762E1-5070-4B5B-8DF9-8E218A27D5B0}"/>
              </a:ext>
            </a:extLst>
          </p:cNvPr>
          <p:cNvSpPr txBox="1"/>
          <p:nvPr/>
        </p:nvSpPr>
        <p:spPr>
          <a:xfrm>
            <a:off x="-1166075" y="276094"/>
            <a:ext cx="5737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Cos’è l’epigenetica?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17EA8F3-9627-4B77-B1A8-E0A97D3BC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99" y="1222507"/>
            <a:ext cx="4078858" cy="4147699"/>
          </a:xfrm>
          <a:prstGeom prst="rect">
            <a:avLst/>
          </a:prstGeom>
        </p:spPr>
      </p:pic>
      <p:pic>
        <p:nvPicPr>
          <p:cNvPr id="2050" name="Picture 2" descr="Risultati immagini per twins">
            <a:extLst>
              <a:ext uri="{FF2B5EF4-FFF2-40B4-BE49-F238E27FC236}">
                <a16:creationId xmlns:a16="http://schemas.microsoft.com/office/drawing/2014/main" id="{7EF77C90-5C5B-4C8E-831E-CBAB72386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47" y="2045982"/>
            <a:ext cx="4854874" cy="311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D89395F-4C7F-4828-820D-9F1154B0427A}"/>
              </a:ext>
            </a:extLst>
          </p:cNvPr>
          <p:cNvSpPr txBox="1"/>
          <p:nvPr/>
        </p:nvSpPr>
        <p:spPr>
          <a:xfrm>
            <a:off x="891880" y="5577955"/>
            <a:ext cx="1040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gemelli</a:t>
            </a:r>
            <a:r>
              <a:rPr lang="it-IT" dirty="0"/>
              <a:t> che crescono nella pancia della mamma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 partire dalla stessa cellula uovo </a:t>
            </a:r>
            <a:r>
              <a:rPr lang="it-IT" dirty="0"/>
              <a:t>hanno lo stesso DNA e quindi sono identici.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5A8618-B6B7-4036-B084-CB5E494FE0C3}"/>
              </a:ext>
            </a:extLst>
          </p:cNvPr>
          <p:cNvSpPr txBox="1"/>
          <p:nvPr/>
        </p:nvSpPr>
        <p:spPr>
          <a:xfrm>
            <a:off x="6965486" y="1627856"/>
            <a:ext cx="104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GIORGIO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955253E-1148-410F-8A73-601B0F2BB43F}"/>
              </a:ext>
            </a:extLst>
          </p:cNvPr>
          <p:cNvSpPr txBox="1"/>
          <p:nvPr/>
        </p:nvSpPr>
        <p:spPr>
          <a:xfrm>
            <a:off x="9310914" y="162785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GINO</a:t>
            </a:r>
          </a:p>
        </p:txBody>
      </p:sp>
    </p:spTree>
    <p:extLst>
      <p:ext uri="{BB962C8B-B14F-4D97-AF65-F5344CB8AC3E}">
        <p14:creationId xmlns:p14="http://schemas.microsoft.com/office/powerpoint/2010/main" val="358056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E9BAC3-D921-4815-BAE7-2559B24AEABD}"/>
              </a:ext>
            </a:extLst>
          </p:cNvPr>
          <p:cNvSpPr txBox="1"/>
          <p:nvPr/>
        </p:nvSpPr>
        <p:spPr>
          <a:xfrm>
            <a:off x="-1166075" y="276094"/>
            <a:ext cx="5737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Cos’è l’epigenetica?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4D395E-1276-44AE-9AEF-765D23AB6510}"/>
              </a:ext>
            </a:extLst>
          </p:cNvPr>
          <p:cNvSpPr txBox="1"/>
          <p:nvPr/>
        </p:nvSpPr>
        <p:spPr>
          <a:xfrm>
            <a:off x="376477" y="830091"/>
            <a:ext cx="11713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Nonostante i gemelli siano identici (stesso GENOTIPO), man mano che crescono possono sviluppare caratteristiche diverse (diverso FENOTIPO) a causa di alcune influenze dell’ambiente esterno, come il luogo in cui vivono, ciò che mangiano, le loro esperienze di vita…questa è proprio l’epigenetica!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82192AB-4FBB-4818-89DB-B22D4AC1C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02" y="1860094"/>
            <a:ext cx="3896269" cy="361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DFF6294D-91C7-49D4-9768-85D78E839B78}"/>
              </a:ext>
            </a:extLst>
          </p:cNvPr>
          <p:cNvSpPr/>
          <p:nvPr/>
        </p:nvSpPr>
        <p:spPr>
          <a:xfrm>
            <a:off x="8188234" y="2378151"/>
            <a:ext cx="74022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3795CEBC-62E3-489E-A17B-318A0C279BC8}"/>
              </a:ext>
            </a:extLst>
          </p:cNvPr>
          <p:cNvSpPr/>
          <p:nvPr/>
        </p:nvSpPr>
        <p:spPr>
          <a:xfrm>
            <a:off x="2798317" y="4454303"/>
            <a:ext cx="667657" cy="4354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7B50A28-8671-418E-A1ED-16B0439B0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698" y="1860094"/>
            <a:ext cx="942975" cy="14287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ACB87C9-B378-4B11-915E-B6BFE02FB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98" y="3628632"/>
            <a:ext cx="1180952" cy="152381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397E9E8-89D7-4AAA-B011-7E713C1E310C}"/>
              </a:ext>
            </a:extLst>
          </p:cNvPr>
          <p:cNvSpPr txBox="1"/>
          <p:nvPr/>
        </p:nvSpPr>
        <p:spPr>
          <a:xfrm>
            <a:off x="826117" y="2129492"/>
            <a:ext cx="2516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Giorgio </a:t>
            </a:r>
            <a:r>
              <a:rPr lang="it-IT" sz="1600" dirty="0"/>
              <a:t>vive con la zia in città, respira aria inquinata, mangia spesso ai fast food, ha una bella pancetta e poche energie per giocare.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542A24F-FFD2-4431-B228-80C924292C37}"/>
              </a:ext>
            </a:extLst>
          </p:cNvPr>
          <p:cNvSpPr txBox="1"/>
          <p:nvPr/>
        </p:nvSpPr>
        <p:spPr>
          <a:xfrm>
            <a:off x="8552656" y="3497814"/>
            <a:ext cx="3034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Gino</a:t>
            </a:r>
            <a:r>
              <a:rPr lang="it-IT" sz="1600" dirty="0"/>
              <a:t> vive con la nonna in campagna, respira aria pulita, mangia spesso le verdure dell’orto, si sente in forma e ha tante energie per giocare al parco con i suoi amici.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7F9F5E2-A97F-4F09-9904-94CF2BF3628A}"/>
              </a:ext>
            </a:extLst>
          </p:cNvPr>
          <p:cNvSpPr txBox="1"/>
          <p:nvPr/>
        </p:nvSpPr>
        <p:spPr>
          <a:xfrm>
            <a:off x="376477" y="5891105"/>
            <a:ext cx="11713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/>
              <a:t>GENOTIPO </a:t>
            </a:r>
            <a:r>
              <a:rPr lang="it-IT" sz="1600" dirty="0"/>
              <a:t>= insieme dei geni di un individuo, contenuti nel DNA </a:t>
            </a:r>
          </a:p>
          <a:p>
            <a:pPr algn="just"/>
            <a:r>
              <a:rPr lang="it-IT" sz="1600" b="1" dirty="0"/>
              <a:t>FENOTIPO</a:t>
            </a:r>
            <a:r>
              <a:rPr lang="it-IT" sz="1600" dirty="0"/>
              <a:t> = insieme dei caratteri che l’individuo manifesta, ciò che si può osservare</a:t>
            </a:r>
          </a:p>
          <a:p>
            <a:pPr algn="just"/>
            <a:r>
              <a:rPr lang="it-IT" sz="1600" dirty="0"/>
              <a:t>Il fenotipo dipende dal genotipo, ma anche dalle interazioni tra geni e ambiente (epigenetica).</a:t>
            </a:r>
          </a:p>
        </p:txBody>
      </p:sp>
    </p:spTree>
    <p:extLst>
      <p:ext uri="{BB962C8B-B14F-4D97-AF65-F5344CB8AC3E}">
        <p14:creationId xmlns:p14="http://schemas.microsoft.com/office/powerpoint/2010/main" val="402287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-381320" y="261035"/>
            <a:ext cx="9322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Che vuol dire che l’ambiente può modificare lo stato di salute?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b="1" dirty="0"/>
          </a:p>
        </p:txBody>
      </p:sp>
      <p:pic>
        <p:nvPicPr>
          <p:cNvPr id="1030" name="Picture 6" descr="Risultati immagini per inquinamento per bambini">
            <a:extLst>
              <a:ext uri="{FF2B5EF4-FFF2-40B4-BE49-F238E27FC236}">
                <a16:creationId xmlns:a16="http://schemas.microsoft.com/office/drawing/2014/main" id="{146A399A-62AB-4F50-ADE5-D5327F841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63" y="1995494"/>
            <a:ext cx="4310008" cy="2540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tosse immagini divertenti">
            <a:extLst>
              <a:ext uri="{FF2B5EF4-FFF2-40B4-BE49-F238E27FC236}">
                <a16:creationId xmlns:a16="http://schemas.microsoft.com/office/drawing/2014/main" id="{17492F46-315D-489B-AAAA-F658D369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871" y="1811143"/>
            <a:ext cx="30384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46C1B743-3576-4099-8D65-DDAE2660C588}"/>
              </a:ext>
            </a:extLst>
          </p:cNvPr>
          <p:cNvSpPr/>
          <p:nvPr/>
        </p:nvSpPr>
        <p:spPr>
          <a:xfrm>
            <a:off x="5949266" y="3035105"/>
            <a:ext cx="1772529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E5FDC96-3CB8-46D4-850F-0B11595A8914}"/>
              </a:ext>
            </a:extLst>
          </p:cNvPr>
          <p:cNvSpPr txBox="1"/>
          <p:nvPr/>
        </p:nvSpPr>
        <p:spPr>
          <a:xfrm>
            <a:off x="1223889" y="5162843"/>
            <a:ext cx="9715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 gas di scarico delle automobili, delle caldaie, i fumi tossici che fuoriescono dalle fabbriche … inquinano l’aria, cioè la arricchiscono di sostanze indesiderate che possono provocare malattie dell’apparato respiratorio, come </a:t>
            </a:r>
            <a:r>
              <a:rPr lang="it-IT" b="1" dirty="0"/>
              <a:t>asma </a:t>
            </a:r>
            <a:r>
              <a:rPr lang="it-IT" dirty="0"/>
              <a:t>e</a:t>
            </a:r>
            <a:r>
              <a:rPr lang="it-IT" b="1" dirty="0"/>
              <a:t> bronchiti</a:t>
            </a:r>
            <a:r>
              <a:rPr lang="it-IT" dirty="0"/>
              <a:t>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C974D7-0F7E-4D21-AAE0-59D8773E29EB}"/>
              </a:ext>
            </a:extLst>
          </p:cNvPr>
          <p:cNvSpPr txBox="1"/>
          <p:nvPr/>
        </p:nvSpPr>
        <p:spPr>
          <a:xfrm>
            <a:off x="1810990" y="1441811"/>
            <a:ext cx="278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INQUINAMENTO DELL’ARIA</a:t>
            </a:r>
          </a:p>
        </p:txBody>
      </p:sp>
    </p:spTree>
    <p:extLst>
      <p:ext uri="{BB962C8B-B14F-4D97-AF65-F5344CB8AC3E}">
        <p14:creationId xmlns:p14="http://schemas.microsoft.com/office/powerpoint/2010/main" val="337746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C8798E-6B20-4B0D-91B8-77611AA5AD7A}"/>
              </a:ext>
            </a:extLst>
          </p:cNvPr>
          <p:cNvSpPr txBox="1"/>
          <p:nvPr/>
        </p:nvSpPr>
        <p:spPr>
          <a:xfrm>
            <a:off x="-1394194" y="338081"/>
            <a:ext cx="9322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Quando la salute dipende dalle nostre scelte…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b="1" dirty="0"/>
          </a:p>
        </p:txBody>
      </p:sp>
      <p:pic>
        <p:nvPicPr>
          <p:cNvPr id="2050" name="Picture 2" descr="Risultati immagini per man smoke images for kids">
            <a:extLst>
              <a:ext uri="{FF2B5EF4-FFF2-40B4-BE49-F238E27FC236}">
                <a16:creationId xmlns:a16="http://schemas.microsoft.com/office/drawing/2014/main" id="{73A1D72C-9A07-484A-B31B-2E58B2FE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3" y="1076745"/>
            <a:ext cx="3830765" cy="2431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6F46601-355B-45DC-8BA6-6185FE210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904" y="3773823"/>
            <a:ext cx="2590800" cy="23812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100F24-DBF8-4105-9257-8C546BD1D9A5}"/>
              </a:ext>
            </a:extLst>
          </p:cNvPr>
          <p:cNvSpPr txBox="1"/>
          <p:nvPr/>
        </p:nvSpPr>
        <p:spPr>
          <a:xfrm>
            <a:off x="5795498" y="1329851"/>
            <a:ext cx="4740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L’ambiente sono anche i nostri comportamenti, le nostre SCELTE</a:t>
            </a:r>
            <a:r>
              <a:rPr lang="it-IT" dirty="0"/>
              <a:t>. </a:t>
            </a:r>
          </a:p>
          <a:p>
            <a:r>
              <a:rPr lang="it-IT" dirty="0"/>
              <a:t>Perché Paolo rimprovera Pino, l’uomo che sta fumando la sigaretta?  </a:t>
            </a:r>
          </a:p>
          <a:p>
            <a:r>
              <a:rPr lang="it-IT" b="1" dirty="0"/>
              <a:t>Il fumo di sigaretta fa male al fumatore e a chi gli sta vicino!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F51D76C-E1F8-45B8-84A4-DB08C80526AF}"/>
              </a:ext>
            </a:extLst>
          </p:cNvPr>
          <p:cNvSpPr txBox="1"/>
          <p:nvPr/>
        </p:nvSpPr>
        <p:spPr>
          <a:xfrm>
            <a:off x="788326" y="3791572"/>
            <a:ext cx="6709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fumo di sigaretta ci sono: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sostanze irritanti </a:t>
            </a:r>
            <a:r>
              <a:rPr lang="it-IT" dirty="0"/>
              <a:t>che possono provocare tosse e bronchite cronica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sostanze dette cancerogene </a:t>
            </a:r>
            <a:r>
              <a:rPr lang="it-IT" dirty="0"/>
              <a:t>che aumentano il rischio di molti tumori, soprattutto quello ai polmoni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nicotina</a:t>
            </a:r>
            <a:r>
              <a:rPr lang="it-IT" dirty="0"/>
              <a:t>, una molecola che crea dipendenza: mentre Pino fuma, la nicotina arriva al suo cervello e lo stimola; dopo un po’ questo effetto positivo cala e il cervello di Pino desidera un’altra sigaretta.</a:t>
            </a:r>
          </a:p>
        </p:txBody>
      </p:sp>
    </p:spTree>
    <p:extLst>
      <p:ext uri="{BB962C8B-B14F-4D97-AF65-F5344CB8AC3E}">
        <p14:creationId xmlns:p14="http://schemas.microsoft.com/office/powerpoint/2010/main" val="278203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C2090D0-3E24-433C-A85F-9BFB03CB0E72}"/>
              </a:ext>
            </a:extLst>
          </p:cNvPr>
          <p:cNvSpPr txBox="1"/>
          <p:nvPr/>
        </p:nvSpPr>
        <p:spPr>
          <a:xfrm>
            <a:off x="-1928767" y="302708"/>
            <a:ext cx="93221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Quando l’ambiente sono gli alimenti…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D179399-7FD2-49C5-BD94-245D87B1D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37" y="1252918"/>
            <a:ext cx="3173752" cy="395595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0B7A21-C729-484F-AF2B-E392C00F270B}"/>
              </a:ext>
            </a:extLst>
          </p:cNvPr>
          <p:cNvSpPr txBox="1"/>
          <p:nvPr/>
        </p:nvSpPr>
        <p:spPr>
          <a:xfrm>
            <a:off x="1768266" y="5420416"/>
            <a:ext cx="165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La cena di Luca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C61F12B-0E4A-4421-B614-90A13A2A38B2}"/>
              </a:ext>
            </a:extLst>
          </p:cNvPr>
          <p:cNvSpPr txBox="1"/>
          <p:nvPr/>
        </p:nvSpPr>
        <p:spPr>
          <a:xfrm>
            <a:off x="4768710" y="1028198"/>
            <a:ext cx="648520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Di quali alimenti è composta la cena di Luca?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/>
              <a:t>Pizza</a:t>
            </a:r>
            <a:r>
              <a:rPr lang="it-IT" dirty="0"/>
              <a:t>. Ricca in carboidrati, ipercalorica e con un eccessivo contenuto in calorie e sale, soprattutto se condita con diversi tipi di formaggi, salame, salsiccia…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/>
              <a:t>Panino</a:t>
            </a:r>
            <a:r>
              <a:rPr lang="it-IT" dirty="0"/>
              <a:t>. Non si tratta di un panino fatto in casa: il pane non è fresco ma contiene diversi conservanti, la sottiletta è il risultato della fusione di formaggi di cattiva qualità, un’eccessiva quantità di sale e conservanti vari. Le salse come il ketchup e la maionese hanno un alto contenuto in sale, grassi trans, diversi additivi.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/>
              <a:t>Hot dog</a:t>
            </a:r>
            <a:r>
              <a:rPr lang="it-IT" dirty="0"/>
              <a:t>. Il problema non è solo nelle salse ma anche nella carne utilizzata (wurstel) ricca di grassi, sale, nitrati e nitriti (sostanze potenzialmente cancerogene).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/>
              <a:t>Patatine fritte</a:t>
            </a:r>
            <a:r>
              <a:rPr lang="it-IT" dirty="0"/>
              <a:t>. Non sono come quelle fatte in casa dalla mamma: sono fritte in oli di scarsa qualità, quindi ricche di grassi trans, con l’aggiunta di diversi conservanti.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/>
              <a:t>Cola </a:t>
            </a:r>
            <a:r>
              <a:rPr lang="it-IT" b="1" dirty="0" err="1"/>
              <a:t>cola</a:t>
            </a:r>
            <a:r>
              <a:rPr lang="it-IT" dirty="0"/>
              <a:t>. È una bibita con un eccessivo contenuto in zuccheri semplici, aromi e conservanti.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581868-47F6-4DC7-BE91-70F048FBC40B}"/>
              </a:ext>
            </a:extLst>
          </p:cNvPr>
          <p:cNvSpPr txBox="1"/>
          <p:nvPr/>
        </p:nvSpPr>
        <p:spPr>
          <a:xfrm>
            <a:off x="943564" y="6001294"/>
            <a:ext cx="1030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Nessun problema se consumata ogni tanto!</a:t>
            </a:r>
            <a:r>
              <a:rPr lang="it-IT" dirty="0"/>
              <a:t> </a:t>
            </a:r>
            <a:r>
              <a:rPr lang="it-IT" dirty="0">
                <a:sym typeface="Wingdings" panose="05000000000000000000" pitchFamily="2" charset="2"/>
              </a:rPr>
              <a:t> cosa succede se questi alimenti sono consumati più spesso?</a:t>
            </a: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84729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4839</TotalTime>
  <Words>1854</Words>
  <Application>Microsoft Office PowerPoint</Application>
  <PresentationFormat>Widescreen</PresentationFormat>
  <Paragraphs>176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tiziana stallone</dc:creator>
  <cp:lastModifiedBy>Utente</cp:lastModifiedBy>
  <cp:revision>259</cp:revision>
  <dcterms:created xsi:type="dcterms:W3CDTF">2015-08-22T17:25:55Z</dcterms:created>
  <dcterms:modified xsi:type="dcterms:W3CDTF">2019-02-18T21:51:46Z</dcterms:modified>
</cp:coreProperties>
</file>