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74" r:id="rId5"/>
    <p:sldId id="258" r:id="rId6"/>
    <p:sldId id="267" r:id="rId7"/>
    <p:sldId id="265" r:id="rId8"/>
    <p:sldId id="266" r:id="rId9"/>
    <p:sldId id="260" r:id="rId10"/>
    <p:sldId id="275" r:id="rId11"/>
    <p:sldId id="268" r:id="rId12"/>
    <p:sldId id="271" r:id="rId13"/>
    <p:sldId id="262" r:id="rId14"/>
    <p:sldId id="270" r:id="rId15"/>
    <p:sldId id="272" r:id="rId16"/>
    <p:sldId id="276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2F8AC-677F-DC4D-A842-14125A7B54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A1662-3623-ED4E-B28C-7697593688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4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92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14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46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41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56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9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4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8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7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35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529F1-1430-0841-8D88-03A13AC8F7C3}" type="datetimeFigureOut">
              <a:rPr lang="it-IT" smtClean="0"/>
              <a:t>07/05/2019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5406-4074-B64C-8A48-6DDC5A5B85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2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3C2139A-DFAD-EC43-A571-BAB6F3C5B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49546"/>
            <a:ext cx="5103968" cy="51156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3928" y="5763858"/>
            <a:ext cx="78359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LABORATORIO DIDATTICO</a:t>
            </a:r>
          </a:p>
        </p:txBody>
      </p:sp>
    </p:spTree>
    <p:extLst>
      <p:ext uri="{BB962C8B-B14F-4D97-AF65-F5344CB8AC3E}">
        <p14:creationId xmlns:p14="http://schemas.microsoft.com/office/powerpoint/2010/main" val="251688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5-06 alle 20.13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085850"/>
            <a:ext cx="63627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  <a:solidFill>
            <a:srgbClr val="DCE6F2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Creare due percorsi a ostacoli l'uno accanto all’altro.</a:t>
            </a:r>
          </a:p>
          <a:p>
            <a:r>
              <a:rPr lang="it-IT" dirty="0" smtClean="0"/>
              <a:t> </a:t>
            </a:r>
            <a:r>
              <a:rPr lang="it-IT" dirty="0"/>
              <a:t>Il percorso A è </a:t>
            </a:r>
            <a:r>
              <a:rPr lang="it-IT" dirty="0" err="1"/>
              <a:t>piu</a:t>
            </a:r>
            <a:r>
              <a:rPr lang="it-IT" dirty="0"/>
              <a:t>̀ corto e possiede due tipi di ostacoli al suo interno. Il percorso B è </a:t>
            </a:r>
            <a:r>
              <a:rPr lang="it-IT" dirty="0" err="1"/>
              <a:t>piu</a:t>
            </a:r>
            <a:r>
              <a:rPr lang="it-IT" dirty="0"/>
              <a:t>̀ lungo. Il punto di partenza è arretrato rispetto a quello del percorso A e al suo interno ci sono 4 tipi di ostacoli. Il punto di arrivo è alla stessa altezza di quello del percorso A. 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Esempi </a:t>
            </a:r>
            <a:r>
              <a:rPr lang="it-IT" b="1" dirty="0"/>
              <a:t>di ostacoli</a:t>
            </a:r>
            <a:r>
              <a:rPr lang="it-IT" b="1" dirty="0" smtClean="0"/>
              <a:t>:</a:t>
            </a:r>
            <a:r>
              <a:rPr lang="it-IT" dirty="0" smtClean="0"/>
              <a:t> </a:t>
            </a:r>
            <a:r>
              <a:rPr lang="it-IT" dirty="0"/>
              <a:t>correre all’indietro, saltare degli ostacoli, fare uno slalom, saltare nei cerchi, fare delle capriole, </a:t>
            </a:r>
            <a:r>
              <a:rPr lang="it-IT" dirty="0" smtClean="0"/>
              <a:t>ecc.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Collocare </a:t>
            </a:r>
            <a:r>
              <a:rPr lang="it-IT" dirty="0"/>
              <a:t>davanti al percorso A la bandiera della </a:t>
            </a:r>
            <a:r>
              <a:rPr lang="it-IT" dirty="0" smtClean="0"/>
              <a:t>Italia e </a:t>
            </a:r>
            <a:r>
              <a:rPr lang="it-IT" dirty="0"/>
              <a:t>davanti al percorso B la bandiera della Spagna.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3100" y="29210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n.3- Da dove arriva la mia verdura?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8203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828020"/>
            <a:ext cx="8318500" cy="5628343"/>
          </a:xfrm>
          <a:solidFill>
            <a:srgbClr val="DCE6F2"/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it-IT" dirty="0" smtClean="0"/>
              <a:t> </a:t>
            </a:r>
            <a:r>
              <a:rPr lang="it-IT" sz="8400" dirty="0"/>
              <a:t>Dividere la classe in due squadre, una per percorso. L’obiettivo delle squadre è di spostare tutte le immagini dei pomodori da un cestino all’altro. Ogni bambino dovrà svolgere il percorso e tornare indietro prima che il prossimo possa partire. Il gioco termina quando una delle due squadre ha spostato tutti i pomodori. A questo punto si marca il tempo, le squadre cambiano percorso e si fa una seconda manche. </a:t>
            </a:r>
            <a:endParaRPr lang="it-IT" sz="8400" dirty="0" smtClean="0"/>
          </a:p>
          <a:p>
            <a:pPr marL="0" lvl="0" indent="0">
              <a:buNone/>
            </a:pPr>
            <a:r>
              <a:rPr lang="it-IT" sz="8400" dirty="0"/>
              <a:t> </a:t>
            </a:r>
          </a:p>
          <a:p>
            <a:pPr marL="0" indent="0">
              <a:buNone/>
            </a:pPr>
            <a:r>
              <a:rPr lang="it-IT" sz="8400" dirty="0"/>
              <a:t>Alla fine discutere di quanto appena vissuto</a:t>
            </a:r>
            <a:r>
              <a:rPr lang="it-IT" sz="8400" dirty="0" smtClean="0"/>
              <a:t>:</a:t>
            </a:r>
            <a:endParaRPr lang="it-IT" sz="8400" dirty="0"/>
          </a:p>
          <a:p>
            <a:pPr lvl="0"/>
            <a:r>
              <a:rPr lang="it-IT" sz="8400" dirty="0"/>
              <a:t>Continuare la discussione dicendo che gli alimenti che mangiamo fanno in parte lo stesso percorso. Ci sono quelli coltivati </a:t>
            </a:r>
            <a:r>
              <a:rPr lang="it-IT" sz="8400" b="1" dirty="0"/>
              <a:t>in Italia che sono più facili da trasportare e quelli che sono coltivati all’estero</a:t>
            </a:r>
            <a:r>
              <a:rPr lang="it-IT" sz="8400" dirty="0"/>
              <a:t> (come ad esempio in Spagna), </a:t>
            </a:r>
            <a:r>
              <a:rPr lang="it-IT" sz="8400" b="1" dirty="0"/>
              <a:t>che però devono fare un tragitto più lungo per arrivare da noi.</a:t>
            </a:r>
            <a:r>
              <a:rPr lang="it-IT" sz="8400" dirty="0"/>
              <a:t> Per questo motivo il percorso «spagnolo» aveva la partenza arretrata rispetto a quello «italiano».</a:t>
            </a:r>
          </a:p>
          <a:p>
            <a:pPr marL="0" indent="0">
              <a:buNone/>
            </a:pPr>
            <a:r>
              <a:rPr lang="it-IT" sz="8400" dirty="0"/>
              <a:t> </a:t>
            </a:r>
          </a:p>
          <a:p>
            <a:pPr lvl="0"/>
            <a:r>
              <a:rPr lang="it-IT" sz="8400" dirty="0"/>
              <a:t>Gli alimenti cambiano molto spesso </a:t>
            </a:r>
            <a:r>
              <a:rPr lang="it-IT" sz="8400" b="1" dirty="0"/>
              <a:t>mezzo di trasporto</a:t>
            </a:r>
            <a:r>
              <a:rPr lang="it-IT" sz="8400" dirty="0"/>
              <a:t>. Prima con il camion, poi con il treno, etc. Gli alimenti che vengono dall’Italia devono fare meno cambi di mezzo di trasporto rispetto a quelli che arrivano dall’estero e per questo il percorso «italiano» aveva meno ostacoli.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20800" y="304800"/>
            <a:ext cx="669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n.3- Da dove arriva la mia verdura</a:t>
            </a:r>
            <a:r>
              <a:rPr lang="it-IT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2817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</a:t>
            </a:r>
            <a:r>
              <a:rPr lang="it-IT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4</a:t>
            </a:r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 - Ruba </a:t>
            </a:r>
            <a:r>
              <a:rPr lang="it-IT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‘’rifiuti’’</a:t>
            </a:r>
            <a:r>
              <a:rPr lang="it-IT" dirty="0"/>
              <a:t/>
            </a:r>
            <a:br>
              <a:rPr lang="it-IT" dirty="0"/>
            </a:br>
            <a:endParaRPr lang="it-IT" dirty="0">
              <a:solidFill>
                <a:srgbClr val="FC040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600" y="1168400"/>
            <a:ext cx="8331200" cy="4957763"/>
          </a:xfrm>
          <a:solidFill>
            <a:srgbClr val="DCE6F2"/>
          </a:solidFill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Dividere la classe in 2 squadre, dare un numero ad ogni bambino. Chiamare un numero  che corrisponde a 2 bambini di ogni squadra che dovranno correre prendere i rifiuti e buttarli nel secchio giusto, che si troverà ai 4 angoli della palestra/classe.</a:t>
            </a:r>
          </a:p>
          <a:p>
            <a:r>
              <a:rPr lang="it-IT" dirty="0" smtClean="0"/>
              <a:t> Assegnare un punto per ogni rifiuto buttato nel posto giusto.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Materiale</a:t>
            </a:r>
          </a:p>
          <a:p>
            <a:pPr>
              <a:buFontTx/>
              <a:buChar char="-"/>
            </a:pPr>
            <a:r>
              <a:rPr lang="it-IT" dirty="0" smtClean="0"/>
              <a:t>Costruire dei secchi per la raccolta differenziata</a:t>
            </a:r>
          </a:p>
          <a:p>
            <a:pPr>
              <a:buFontTx/>
              <a:buChar char="-"/>
            </a:pPr>
            <a:r>
              <a:rPr lang="it-IT" dirty="0" smtClean="0"/>
              <a:t>Portare dei rifiuti o scrivere la tipologia di rifiuto in un foglio di carta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207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n.5- Spesa consapevole</a:t>
            </a:r>
            <a:r>
              <a:rPr lang="it-IT" dirty="0"/>
              <a:t/>
            </a:r>
            <a:br>
              <a:rPr lang="it-IT" dirty="0"/>
            </a:br>
            <a:endParaRPr lang="it-IT" dirty="0">
              <a:solidFill>
                <a:srgbClr val="FC040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5600" y="1168400"/>
            <a:ext cx="8331200" cy="4957763"/>
          </a:xfrm>
          <a:solidFill>
            <a:srgbClr val="DCE6F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Dividere la classe in  3-4 </a:t>
            </a:r>
            <a:r>
              <a:rPr lang="it-IT" dirty="0"/>
              <a:t>squadre </a:t>
            </a:r>
          </a:p>
          <a:p>
            <a:r>
              <a:rPr lang="it-IT" dirty="0" smtClean="0"/>
              <a:t>Ogni squadra dovrà scrivere il decalogo </a:t>
            </a:r>
            <a:r>
              <a:rPr lang="it-IT" dirty="0"/>
              <a:t>della spesa </a:t>
            </a:r>
            <a:r>
              <a:rPr lang="it-IT" dirty="0" smtClean="0"/>
              <a:t>consapevole per ridurre gli sprechi alimentari</a:t>
            </a:r>
            <a:endParaRPr lang="it-IT" dirty="0"/>
          </a:p>
          <a:p>
            <a:r>
              <a:rPr lang="it-IT" dirty="0" smtClean="0"/>
              <a:t>Chi scrive il maggior numero di consigli giusti vince una busta della spesa riutilizzabile</a:t>
            </a:r>
          </a:p>
          <a:p>
            <a:r>
              <a:rPr lang="it-IT" dirty="0"/>
              <a:t>A</a:t>
            </a:r>
            <a:r>
              <a:rPr lang="it-IT" dirty="0" smtClean="0"/>
              <a:t>ssegnare un punto per ogni risposta esatta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87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CALOGO_ALIMENT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7" b="14074"/>
          <a:stretch/>
        </p:blipFill>
        <p:spPr>
          <a:xfrm>
            <a:off x="444500" y="-175895"/>
            <a:ext cx="2496149" cy="66147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92500" y="444500"/>
            <a:ext cx="4457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Decalogo 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 una conservazione casalinga della spesa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6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caloco-e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9-05-06 alle 20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981280"/>
            <a:ext cx="5137150" cy="51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n.1- Riciclo creativo</a:t>
            </a:r>
            <a:endParaRPr lang="it-IT" dirty="0">
              <a:solidFill>
                <a:srgbClr val="FC040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5739" y="1417638"/>
            <a:ext cx="8391061" cy="4708525"/>
          </a:xfrm>
          <a:solidFill>
            <a:srgbClr val="DCE6F2"/>
          </a:solidFill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Materiali</a:t>
            </a:r>
            <a:r>
              <a:rPr lang="it-IT" dirty="0">
                <a:latin typeface="Cambria" charset="0"/>
                <a:ea typeface="Cambria" charset="0"/>
                <a:cs typeface="Times New Roman" charset="0"/>
              </a:rPr>
              <a:t>:</a:t>
            </a:r>
          </a:p>
          <a:p>
            <a:pPr>
              <a:spcAft>
                <a:spcPts val="800"/>
              </a:spcAft>
            </a:pP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Vasetti vuoti dello yogurt/oggetti di plastica</a:t>
            </a:r>
          </a:p>
          <a:p>
            <a:pPr>
              <a:spcAft>
                <a:spcPts val="800"/>
              </a:spcAft>
            </a:pP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Pennelli e colori a tempera/spaghi/fili colorati/colla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dirty="0">
                <a:latin typeface="Cambria" charset="0"/>
                <a:ea typeface="Cambria" charset="0"/>
                <a:cs typeface="Times New Roman" charset="0"/>
              </a:rPr>
              <a:t>https://</a:t>
            </a:r>
            <a:r>
              <a:rPr lang="en-US" dirty="0" err="1">
                <a:latin typeface="Cambria" charset="0"/>
                <a:ea typeface="Cambria" charset="0"/>
                <a:cs typeface="Times New Roman" charset="0"/>
              </a:rPr>
              <a:t>www.youtube.com</a:t>
            </a:r>
            <a:r>
              <a:rPr lang="en-US" dirty="0">
                <a:latin typeface="Cambria" charset="0"/>
                <a:ea typeface="Cambria" charset="0"/>
                <a:cs typeface="Times New Roman" charset="0"/>
              </a:rPr>
              <a:t>/</a:t>
            </a:r>
            <a:r>
              <a:rPr lang="en-US" dirty="0" err="1">
                <a:latin typeface="Cambria" charset="0"/>
                <a:ea typeface="Cambria" charset="0"/>
                <a:cs typeface="Times New Roman" charset="0"/>
              </a:rPr>
              <a:t>watch?v</a:t>
            </a:r>
            <a:r>
              <a:rPr lang="en-US" dirty="0">
                <a:latin typeface="Cambria" charset="0"/>
                <a:ea typeface="Cambria" charset="0"/>
                <a:cs typeface="Times New Roman" charset="0"/>
              </a:rPr>
              <a:t>=aq1rsmf0Fjs</a:t>
            </a:r>
            <a:endParaRPr lang="it-IT" dirty="0">
              <a:latin typeface="Cambria" charset="0"/>
              <a:ea typeface="Cambria" charset="0"/>
              <a:cs typeface="Times New Roman" charset="0"/>
            </a:endParaRPr>
          </a:p>
          <a:p>
            <a:pPr>
              <a:buNone/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Obiettivo</a:t>
            </a: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: sensibilizzare i bambini alla raccolta differenziata dei rifiuti e alla possibilità del riciclo e riutilizzo.</a:t>
            </a:r>
          </a:p>
          <a:p>
            <a:pPr>
              <a:buNone/>
            </a:pPr>
            <a:endParaRPr lang="it-IT" sz="800" dirty="0">
              <a:latin typeface="Cambria" charset="0"/>
              <a:ea typeface="Cambria" charset="0"/>
              <a:cs typeface="Times New Roman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Svolgimento</a:t>
            </a: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: utilizzare i vasetti di plastica per creare nuovi oggetti: </a:t>
            </a:r>
            <a:r>
              <a:rPr lang="it-IT" dirty="0" smtClean="0">
                <a:latin typeface="Cambria" charset="0"/>
                <a:ea typeface="Cambria" charset="0"/>
                <a:cs typeface="Times New Roman" charset="0"/>
                <a:sym typeface="Wingdings"/>
              </a:rPr>
              <a:t> riciclo creativo</a:t>
            </a:r>
            <a:endParaRPr lang="it-IT" dirty="0">
              <a:latin typeface="Cambria" charset="0"/>
              <a:ea typeface="Cambria" charset="0"/>
              <a:cs typeface="Times New Roman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35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on-sprecare-i-vasetti-dello-yogur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0401" cy="3352800"/>
          </a:xfrm>
          <a:prstGeom prst="rect">
            <a:avLst/>
          </a:prstGeom>
        </p:spPr>
      </p:pic>
      <p:pic>
        <p:nvPicPr>
          <p:cNvPr id="6" name="Immagine 5" descr="55e91244efa901d13e144067d2bf174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9812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8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eo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5537200" cy="4142544"/>
          </a:xfrm>
          <a:prstGeom prst="rect">
            <a:avLst/>
          </a:prstGeom>
        </p:spPr>
      </p:pic>
      <p:pic>
        <p:nvPicPr>
          <p:cNvPr id="3" name="Immagine 2" descr="Collage vasetti yogurt con cartoncino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1" y="3035142"/>
            <a:ext cx="4432299" cy="38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n.2- costruisci la piramide</a:t>
            </a:r>
            <a:endParaRPr lang="it-IT" dirty="0">
              <a:solidFill>
                <a:srgbClr val="FC040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1300" y="1181100"/>
            <a:ext cx="8445500" cy="4945063"/>
          </a:xfrm>
          <a:solidFill>
            <a:srgbClr val="DCE6F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Materiali</a:t>
            </a: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:</a:t>
            </a:r>
            <a:endParaRPr lang="it-IT" dirty="0">
              <a:latin typeface="Cambria" charset="0"/>
              <a:ea typeface="Cambria" charset="0"/>
              <a:cs typeface="Times New Roman" charset="0"/>
            </a:endParaRPr>
          </a:p>
          <a:p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Cartelloni colorati, pennarelli, stampe di alimenti, colla</a:t>
            </a:r>
          </a:p>
          <a:p>
            <a:endParaRPr lang="it-IT" dirty="0">
              <a:latin typeface="Cambria" charset="0"/>
              <a:ea typeface="Cambria" charset="0"/>
              <a:cs typeface="Times New Roman" charset="0"/>
            </a:endParaRPr>
          </a:p>
          <a:p>
            <a:pPr marL="0" indent="0">
              <a:buNone/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Obiettivo</a:t>
            </a:r>
            <a:r>
              <a:rPr lang="it-IT" dirty="0">
                <a:latin typeface="Cambria" charset="0"/>
                <a:ea typeface="Cambria" charset="0"/>
                <a:cs typeface="Times New Roman" charset="0"/>
              </a:rPr>
              <a:t>: </a:t>
            </a:r>
            <a:r>
              <a:rPr lang="it-IT" dirty="0" smtClean="0"/>
              <a:t>comprendere il significato di ‘’impatto ambientale’’ e ‘’piramide alimentare’’.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>
                <a:latin typeface="Cambria" charset="0"/>
                <a:ea typeface="Cambria" charset="0"/>
                <a:cs typeface="Times New Roman" charset="0"/>
              </a:rPr>
              <a:t>Svolgimento</a:t>
            </a:r>
            <a:r>
              <a:rPr lang="it-IT" dirty="0">
                <a:latin typeface="Cambria" charset="0"/>
                <a:ea typeface="Cambria" charset="0"/>
                <a:cs typeface="Times New Roman" charset="0"/>
              </a:rPr>
              <a:t>: </a:t>
            </a:r>
            <a:endParaRPr lang="it-IT" dirty="0" smtClean="0">
              <a:latin typeface="Cambria" charset="0"/>
              <a:ea typeface="Cambria" charset="0"/>
              <a:cs typeface="Times New Roman" charset="0"/>
            </a:endParaRPr>
          </a:p>
          <a:p>
            <a:pPr marL="0" indent="0">
              <a:buNone/>
            </a:pPr>
            <a:r>
              <a:rPr lang="it-IT" dirty="0" smtClean="0">
                <a:latin typeface="Cambria" charset="0"/>
                <a:ea typeface="Cambria" charset="0"/>
                <a:cs typeface="Times New Roman" charset="0"/>
              </a:rPr>
              <a:t>Dividere i bambini in 4 squadre</a:t>
            </a:r>
          </a:p>
          <a:p>
            <a:pPr marL="0" indent="0">
              <a:buNone/>
            </a:pPr>
            <a:r>
              <a:rPr lang="it-IT" dirty="0" smtClean="0"/>
              <a:t>Far disegnare ad ogni squadra la piramide alimentare, mettere le foto di carne-verdure-acqua-attività fisica- cereali </a:t>
            </a:r>
            <a:r>
              <a:rPr lang="it-IT" dirty="0" err="1" smtClean="0"/>
              <a:t>ecc</a:t>
            </a:r>
            <a:r>
              <a:rPr lang="it-IT" dirty="0" smtClean="0"/>
              <a:t> nella posizione giusta. Rispondere alle seguenti domande:</a:t>
            </a:r>
          </a:p>
          <a:p>
            <a:pPr marL="0" indent="0">
              <a:buNone/>
            </a:pPr>
            <a:r>
              <a:rPr lang="it-IT" dirty="0" smtClean="0"/>
              <a:t>- Cosa è la piramide alimentare?</a:t>
            </a:r>
          </a:p>
          <a:p>
            <a:pPr marL="0" indent="0">
              <a:buNone/>
            </a:pPr>
            <a:r>
              <a:rPr lang="it-IT" dirty="0" smtClean="0"/>
              <a:t>- Cosa è l’impatto ambientale?</a:t>
            </a:r>
          </a:p>
          <a:p>
            <a:pPr marL="0" indent="0">
              <a:buNone/>
            </a:pPr>
            <a:r>
              <a:rPr lang="it-IT" dirty="0" smtClean="0"/>
              <a:t>- </a:t>
            </a:r>
            <a:r>
              <a:rPr lang="it-IT" dirty="0" err="1" smtClean="0"/>
              <a:t>Perch</a:t>
            </a:r>
            <a:r>
              <a:rPr lang="fr-FR" dirty="0" err="1" smtClean="0"/>
              <a:t>é</a:t>
            </a:r>
            <a:r>
              <a:rPr lang="it-IT" dirty="0" smtClean="0"/>
              <a:t> è importante rispettare la stagionalità?</a:t>
            </a:r>
          </a:p>
          <a:p>
            <a:pPr marL="0" indent="0">
              <a:buNone/>
            </a:pPr>
            <a:r>
              <a:rPr lang="it-IT" dirty="0" smtClean="0"/>
              <a:t>-</a:t>
            </a:r>
            <a:r>
              <a:rPr lang="it-IT" dirty="0" err="1" smtClean="0"/>
              <a:t>Perch</a:t>
            </a:r>
            <a:r>
              <a:rPr lang="fr-FR" dirty="0" err="1" smtClean="0"/>
              <a:t>é</a:t>
            </a:r>
            <a:r>
              <a:rPr lang="it-IT" dirty="0" smtClean="0"/>
              <a:t> è importante avere un’alimentazione varia ed equilibrata?</a:t>
            </a:r>
          </a:p>
          <a:p>
            <a:pPr marL="0" indent="0">
              <a:buNone/>
            </a:pPr>
            <a:r>
              <a:rPr lang="it-IT" dirty="0" smtClean="0"/>
              <a:t>Dare 1 punto per ogni risposta esatta e per ogni foto messa al posto giusto.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908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p_divulgativo_ita-trascin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69" y="869751"/>
            <a:ext cx="10757613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Unknown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3200" cy="2019300"/>
          </a:xfrm>
          <a:prstGeom prst="rect">
            <a:avLst/>
          </a:prstGeom>
        </p:spPr>
      </p:pic>
      <p:pic>
        <p:nvPicPr>
          <p:cNvPr id="6" name="Immagine 5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4013200" cy="2247392"/>
          </a:xfrm>
          <a:prstGeom prst="rect">
            <a:avLst/>
          </a:prstGeom>
        </p:spPr>
      </p:pic>
      <p:pic>
        <p:nvPicPr>
          <p:cNvPr id="7" name="Immagine 6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8507"/>
            <a:ext cx="2857500" cy="2857500"/>
          </a:xfrm>
          <a:prstGeom prst="rect">
            <a:avLst/>
          </a:prstGeom>
        </p:spPr>
      </p:pic>
      <p:pic>
        <p:nvPicPr>
          <p:cNvPr id="8" name="Immagine 7" descr="Unknown-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1" y="-114300"/>
            <a:ext cx="3822700" cy="2133600"/>
          </a:xfrm>
          <a:prstGeom prst="rect">
            <a:avLst/>
          </a:prstGeom>
        </p:spPr>
      </p:pic>
      <p:pic>
        <p:nvPicPr>
          <p:cNvPr id="9" name="Immagine 8" descr="Unknown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1" y="2019300"/>
            <a:ext cx="4282187" cy="2718126"/>
          </a:xfrm>
          <a:prstGeom prst="rect">
            <a:avLst/>
          </a:prstGeom>
        </p:spPr>
      </p:pic>
      <p:pic>
        <p:nvPicPr>
          <p:cNvPr id="10" name="Immagine 9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31907"/>
            <a:ext cx="3505200" cy="2324100"/>
          </a:xfrm>
          <a:prstGeom prst="rect">
            <a:avLst/>
          </a:prstGeom>
        </p:spPr>
      </p:pic>
      <p:pic>
        <p:nvPicPr>
          <p:cNvPr id="11" name="Immagine 10" descr="images-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94" y="4624387"/>
            <a:ext cx="2979328" cy="22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3" name="Immagine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495"/>
            <a:ext cx="2857500" cy="2857500"/>
          </a:xfrm>
          <a:prstGeom prst="rect">
            <a:avLst/>
          </a:prstGeom>
        </p:spPr>
      </p:pic>
      <p:pic>
        <p:nvPicPr>
          <p:cNvPr id="4" name="Immagine 3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30" y="368715"/>
            <a:ext cx="3505200" cy="2324100"/>
          </a:xfrm>
          <a:prstGeom prst="rect">
            <a:avLst/>
          </a:prstGeom>
        </p:spPr>
      </p:pic>
      <p:pic>
        <p:nvPicPr>
          <p:cNvPr id="5" name="Immagine 4" descr="Unknown-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4" y="3768719"/>
            <a:ext cx="2362200" cy="1473200"/>
          </a:xfrm>
          <a:prstGeom prst="rect">
            <a:avLst/>
          </a:prstGeom>
        </p:spPr>
      </p:pic>
      <p:pic>
        <p:nvPicPr>
          <p:cNvPr id="6" name="Immagine 5" descr="images-4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2"/>
          <a:stretch/>
        </p:blipFill>
        <p:spPr>
          <a:xfrm>
            <a:off x="6137309" y="3337495"/>
            <a:ext cx="2755900" cy="2681194"/>
          </a:xfrm>
          <a:prstGeom prst="rect">
            <a:avLst/>
          </a:prstGeom>
        </p:spPr>
      </p:pic>
      <p:pic>
        <p:nvPicPr>
          <p:cNvPr id="7" name="Immagine 6" descr="Unknow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GIOCO n.3- </a:t>
            </a:r>
            <a:r>
              <a:rPr lang="it-IT" dirty="0">
                <a:solidFill>
                  <a:srgbClr val="FC040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Da dove arriva la mia verdura?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DCE6F2"/>
          </a:solidFill>
        </p:spPr>
        <p:txBody>
          <a:bodyPr>
            <a:normAutofit/>
          </a:bodyPr>
          <a:lstStyle/>
          <a:p>
            <a:r>
              <a:rPr lang="it-IT" sz="2200" dirty="0"/>
              <a:t>Da dove arriva la mia verdura è un gioco di movimento volto a </a:t>
            </a:r>
            <a:r>
              <a:rPr lang="it-IT" sz="2200" dirty="0" smtClean="0"/>
              <a:t>sensibilizzare </a:t>
            </a:r>
            <a:r>
              <a:rPr lang="it-IT" sz="2200" dirty="0"/>
              <a:t>gli allievi alla problematica del consumo di alimenti non stagionali e di provenienza estera. La mondializzazione ci permette di mangiare frutta e verdura che normalmente non crescerebbero da noi o che non troveremmo in tutte le stagioni. Il trasporto di questi alimenti produce però molte emissioni di CO2 e consuma molta </a:t>
            </a:r>
            <a:r>
              <a:rPr lang="it-IT" sz="2200" dirty="0" smtClean="0"/>
              <a:t>energia</a:t>
            </a:r>
            <a:r>
              <a:rPr lang="it-IT" sz="2200" dirty="0"/>
              <a:t>. </a:t>
            </a:r>
            <a:endParaRPr lang="it-IT" sz="2200" dirty="0" smtClean="0"/>
          </a:p>
          <a:p>
            <a:endParaRPr lang="it-IT" sz="2200" dirty="0" smtClean="0"/>
          </a:p>
          <a:p>
            <a:r>
              <a:rPr lang="it-IT" sz="2200" dirty="0"/>
              <a:t>Gli allievi prenderanno coscienza attivamente che l’origine degli alimenti </a:t>
            </a:r>
            <a:r>
              <a:rPr lang="it-IT" sz="2200" dirty="0" smtClean="0"/>
              <a:t>condiziona l’ambiente </a:t>
            </a:r>
            <a:r>
              <a:rPr lang="it-IT" sz="2200" dirty="0"/>
              <a:t>che ci circonda. </a:t>
            </a:r>
          </a:p>
        </p:txBody>
      </p:sp>
    </p:spTree>
    <p:extLst>
      <p:ext uri="{BB962C8B-B14F-4D97-AF65-F5344CB8AC3E}">
        <p14:creationId xmlns:p14="http://schemas.microsoft.com/office/powerpoint/2010/main" val="1069115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536</Words>
  <Application>Microsoft Office PowerPoint</Application>
  <PresentationFormat>Presentazione su schermo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Wingdings</vt:lpstr>
      <vt:lpstr>Tema di Office</vt:lpstr>
      <vt:lpstr>Presentazione standard di PowerPoint</vt:lpstr>
      <vt:lpstr>GIOCO n.1- Riciclo creativo</vt:lpstr>
      <vt:lpstr>Presentazione standard di PowerPoint</vt:lpstr>
      <vt:lpstr>Presentazione standard di PowerPoint</vt:lpstr>
      <vt:lpstr>GIOCO n.2- costruisci la piramide</vt:lpstr>
      <vt:lpstr>Presentazione standard di PowerPoint</vt:lpstr>
      <vt:lpstr>Presentazione standard di PowerPoint</vt:lpstr>
      <vt:lpstr>Presentazione standard di PowerPoint</vt:lpstr>
      <vt:lpstr>GIOCO n.3- Da dove arriva la mia verdura?</vt:lpstr>
      <vt:lpstr>Presentazione standard di PowerPoint</vt:lpstr>
      <vt:lpstr>Presentazione standard di PowerPoint</vt:lpstr>
      <vt:lpstr>Presentazione standard di PowerPoint</vt:lpstr>
      <vt:lpstr>GIOCO n.4 - Ruba ‘’rifiuti’’ </vt:lpstr>
      <vt:lpstr>GIOCO n.5- Spesa consapevole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camilla cocchia</dc:creator>
  <cp:lastModifiedBy>Portatile2</cp:lastModifiedBy>
  <cp:revision>38</cp:revision>
  <dcterms:created xsi:type="dcterms:W3CDTF">2019-05-04T10:39:11Z</dcterms:created>
  <dcterms:modified xsi:type="dcterms:W3CDTF">2019-05-07T09:59:13Z</dcterms:modified>
</cp:coreProperties>
</file>