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htm" ContentType="application/xhtml+xml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2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69" r:id="rId12"/>
    <p:sldId id="267" r:id="rId13"/>
    <p:sldId id="270" r:id="rId14"/>
    <p:sldId id="271" r:id="rId15"/>
    <p:sldId id="272" r:id="rId16"/>
    <p:sldId id="273" r:id="rId17"/>
    <p:sldId id="275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9" r:id="rId26"/>
    <p:sldId id="282" r:id="rId27"/>
    <p:sldId id="293" r:id="rId28"/>
    <p:sldId id="283" r:id="rId29"/>
    <p:sldId id="290" r:id="rId30"/>
    <p:sldId id="294" r:id="rId31"/>
    <p:sldId id="284" r:id="rId32"/>
    <p:sldId id="287" r:id="rId3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6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81C07-F513-48DE-88BD-8B3B3780EA08}" type="datetimeFigureOut">
              <a:rPr lang="it-IT" smtClean="0"/>
              <a:t>24/01/19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DC383-E431-4457-B55E-0401922FC1D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6656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DC383-E431-4457-B55E-0401922FC1D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2135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DC383-E431-4457-B55E-0401922FC1D3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753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9E36-EA3F-42C2-8F2E-7970DA12ECF3}" type="datetimeFigureOut">
              <a:rPr lang="it-IT" smtClean="0"/>
              <a:t>24/01/19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B9B-BF63-4582-9947-CCEABFC97EA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970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9E36-EA3F-42C2-8F2E-7970DA12ECF3}" type="datetimeFigureOut">
              <a:rPr lang="it-IT" smtClean="0"/>
              <a:t>24/01/19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B9B-BF63-4582-9947-CCEABFC97EA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0220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9E36-EA3F-42C2-8F2E-7970DA12ECF3}" type="datetimeFigureOut">
              <a:rPr lang="it-IT" smtClean="0"/>
              <a:t>24/01/19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B9B-BF63-4582-9947-CCEABFC97EA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55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9E36-EA3F-42C2-8F2E-7970DA12ECF3}" type="datetimeFigureOut">
              <a:rPr lang="it-IT" smtClean="0"/>
              <a:t>24/01/19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B9B-BF63-4582-9947-CCEABFC97EA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015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9E36-EA3F-42C2-8F2E-7970DA12ECF3}" type="datetimeFigureOut">
              <a:rPr lang="it-IT" smtClean="0"/>
              <a:t>24/01/19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B9B-BF63-4582-9947-CCEABFC97EA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817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9E36-EA3F-42C2-8F2E-7970DA12ECF3}" type="datetimeFigureOut">
              <a:rPr lang="it-IT" smtClean="0"/>
              <a:t>24/01/19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B9B-BF63-4582-9947-CCEABFC97EA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260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9E36-EA3F-42C2-8F2E-7970DA12ECF3}" type="datetimeFigureOut">
              <a:rPr lang="it-IT" smtClean="0"/>
              <a:t>24/01/19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B9B-BF63-4582-9947-CCEABFC97EA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801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9E36-EA3F-42C2-8F2E-7970DA12ECF3}" type="datetimeFigureOut">
              <a:rPr lang="it-IT" smtClean="0"/>
              <a:t>24/01/19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B9B-BF63-4582-9947-CCEABFC97EA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358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9E36-EA3F-42C2-8F2E-7970DA12ECF3}" type="datetimeFigureOut">
              <a:rPr lang="it-IT" smtClean="0"/>
              <a:t>24/01/19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B9B-BF63-4582-9947-CCEABFC97EA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750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9E36-EA3F-42C2-8F2E-7970DA12ECF3}" type="datetimeFigureOut">
              <a:rPr lang="it-IT" smtClean="0"/>
              <a:t>24/01/19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B9B-BF63-4582-9947-CCEABFC97EA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71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9E36-EA3F-42C2-8F2E-7970DA12ECF3}" type="datetimeFigureOut">
              <a:rPr lang="it-IT" smtClean="0"/>
              <a:t>24/01/19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B9B-BF63-4582-9947-CCEABFC97EA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95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F9E36-EA3F-42C2-8F2E-7970DA12ECF3}" type="datetimeFigureOut">
              <a:rPr lang="it-IT" smtClean="0"/>
              <a:t>24/01/19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14B9B-BF63-4582-9947-CCEABFC97EA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467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3" Type="http://schemas.openxmlformats.org/officeDocument/2006/relationships/image" Target="../media/image4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htm"/><Relationship Id="rId4" Type="http://schemas.openxmlformats.org/officeDocument/2006/relationships/image" Target="../media/image45.jpg"/><Relationship Id="rId5" Type="http://schemas.openxmlformats.org/officeDocument/2006/relationships/image" Target="../media/image46.jpeg"/><Relationship Id="rId6" Type="http://schemas.openxmlformats.org/officeDocument/2006/relationships/image" Target="../media/image47.jpg"/><Relationship Id="rId7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ologieAmbien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571" y="0"/>
            <a:ext cx="9144000" cy="671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75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369" y="1339442"/>
            <a:ext cx="5774531" cy="5150257"/>
          </a:xfrm>
        </p:spPr>
      </p:pic>
      <p:sp>
        <p:nvSpPr>
          <p:cNvPr id="8" name="Rettangolo 7"/>
          <p:cNvSpPr/>
          <p:nvPr/>
        </p:nvSpPr>
        <p:spPr>
          <a:xfrm>
            <a:off x="691421" y="630535"/>
            <a:ext cx="3722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Lucida Calligraphy" panose="03010101010101010101" pitchFamily="66" charset="0"/>
              </a:rPr>
              <a:t>Pensa che….</a:t>
            </a:r>
            <a:endParaRPr lang="it-IT" sz="5400" b="1" cap="none" spc="0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Lucida Calligraphy" panose="03010101010101010101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71500" y="2209800"/>
            <a:ext cx="5156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Lucida Calligraphy" panose="03010101010101010101" pitchFamily="66" charset="0"/>
              </a:rPr>
              <a:t>…il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Lucida Calligraphy" panose="03010101010101010101" pitchFamily="66" charset="0"/>
              </a:rPr>
              <a:t>bestiame produce il 18% dei gas serra che intrappolano il calore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Lucida Calligraphy" panose="03010101010101010101" pitchFamily="66" charset="0"/>
              </a:rPr>
              <a:t>dell’atmosfera…</a:t>
            </a:r>
          </a:p>
          <a:p>
            <a:pPr>
              <a:lnSpc>
                <a:spcPct val="200000"/>
              </a:lnSpc>
            </a:pPr>
            <a:endParaRPr lang="it-IT" dirty="0" smtClean="0">
              <a:solidFill>
                <a:schemeClr val="accent1">
                  <a:lumMod val="75000"/>
                </a:schemeClr>
              </a:solidFill>
              <a:latin typeface="Lucida Calligraphy" panose="03010101010101010101" pitchFamily="66" charset="0"/>
            </a:endParaRPr>
          </a:p>
          <a:p>
            <a:pPr>
              <a:lnSpc>
                <a:spcPct val="200000"/>
              </a:lnSpc>
            </a:pPr>
            <a:endParaRPr lang="it-IT" dirty="0" smtClean="0">
              <a:solidFill>
                <a:schemeClr val="accent1">
                  <a:lumMod val="75000"/>
                </a:schemeClr>
              </a:solidFill>
              <a:latin typeface="Lucida Calligraphy" panose="03010101010101010101" pitchFamily="66" charset="0"/>
            </a:endParaRPr>
          </a:p>
          <a:p>
            <a:pPr>
              <a:lnSpc>
                <a:spcPct val="200000"/>
              </a:lnSpc>
            </a:pPr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…Cosa succede all’ambiente?</a:t>
            </a:r>
            <a:endParaRPr lang="it-IT" sz="2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270500" y="3256240"/>
            <a:ext cx="215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it-IT" sz="1000" dirty="0">
                <a:solidFill>
                  <a:srgbClr val="002060"/>
                </a:solidFill>
                <a:latin typeface="Lucida Calligraphy" panose="03010101010101010101" pitchFamily="66" charset="0"/>
              </a:rPr>
              <a:t>scioglimento dei ghiacci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it-IT" sz="1000" dirty="0" smtClean="0">
                <a:solidFill>
                  <a:srgbClr val="002060"/>
                </a:solidFill>
                <a:latin typeface="Lucida Calligraphy" panose="03010101010101010101" pitchFamily="66" charset="0"/>
              </a:rPr>
              <a:t>innalzamento </a:t>
            </a:r>
            <a:r>
              <a:rPr lang="it-IT" sz="1000" dirty="0">
                <a:solidFill>
                  <a:srgbClr val="002060"/>
                </a:solidFill>
                <a:latin typeface="Lucida Calligraphy" panose="03010101010101010101" pitchFamily="66" charset="0"/>
              </a:rPr>
              <a:t>del livello del mare</a:t>
            </a:r>
          </a:p>
          <a:p>
            <a:endParaRPr lang="it-IT" sz="1000" dirty="0">
              <a:solidFill>
                <a:srgbClr val="00206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629400" y="1917700"/>
            <a:ext cx="20193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it-IT" sz="1000" dirty="0">
                <a:solidFill>
                  <a:srgbClr val="002060"/>
                </a:solidFill>
                <a:latin typeface="Lucida Calligraphy" panose="03010101010101010101" pitchFamily="66" charset="0"/>
              </a:rPr>
              <a:t>calamità naturali come esondazioni e tempeste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it-IT" sz="1000" dirty="0" smtClean="0">
                <a:solidFill>
                  <a:srgbClr val="002060"/>
                </a:solidFill>
                <a:latin typeface="Lucida Calligraphy" panose="03010101010101010101" pitchFamily="66" charset="0"/>
              </a:rPr>
              <a:t>assottigliamento </a:t>
            </a:r>
            <a:r>
              <a:rPr lang="it-IT" sz="1000" dirty="0">
                <a:solidFill>
                  <a:srgbClr val="002060"/>
                </a:solidFill>
                <a:latin typeface="Lucida Calligraphy" panose="03010101010101010101" pitchFamily="66" charset="0"/>
              </a:rPr>
              <a:t>dello strato di ozono</a:t>
            </a:r>
          </a:p>
          <a:p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799115" y="2410142"/>
            <a:ext cx="193436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it-IT" sz="1000" dirty="0">
                <a:solidFill>
                  <a:srgbClr val="002060"/>
                </a:solidFill>
                <a:latin typeface="Lucida Calligraphy" panose="03010101010101010101" pitchFamily="66" charset="0"/>
              </a:rPr>
              <a:t>acidificazione degli oceani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it-IT" sz="1000" dirty="0" smtClean="0">
                <a:solidFill>
                  <a:srgbClr val="002060"/>
                </a:solidFill>
                <a:latin typeface="Lucida Calligraphy" panose="03010101010101010101" pitchFamily="66" charset="0"/>
              </a:rPr>
              <a:t>costante </a:t>
            </a:r>
            <a:r>
              <a:rPr lang="it-IT" sz="1000" dirty="0">
                <a:solidFill>
                  <a:srgbClr val="002060"/>
                </a:solidFill>
                <a:latin typeface="Lucida Calligraphy" panose="03010101010101010101" pitchFamily="66" charset="0"/>
              </a:rPr>
              <a:t>e crescente desertificazione</a:t>
            </a:r>
          </a:p>
          <a:p>
            <a:endParaRPr lang="it-IT" dirty="0"/>
          </a:p>
        </p:txBody>
      </p:sp>
      <p:sp>
        <p:nvSpPr>
          <p:cNvPr id="23" name="Freccia in giù 22"/>
          <p:cNvSpPr/>
          <p:nvPr/>
        </p:nvSpPr>
        <p:spPr>
          <a:xfrm>
            <a:off x="1816100" y="3873500"/>
            <a:ext cx="972279" cy="1409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715053" y="6459824"/>
            <a:ext cx="6714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Lucida Calligraphy" panose="03010101010101010101" pitchFamily="66" charset="0"/>
              </a:rPr>
              <a:t>FAO (Food and agricolture </a:t>
            </a:r>
            <a:r>
              <a:rPr lang="it-IT" sz="1000" dirty="0" err="1">
                <a:latin typeface="Lucida Calligraphy" panose="03010101010101010101" pitchFamily="66" charset="0"/>
              </a:rPr>
              <a:t>organization</a:t>
            </a:r>
            <a:r>
              <a:rPr lang="it-IT" sz="1000" dirty="0">
                <a:latin typeface="Lucida Calligraphy" panose="03010101010101010101" pitchFamily="66" charset="0"/>
              </a:rPr>
              <a:t> of </a:t>
            </a:r>
            <a:r>
              <a:rPr lang="it-IT" sz="1000" dirty="0" err="1">
                <a:latin typeface="Lucida Calligraphy" panose="03010101010101010101" pitchFamily="66" charset="0"/>
              </a:rPr>
              <a:t>United</a:t>
            </a:r>
            <a:r>
              <a:rPr lang="it-IT" sz="1000" dirty="0">
                <a:latin typeface="Lucida Calligraphy" panose="03010101010101010101" pitchFamily="66" charset="0"/>
              </a:rPr>
              <a:t> Nations</a:t>
            </a:r>
          </a:p>
        </p:txBody>
      </p:sp>
    </p:spTree>
    <p:extLst>
      <p:ext uri="{BB962C8B-B14F-4D97-AF65-F5344CB8AC3E}">
        <p14:creationId xmlns:p14="http://schemas.microsoft.com/office/powerpoint/2010/main" val="3855358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97668"/>
            <a:ext cx="10515600" cy="1325563"/>
          </a:xfrm>
        </p:spPr>
        <p:txBody>
          <a:bodyPr>
            <a:noAutofit/>
          </a:bodyPr>
          <a:lstStyle/>
          <a:p>
            <a:r>
              <a:rPr lang="it-IT" sz="35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  <a:ea typeface="+mn-ea"/>
                <a:cs typeface="+mn-cs"/>
              </a:rPr>
              <a:t>E </a:t>
            </a:r>
            <a:r>
              <a:rPr lang="it-IT" sz="35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  <a:ea typeface="+mn-ea"/>
                <a:cs typeface="+mn-cs"/>
              </a:rPr>
              <a:t>che cose succede alle persone</a:t>
            </a:r>
            <a:r>
              <a:rPr lang="it-IT" sz="3500" dirty="0"/>
              <a:t> </a:t>
            </a:r>
            <a:r>
              <a:rPr lang="it-IT" sz="35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  <a:ea typeface="+mn-ea"/>
                <a:cs typeface="+mn-cs"/>
              </a:rPr>
              <a:t>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700" y="1930399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200" dirty="0">
                <a:solidFill>
                  <a:schemeClr val="accent5">
                    <a:lumMod val="75000"/>
                  </a:schemeClr>
                </a:solidFill>
                <a:latin typeface="Lucida Calligraphy" panose="03010101010101010101" pitchFamily="66" charset="0"/>
              </a:rPr>
              <a:t>M</a:t>
            </a:r>
            <a:r>
              <a:rPr lang="it-IT" sz="2200" dirty="0" smtClean="0">
                <a:solidFill>
                  <a:schemeClr val="accent5">
                    <a:lumMod val="75000"/>
                  </a:schemeClr>
                </a:solidFill>
                <a:latin typeface="Lucida Calligraphy" panose="03010101010101010101" pitchFamily="66" charset="0"/>
              </a:rPr>
              <a:t>aggiore </a:t>
            </a:r>
            <a:r>
              <a:rPr lang="it-IT" sz="2200" dirty="0">
                <a:solidFill>
                  <a:schemeClr val="accent5">
                    <a:lumMod val="75000"/>
                  </a:schemeClr>
                </a:solidFill>
                <a:latin typeface="Lucida Calligraphy" panose="03010101010101010101" pitchFamily="66" charset="0"/>
              </a:rPr>
              <a:t>resistenza agli antibiotici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200" dirty="0">
                <a:solidFill>
                  <a:schemeClr val="accent5">
                    <a:lumMod val="75000"/>
                  </a:schemeClr>
                </a:solidFill>
                <a:latin typeface="Lucida Calligraphy" panose="03010101010101010101" pitchFamily="66" charset="0"/>
              </a:rPr>
              <a:t>M</a:t>
            </a:r>
            <a:r>
              <a:rPr lang="it-IT" sz="2200" dirty="0" smtClean="0">
                <a:solidFill>
                  <a:schemeClr val="accent5">
                    <a:lumMod val="75000"/>
                  </a:schemeClr>
                </a:solidFill>
                <a:latin typeface="Lucida Calligraphy" panose="03010101010101010101" pitchFamily="66" charset="0"/>
              </a:rPr>
              <a:t>anifestazione </a:t>
            </a:r>
            <a:r>
              <a:rPr lang="it-IT" sz="2200" dirty="0">
                <a:solidFill>
                  <a:schemeClr val="accent5">
                    <a:lumMod val="75000"/>
                  </a:schemeClr>
                </a:solidFill>
                <a:latin typeface="Lucida Calligraphy" panose="03010101010101010101" pitchFamily="66" charset="0"/>
              </a:rPr>
              <a:t>di malattie umane nuove, soprattutto virali (per esempio epidemie influenzali)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200" dirty="0">
                <a:solidFill>
                  <a:schemeClr val="accent5">
                    <a:lumMod val="75000"/>
                  </a:schemeClr>
                </a:solidFill>
                <a:latin typeface="Lucida Calligraphy" panose="03010101010101010101" pitchFamily="66" charset="0"/>
              </a:rPr>
              <a:t>D</a:t>
            </a:r>
            <a:r>
              <a:rPr lang="it-IT" sz="2200" dirty="0" smtClean="0">
                <a:solidFill>
                  <a:schemeClr val="accent5">
                    <a:lumMod val="75000"/>
                  </a:schemeClr>
                </a:solidFill>
                <a:latin typeface="Lucida Calligraphy" panose="03010101010101010101" pitchFamily="66" charset="0"/>
              </a:rPr>
              <a:t>anni </a:t>
            </a:r>
            <a:r>
              <a:rPr lang="it-IT" sz="2200" dirty="0">
                <a:solidFill>
                  <a:schemeClr val="accent5">
                    <a:lumMod val="75000"/>
                  </a:schemeClr>
                </a:solidFill>
                <a:latin typeface="Lucida Calligraphy" panose="03010101010101010101" pitchFamily="66" charset="0"/>
              </a:rPr>
              <a:t>da inquinamento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200" dirty="0">
                <a:solidFill>
                  <a:schemeClr val="accent5">
                    <a:lumMod val="75000"/>
                  </a:schemeClr>
                </a:solidFill>
                <a:latin typeface="Lucida Calligraphy" panose="03010101010101010101" pitchFamily="66" charset="0"/>
              </a:rPr>
              <a:t>C</a:t>
            </a:r>
            <a:r>
              <a:rPr lang="it-IT" sz="2200" dirty="0" smtClean="0">
                <a:solidFill>
                  <a:schemeClr val="accent5">
                    <a:lumMod val="75000"/>
                  </a:schemeClr>
                </a:solidFill>
                <a:latin typeface="Lucida Calligraphy" panose="03010101010101010101" pitchFamily="66" charset="0"/>
              </a:rPr>
              <a:t>arenza </a:t>
            </a:r>
            <a:r>
              <a:rPr lang="it-IT" sz="2200" dirty="0">
                <a:solidFill>
                  <a:schemeClr val="accent5">
                    <a:lumMod val="75000"/>
                  </a:schemeClr>
                </a:solidFill>
                <a:latin typeface="Lucida Calligraphy" panose="03010101010101010101" pitchFamily="66" charset="0"/>
              </a:rPr>
              <a:t>di terreni destinati alla produzione di alimenti per consumo umano e aumento di terreni adibiti alla produzione di mangime animale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200" dirty="0">
                <a:solidFill>
                  <a:schemeClr val="accent5">
                    <a:lumMod val="75000"/>
                  </a:schemeClr>
                </a:solidFill>
                <a:latin typeface="Lucida Calligraphy" panose="03010101010101010101" pitchFamily="66" charset="0"/>
              </a:rPr>
              <a:t>C</a:t>
            </a:r>
            <a:r>
              <a:rPr lang="it-IT" sz="2200" dirty="0" smtClean="0">
                <a:solidFill>
                  <a:schemeClr val="accent5">
                    <a:lumMod val="75000"/>
                  </a:schemeClr>
                </a:solidFill>
                <a:latin typeface="Lucida Calligraphy" panose="03010101010101010101" pitchFamily="66" charset="0"/>
              </a:rPr>
              <a:t>ambiamenti </a:t>
            </a:r>
            <a:r>
              <a:rPr lang="it-IT" sz="2200" dirty="0">
                <a:solidFill>
                  <a:schemeClr val="accent5">
                    <a:lumMod val="75000"/>
                  </a:schemeClr>
                </a:solidFill>
                <a:latin typeface="Lucida Calligraphy" panose="03010101010101010101" pitchFamily="66" charset="0"/>
              </a:rPr>
              <a:t>climatici repentini (stagioni secche e piovose) ne abbiamo evidenti dimostrazioni giorno per giorno, fa caldo di inverno fa freddo d’estate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200" dirty="0">
                <a:solidFill>
                  <a:schemeClr val="accent5">
                    <a:lumMod val="75000"/>
                  </a:schemeClr>
                </a:solidFill>
                <a:latin typeface="Lucida Calligraphy" panose="03010101010101010101" pitchFamily="66" charset="0"/>
              </a:rPr>
              <a:t>M</a:t>
            </a:r>
            <a:r>
              <a:rPr lang="it-IT" sz="2200" dirty="0" smtClean="0">
                <a:solidFill>
                  <a:schemeClr val="accent5">
                    <a:lumMod val="75000"/>
                  </a:schemeClr>
                </a:solidFill>
                <a:latin typeface="Lucida Calligraphy" panose="03010101010101010101" pitchFamily="66" charset="0"/>
              </a:rPr>
              <a:t>aggiore </a:t>
            </a:r>
            <a:r>
              <a:rPr lang="it-IT" sz="2200" dirty="0">
                <a:solidFill>
                  <a:schemeClr val="accent5">
                    <a:lumMod val="75000"/>
                  </a:schemeClr>
                </a:solidFill>
                <a:latin typeface="Lucida Calligraphy" panose="03010101010101010101" pitchFamily="66" charset="0"/>
              </a:rPr>
              <a:t>incidenza di malattie legate all’eccessivo consumo di grassi e proteine animali: patologie cardiovascolari, cancro, diabete, ipertensione, obesità.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1990" y="114300"/>
            <a:ext cx="3336287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80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Ci stiamo divorando il PIANETA!</a:t>
            </a:r>
            <a:endParaRPr lang="it-IT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2044700"/>
            <a:ext cx="5435600" cy="3441700"/>
          </a:xfrm>
        </p:spPr>
      </p:pic>
    </p:spTree>
    <p:extLst>
      <p:ext uri="{BB962C8B-B14F-4D97-AF65-F5344CB8AC3E}">
        <p14:creationId xmlns:p14="http://schemas.microsoft.com/office/powerpoint/2010/main" val="1653978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225" y="2291557"/>
            <a:ext cx="4591050" cy="2705100"/>
          </a:xfrm>
        </p:spPr>
      </p:pic>
      <p:sp>
        <p:nvSpPr>
          <p:cNvPr id="4" name="Rettangolo 3"/>
          <p:cNvSpPr/>
          <p:nvPr/>
        </p:nvSpPr>
        <p:spPr>
          <a:xfrm>
            <a:off x="1054100" y="411957"/>
            <a:ext cx="10248900" cy="134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it-IT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VIVI LIBERAMENTE NEL RISPETT </a:t>
            </a:r>
            <a:r>
              <a:rPr lang="it-IT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DELL’AMBIENTE</a:t>
            </a:r>
            <a:r>
              <a:rPr lang="it-IT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it-IT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79700" y="5530057"/>
            <a:ext cx="774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La soluzione c’è e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ORA vedremo 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qual è!</a:t>
            </a:r>
          </a:p>
        </p:txBody>
      </p:sp>
    </p:spTree>
    <p:extLst>
      <p:ext uri="{BB962C8B-B14F-4D97-AF65-F5344CB8AC3E}">
        <p14:creationId xmlns:p14="http://schemas.microsoft.com/office/powerpoint/2010/main" val="2177838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32200" y="2341562"/>
            <a:ext cx="7810500" cy="4351338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Lucida Calligraphy" panose="03010101010101010101" pitchFamily="66" charset="0"/>
              </a:rPr>
              <a:t>È essenziale che l’industria agro-alimentare si impegni per produrre facendo meno danni possibili</a:t>
            </a:r>
          </a:p>
          <a:p>
            <a:r>
              <a:rPr lang="it-IT" sz="2000" dirty="0">
                <a:latin typeface="Lucida Calligraphy" panose="03010101010101010101" pitchFamily="66" charset="0"/>
              </a:rPr>
              <a:t>Ma è altrettanto, se non più importante, necessario che l’individuo si sforzi di mutare le proprie abitudini partendo proprio dalle scelte alimentari </a:t>
            </a:r>
            <a:endParaRPr lang="it-IT" sz="2000" dirty="0" smtClean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it-IT" sz="2000" dirty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it-IT" sz="2000" dirty="0" smtClean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it-IT" sz="2000" dirty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r>
              <a:rPr lang="it-IT" sz="2000" dirty="0" smtClean="0">
                <a:latin typeface="Lucida Calligraphy" panose="03010101010101010101" pitchFamily="66" charset="0"/>
              </a:rPr>
              <a:t>Che </a:t>
            </a:r>
            <a:r>
              <a:rPr lang="it-IT" sz="2000" dirty="0">
                <a:latin typeface="Lucida Calligraphy" panose="03010101010101010101" pitchFamily="66" charset="0"/>
              </a:rPr>
              <a:t>cosa cominciamo a far vedere ai bambini che possa aiutarli in questa scelta?</a:t>
            </a:r>
          </a:p>
          <a:p>
            <a:pPr marL="0" indent="0">
              <a:buNone/>
            </a:pPr>
            <a:endParaRPr lang="it-IT" sz="2000" dirty="0">
              <a:latin typeface="Lucida Calligraphy" panose="03010101010101010101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100" y="136525"/>
            <a:ext cx="7061199" cy="18097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74" y="1790700"/>
            <a:ext cx="2574925" cy="4902200"/>
          </a:xfrm>
          <a:prstGeom prst="rect">
            <a:avLst/>
          </a:prstGeom>
        </p:spPr>
      </p:pic>
      <p:sp>
        <p:nvSpPr>
          <p:cNvPr id="7" name="Freccia in giù 6"/>
          <p:cNvSpPr/>
          <p:nvPr/>
        </p:nvSpPr>
        <p:spPr>
          <a:xfrm>
            <a:off x="6731000" y="4076700"/>
            <a:ext cx="3200400" cy="9017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8324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800" y="-25888"/>
            <a:ext cx="10515600" cy="1325563"/>
          </a:xfrm>
        </p:spPr>
        <p:txBody>
          <a:bodyPr>
            <a:normAutofit/>
          </a:bodyPr>
          <a:lstStyle/>
          <a:p>
            <a:r>
              <a:rPr lang="it-IT" sz="3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LA DOPPIA PIRAMIDE ALIMENTARE</a:t>
            </a:r>
            <a:endParaRPr lang="it-IT" sz="30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</p:txBody>
      </p:sp>
      <p:pic>
        <p:nvPicPr>
          <p:cNvPr id="4" name="Segnaposto contenuto 5" descr="DOPPIA PIRAMIDE BELLA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3299" y="1119189"/>
            <a:ext cx="7175401" cy="3897311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204" y="1297248"/>
            <a:ext cx="3535595" cy="186083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203" y="3491256"/>
            <a:ext cx="3535595" cy="197993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12798" y="5016500"/>
            <a:ext cx="78803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400" dirty="0">
                <a:solidFill>
                  <a:schemeClr val="accent2">
                    <a:lumMod val="75000"/>
                  </a:schemeClr>
                </a:solidFill>
                <a:latin typeface="Lucida Calligraphy" panose="03010101010101010101" pitchFamily="66" charset="0"/>
              </a:rPr>
              <a:t>E’ uno strumento utile a mettere in relazione l’aspetto nutrizionale degli alimenti con il loro impatto 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  <a:latin typeface="Lucida Calligraphy" panose="03010101010101010101" pitchFamily="66" charset="0"/>
              </a:rPr>
              <a:t>ambientale</a:t>
            </a:r>
          </a:p>
          <a:p>
            <a:endParaRPr lang="it-IT" sz="1400" dirty="0">
              <a:solidFill>
                <a:schemeClr val="accent2">
                  <a:lumMod val="75000"/>
                </a:schemeClr>
              </a:solidFill>
              <a:latin typeface="Lucida Calligraphy" panose="03010101010101010101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400" dirty="0">
                <a:solidFill>
                  <a:schemeClr val="accent2">
                    <a:lumMod val="75000"/>
                  </a:schemeClr>
                </a:solidFill>
                <a:latin typeface="Lucida Calligraphy" panose="03010101010101010101" pitchFamily="66" charset="0"/>
              </a:rPr>
              <a:t>E’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  <a:latin typeface="Lucida Calligraphy" panose="03010101010101010101" pitchFamily="66" charset="0"/>
              </a:rPr>
              <a:t> stata creata analizzando e misurando l’impatto sull’ambiente causato dagli alimenti presenti nella piramide alimentare e disponendo questi ultimi all’interno di una piramide rovesciata, in cui gli alimenti posti nella parte più bassa producono il minore impatto ambientale</a:t>
            </a:r>
          </a:p>
          <a:p>
            <a:endParaRPr lang="it-IT" sz="1400" dirty="0" smtClean="0">
              <a:solidFill>
                <a:schemeClr val="accent2">
                  <a:lumMod val="75000"/>
                </a:schemeClr>
              </a:solidFill>
              <a:latin typeface="Lucida Calligraphy" panose="03010101010101010101" pitchFamily="66" charset="0"/>
            </a:endParaRPr>
          </a:p>
          <a:p>
            <a:endParaRPr lang="it-IT" sz="1400" dirty="0">
              <a:solidFill>
                <a:schemeClr val="accent2">
                  <a:lumMod val="75000"/>
                </a:schemeClr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72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36537" y="5937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35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MA VA BENE</a:t>
            </a:r>
          </a:p>
          <a:p>
            <a:pPr algn="ctr">
              <a:lnSpc>
                <a:spcPct val="100000"/>
              </a:lnSpc>
            </a:pPr>
            <a:r>
              <a:rPr lang="it-IT" sz="35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 ANCHE </a:t>
            </a:r>
          </a:p>
          <a:p>
            <a:pPr algn="ctr">
              <a:lnSpc>
                <a:spcPct val="100000"/>
              </a:lnSpc>
            </a:pPr>
            <a:r>
              <a:rPr lang="it-IT" sz="35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PER I BIMBI</a:t>
            </a:r>
            <a:endParaRPr lang="it-IT" sz="35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605" y="3162300"/>
            <a:ext cx="2836863" cy="32512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786" y="2600325"/>
            <a:ext cx="12382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22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5" descr="bcfn_doppiapiramide_cres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95489" y="1450975"/>
            <a:ext cx="6589712" cy="3984625"/>
          </a:xfrm>
          <a:prstGeom prst="rect">
            <a:avLst/>
          </a:prstGeo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3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LA DOPPIA PIRAMIDE ALIMENTARE</a:t>
            </a:r>
            <a:endParaRPr lang="it-IT" sz="30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08000" y="5196522"/>
            <a:ext cx="1084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Lucida Calligraphy" panose="03010101010101010101" pitchFamily="66" charset="0"/>
              </a:rPr>
              <a:t>Certamente sì! </a:t>
            </a:r>
            <a:endParaRPr lang="it-IT" b="1" dirty="0" smtClean="0">
              <a:solidFill>
                <a:schemeClr val="accent2">
                  <a:lumMod val="75000"/>
                </a:schemeClr>
              </a:solidFill>
              <a:latin typeface="Lucida Calligraphy" panose="03010101010101010101" pitchFamily="66" charset="0"/>
            </a:endParaRPr>
          </a:p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Lucida Calligraphy" panose="03010101010101010101" pitchFamily="66" charset="0"/>
              </a:rPr>
              <a:t>La 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  <a:latin typeface="Lucida Calligraphy" panose="03010101010101010101" pitchFamily="66" charset="0"/>
              </a:rPr>
              <a:t>differenza rispetto a quella degli adulti sta in una diversa distribuzione delle fonti di proteine ed in particolare della carne. Ovviamente dalla parte della piramide ambientale i cibi a minore impatto rimangono quelli in basso al vertice della piramide rovesciata.</a:t>
            </a:r>
          </a:p>
          <a:p>
            <a:endParaRPr lang="it-IT" dirty="0">
              <a:solidFill>
                <a:schemeClr val="accent2">
                  <a:lumMod val="75000"/>
                </a:schemeClr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025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01" y="1985262"/>
            <a:ext cx="4233862" cy="3689257"/>
          </a:xfrm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Dieta sostenibile: </a:t>
            </a:r>
            <a:br>
              <a:rPr lang="it-IT" sz="4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</a:br>
            <a:r>
              <a:rPr lang="it-IT" sz="4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Amica </a:t>
            </a:r>
            <a:r>
              <a:rPr lang="it-IT" sz="4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della salute e del Pianeta.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302500" y="2121730"/>
            <a:ext cx="3873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Lucida Calligraphy" panose="03010101010101010101" pitchFamily="66" charset="0"/>
              </a:rPr>
              <a:t>Minore impatto ambientale equivale a: 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  <a:latin typeface="Lucida Calligraphy" panose="03010101010101010101" pitchFamily="66" charset="0"/>
              </a:rPr>
              <a:t>tanti cereali (meglio se integrali) e tantissima frutta e verdura, pesce e latticini senza eccedere, più legumi e consumo moderato di dolci e carne rossa. </a:t>
            </a:r>
          </a:p>
        </p:txBody>
      </p:sp>
    </p:spTree>
    <p:extLst>
      <p:ext uri="{BB962C8B-B14F-4D97-AF65-F5344CB8AC3E}">
        <p14:creationId xmlns:p14="http://schemas.microsoft.com/office/powerpoint/2010/main" val="275617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107" y="5143187"/>
            <a:ext cx="10515600" cy="1325563"/>
          </a:xfrm>
        </p:spPr>
        <p:txBody>
          <a:bodyPr>
            <a:noAutofit/>
          </a:bodyPr>
          <a:lstStyle/>
          <a:p>
            <a:r>
              <a:rPr lang="it-IT" sz="3200" b="1" i="1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«Dimmi </a:t>
            </a:r>
            <a:r>
              <a:rPr lang="it-IT" sz="3200" b="1" i="1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cosa mangi e ti dirò come stai, come starai e come sta l’ambiente che ti </a:t>
            </a:r>
            <a:r>
              <a:rPr lang="it-IT" sz="3200" b="1" i="1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circonda». </a:t>
            </a:r>
            <a:r>
              <a:rPr lang="it-IT" sz="3200" b="1" i="1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/>
            </a:r>
            <a:br>
              <a:rPr lang="it-IT" sz="3200" b="1" i="1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</a:br>
            <a:endParaRPr lang="it-IT" sz="3200" b="1" i="1" dirty="0">
              <a:solidFill>
                <a:schemeClr val="accent6">
                  <a:lumMod val="75000"/>
                </a:schemeClr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970" y="1690688"/>
            <a:ext cx="4182059" cy="307700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159099" y="347730"/>
            <a:ext cx="9530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Lucida Calligraphy" pitchFamily="66" charset="0"/>
              </a:rPr>
              <a:t>«Dimmi  cosa mangi e ti dirò chi sei»</a:t>
            </a:r>
            <a:endParaRPr lang="it-IT" sz="3200" dirty="0"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88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9093"/>
            <a:ext cx="5141397" cy="518374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94" y="5273733"/>
            <a:ext cx="10162960" cy="43821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432780" y="2023803"/>
            <a:ext cx="6867586" cy="193899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0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 CENA" panose="02000000000000000000" pitchFamily="2" charset="0"/>
                <a:cs typeface="Times New Roman" panose="02020603050405020304" pitchFamily="18" charset="0"/>
              </a:rPr>
              <a:t>Rispetta l’Ambiente e …</a:t>
            </a:r>
          </a:p>
          <a:p>
            <a:pPr algn="ctr"/>
            <a:r>
              <a:rPr lang="it-IT" sz="60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 CENA" panose="02000000000000000000" pitchFamily="2" charset="0"/>
                <a:cs typeface="Times New Roman" panose="02020603050405020304" pitchFamily="18" charset="0"/>
              </a:rPr>
              <a:t>…Scegli con la Mente</a:t>
            </a:r>
            <a:endParaRPr lang="it-IT" sz="6000" b="1" i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 CENA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169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Una curiosità…</a:t>
            </a:r>
            <a:endParaRPr lang="it-IT" b="1" i="1" dirty="0">
              <a:solidFill>
                <a:schemeClr val="accent6">
                  <a:lumMod val="75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27908" y="162788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…Qual è la Dieta più Sostenibile?</a:t>
            </a:r>
          </a:p>
          <a:p>
            <a:pPr marL="0" indent="0">
              <a:buNone/>
            </a:pPr>
            <a:endParaRPr lang="it-IT" dirty="0">
              <a:solidFill>
                <a:schemeClr val="accent6">
                  <a:lumMod val="75000"/>
                </a:schemeClr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7183" y="2159000"/>
            <a:ext cx="4371033" cy="4699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48184" y="5448101"/>
            <a:ext cx="10605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C0066"/>
                </a:solidFill>
                <a:latin typeface="Lucida Calligraphy" panose="03010101010101010101" pitchFamily="66" charset="0"/>
              </a:rPr>
              <a:t>R</a:t>
            </a:r>
            <a:r>
              <a:rPr lang="it-IT" dirty="0" smtClean="0">
                <a:solidFill>
                  <a:srgbClr val="CC0066"/>
                </a:solidFill>
                <a:latin typeface="Lucida Calligraphy" panose="03010101010101010101" pitchFamily="66" charset="0"/>
              </a:rPr>
              <a:t>iconosciuta ormai come </a:t>
            </a:r>
            <a:r>
              <a:rPr lang="it-IT" dirty="0">
                <a:solidFill>
                  <a:srgbClr val="CC0066"/>
                </a:solidFill>
                <a:latin typeface="Lucida Calligraphy" panose="03010101010101010101" pitchFamily="66" charset="0"/>
              </a:rPr>
              <a:t>dieta migliore per l’individuo nell’ottica del mantenimento di un buono stato di salute dall’OMS (Organizzazione mondiale della sanità) e dalla </a:t>
            </a:r>
            <a:r>
              <a:rPr lang="it-IT" dirty="0" smtClean="0">
                <a:solidFill>
                  <a:srgbClr val="CC0066"/>
                </a:solidFill>
                <a:latin typeface="Lucida Calligraphy" panose="03010101010101010101" pitchFamily="66" charset="0"/>
              </a:rPr>
              <a:t>FAO e </a:t>
            </a:r>
            <a:r>
              <a:rPr lang="it-IT" dirty="0">
                <a:solidFill>
                  <a:srgbClr val="CC0066"/>
                </a:solidFill>
                <a:latin typeface="Lucida Calligraphy" panose="03010101010101010101" pitchFamily="66" charset="0"/>
              </a:rPr>
              <a:t>dal 2010 inserita dall’UNESCO fra i beni culturali immateriali dell’umanità.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3792" y="2953445"/>
            <a:ext cx="2191308" cy="22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1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11800" y="403224"/>
            <a:ext cx="6146800" cy="6073775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È importante a tale proposito ricordare ai bambini che tutto questo non vuol dire che frutta e verdura sono l’optimum e che la carne è il </a:t>
            </a:r>
            <a:r>
              <a:rPr lang="it-IT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diavoletto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. Non è necessario diventare vegetariani, basta consumare meno carne, di migliore qualità, proveniente da allevamenti sostenibili, privilegiare i tagli meno noti, per non sprecare nulla, e favorire allevamenti a ciclo chiuso, che riutilizzano il letame come concime.</a:t>
            </a:r>
          </a:p>
          <a:p>
            <a:pPr marL="0" indent="0" algn="r">
              <a:lnSpc>
                <a:spcPct val="150000"/>
              </a:lnSpc>
              <a:buNone/>
            </a:pPr>
            <a:endParaRPr lang="it-IT" b="1" dirty="0">
              <a:solidFill>
                <a:schemeClr val="accent6">
                  <a:lumMod val="75000"/>
                </a:schemeClr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912" y="558800"/>
            <a:ext cx="3189288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41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3700" y="-22084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Mangiare può diventare un gesto </a:t>
            </a:r>
            <a:r>
              <a:rPr lang="it-IT" sz="2400" b="1" u="sng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Eco-Sostenibile</a:t>
            </a:r>
            <a:r>
              <a:rPr lang="it-IT" sz="2400" b="1" u="sng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! </a:t>
            </a:r>
            <a:r>
              <a:rPr lang="it-IT" sz="3500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1</a:t>
            </a:r>
            <a:r>
              <a:rPr lang="it-IT" sz="3500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0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 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consigli per un’alimentazione a minore impatto ambientale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3700" y="979488"/>
            <a:ext cx="10515600" cy="435133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it-IT" sz="1600" b="1" dirty="0">
                <a:latin typeface="Lucida Calligraphy" panose="03010101010101010101" pitchFamily="66" charset="0"/>
              </a:rPr>
              <a:t>Acquista prodotti locali: </a:t>
            </a:r>
            <a:endParaRPr lang="it-IT" sz="1600" dirty="0">
              <a:latin typeface="Lucida Calligraphy" panose="03010101010101010101" pitchFamily="66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400" dirty="0">
                <a:latin typeface="Lucida Calligraphy" panose="03010101010101010101" pitchFamily="66" charset="0"/>
              </a:rPr>
              <a:t>Quattro </a:t>
            </a:r>
            <a:r>
              <a:rPr lang="it-IT" sz="1400" dirty="0" smtClean="0">
                <a:latin typeface="Lucida Calligraphy" panose="03010101010101010101" pitchFamily="66" charset="0"/>
              </a:rPr>
              <a:t>buoni </a:t>
            </a:r>
            <a:r>
              <a:rPr lang="it-IT" sz="1400" dirty="0">
                <a:latin typeface="Lucida Calligraphy" panose="03010101010101010101" pitchFamily="66" charset="0"/>
              </a:rPr>
              <a:t>motivi per acquistare "locale":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1300" dirty="0">
                <a:latin typeface="Lucida Calligraphy" panose="03010101010101010101" pitchFamily="66" charset="0"/>
              </a:rPr>
              <a:t>Compri prodotti freschi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1300" dirty="0">
                <a:latin typeface="Lucida Calligraphy" panose="03010101010101010101" pitchFamily="66" charset="0"/>
              </a:rPr>
              <a:t>Sostieni l’economia locale e le filiere italiane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1300" dirty="0">
                <a:latin typeface="Lucida Calligraphy" panose="03010101010101010101" pitchFamily="66" charset="0"/>
              </a:rPr>
              <a:t>Riduci le emissioni di CO2 limitando i </a:t>
            </a:r>
            <a:r>
              <a:rPr lang="it-IT" sz="1300" dirty="0" smtClean="0">
                <a:latin typeface="Lucida Calligraphy" panose="03010101010101010101" pitchFamily="66" charset="0"/>
              </a:rPr>
              <a:t>trasporti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1300" dirty="0" smtClean="0">
                <a:latin typeface="Lucida Calligraphy" panose="03010101010101010101" pitchFamily="66" charset="0"/>
              </a:rPr>
              <a:t>Preferisci prodotti </a:t>
            </a:r>
            <a:r>
              <a:rPr lang="it-IT" sz="1300" dirty="0">
                <a:latin typeface="Lucida Calligraphy" panose="03010101010101010101" pitchFamily="66" charset="0"/>
              </a:rPr>
              <a:t>tipici e varietà nostrane, spesso a rischio di </a:t>
            </a:r>
            <a:r>
              <a:rPr lang="it-IT" sz="1300" dirty="0" smtClean="0">
                <a:latin typeface="Lucida Calligraphy" panose="03010101010101010101" pitchFamily="66" charset="0"/>
              </a:rPr>
              <a:t>estinzione</a:t>
            </a:r>
            <a:endParaRPr lang="it-IT" sz="1300" b="1" dirty="0">
              <a:latin typeface="Lucida Calligraphy" panose="03010101010101010101" pitchFamily="66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AutoNum type="arabicPeriod" startAt="2"/>
            </a:pPr>
            <a:r>
              <a:rPr lang="it-IT" sz="1600" b="1" dirty="0" smtClean="0">
                <a:latin typeface="Lucida Calligraphy" panose="03010101010101010101" pitchFamily="66" charset="0"/>
              </a:rPr>
              <a:t>Mangia prodotti di stagione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400" dirty="0" smtClean="0">
                <a:latin typeface="Lucida Calligraphy" panose="03010101010101010101" pitchFamily="66" charset="0"/>
              </a:rPr>
              <a:t>Se mangiare frutta e verdura è importante, fondamentale è mangiarle nel momento giusto. La frutta e la verdura hanno una propria stagionalità. In natura le specie animali si nutrono in maniera diversa a seconda delle stagioni e questo è importante per la salvaguardia degli ecosistemi</a:t>
            </a:r>
            <a:endParaRPr lang="it-IT" sz="1400" dirty="0">
              <a:latin typeface="Lucida Calligraphy" panose="03010101010101010101" pitchFamily="66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725" y="804756"/>
            <a:ext cx="3238500" cy="14097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461375" y="1104722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Lucida Calligraphy" panose="03010101010101010101" pitchFamily="66" charset="0"/>
              </a:rPr>
              <a:t>Costruisci un bell’orto! A casa, a </a:t>
            </a:r>
            <a:r>
              <a:rPr lang="it-IT" sz="1200" dirty="0" smtClean="0">
                <a:latin typeface="Lucida Calligraphy" panose="03010101010101010101" pitchFamily="66" charset="0"/>
              </a:rPr>
              <a:t>scuola. L’orto può </a:t>
            </a:r>
            <a:r>
              <a:rPr lang="it-IT" sz="1200" dirty="0">
                <a:latin typeface="Lucida Calligraphy" panose="03010101010101010101" pitchFamily="66" charset="0"/>
              </a:rPr>
              <a:t>diventare uno strumento per imparare a prendersi cura del territorio oltre che a conoscerlo e condividere i propri frutti</a:t>
            </a:r>
          </a:p>
          <a:p>
            <a:endParaRPr lang="it-IT" sz="1200" dirty="0">
              <a:latin typeface="Lucida Calligraphy" panose="03010101010101010101" pitchFamily="66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3459187"/>
            <a:ext cx="2819400" cy="317500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279775" y="3533560"/>
            <a:ext cx="701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400" b="1" dirty="0" smtClean="0">
                <a:latin typeface="Lucida Calligraphy" panose="03010101010101010101" pitchFamily="66" charset="0"/>
              </a:rPr>
              <a:t>Autunno </a:t>
            </a:r>
            <a:r>
              <a:rPr lang="it-IT" sz="1400" dirty="0">
                <a:latin typeface="Lucida Calligraphy" panose="03010101010101010101" pitchFamily="66" charset="0"/>
              </a:rPr>
              <a:t>(settembre, ottobre e novembre)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400" dirty="0">
                <a:latin typeface="Lucida Calligraphy" panose="03010101010101010101" pitchFamily="66" charset="0"/>
              </a:rPr>
              <a:t>Frutta: uva, castagne, noci, kiwi, pera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400" dirty="0">
                <a:latin typeface="Lucida Calligraphy" panose="03010101010101010101" pitchFamily="66" charset="0"/>
              </a:rPr>
              <a:t>Verdura: pannocchia, zucca, fagioli, pomodoro, verdure a foglia verde</a:t>
            </a:r>
          </a:p>
          <a:p>
            <a:pPr lvl="0"/>
            <a:r>
              <a:rPr lang="it-IT" sz="1400" b="1" dirty="0">
                <a:latin typeface="Lucida Calligraphy" panose="03010101010101010101" pitchFamily="66" charset="0"/>
              </a:rPr>
              <a:t>Inverno</a:t>
            </a:r>
            <a:r>
              <a:rPr lang="it-IT" sz="1400" dirty="0">
                <a:latin typeface="Lucida Calligraphy" panose="03010101010101010101" pitchFamily="66" charset="0"/>
              </a:rPr>
              <a:t> (dicembre, gennaio e febbraio)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1400" dirty="0">
                <a:latin typeface="Lucida Calligraphy" panose="03010101010101010101" pitchFamily="66" charset="0"/>
              </a:rPr>
              <a:t>Frutta: arancia, mela, mandarino, limone e pompelmo </a:t>
            </a:r>
            <a:endParaRPr lang="it-IT" sz="1400" dirty="0" smtClean="0">
              <a:latin typeface="Lucida Calligraphy" panose="03010101010101010101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1400" dirty="0" smtClean="0">
                <a:latin typeface="Lucida Calligraphy" panose="03010101010101010101" pitchFamily="66" charset="0"/>
              </a:rPr>
              <a:t>Verdura</a:t>
            </a:r>
            <a:r>
              <a:rPr lang="it-IT" sz="1400" dirty="0">
                <a:latin typeface="Lucida Calligraphy" panose="03010101010101010101" pitchFamily="66" charset="0"/>
              </a:rPr>
              <a:t>: spinaci, finocchi, cavolfiore</a:t>
            </a:r>
          </a:p>
          <a:p>
            <a:pPr lvl="0"/>
            <a:r>
              <a:rPr lang="it-IT" sz="1400" b="1" dirty="0">
                <a:latin typeface="Lucida Calligraphy" panose="03010101010101010101" pitchFamily="66" charset="0"/>
              </a:rPr>
              <a:t>Primavera</a:t>
            </a:r>
            <a:r>
              <a:rPr lang="it-IT" sz="1400" dirty="0">
                <a:latin typeface="Lucida Calligraphy" panose="03010101010101010101" pitchFamily="66" charset="0"/>
              </a:rPr>
              <a:t> (marzo, aprile e maggio)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400" dirty="0">
                <a:latin typeface="Lucida Calligraphy" panose="03010101010101010101" pitchFamily="66" charset="0"/>
              </a:rPr>
              <a:t>Frutta: fragola, ciliegia, mirtilli, banana </a:t>
            </a:r>
            <a:endParaRPr lang="it-IT" sz="1400" dirty="0" smtClean="0">
              <a:latin typeface="Lucida Calligraphy" panose="03010101010101010101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400" dirty="0" smtClean="0">
                <a:latin typeface="Lucida Calligraphy" panose="03010101010101010101" pitchFamily="66" charset="0"/>
              </a:rPr>
              <a:t>Verdura</a:t>
            </a:r>
            <a:r>
              <a:rPr lang="it-IT" sz="1400" dirty="0">
                <a:latin typeface="Lucida Calligraphy" panose="03010101010101010101" pitchFamily="66" charset="0"/>
              </a:rPr>
              <a:t>: asparagi, carote, insalata, piselli</a:t>
            </a:r>
          </a:p>
          <a:p>
            <a:r>
              <a:rPr lang="it-IT" sz="1400" b="1" dirty="0" smtClean="0">
                <a:latin typeface="Lucida Calligraphy" panose="03010101010101010101" pitchFamily="66" charset="0"/>
              </a:rPr>
              <a:t>Estate</a:t>
            </a:r>
            <a:r>
              <a:rPr lang="it-IT" sz="1400" dirty="0" smtClean="0">
                <a:latin typeface="Lucida Calligraphy" panose="03010101010101010101" pitchFamily="66" charset="0"/>
              </a:rPr>
              <a:t> </a:t>
            </a:r>
            <a:r>
              <a:rPr lang="it-IT" sz="1400" dirty="0">
                <a:latin typeface="Lucida Calligraphy" panose="03010101010101010101" pitchFamily="66" charset="0"/>
              </a:rPr>
              <a:t>(giugno e luglio agosto) oltre al mare e al sole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400" dirty="0">
                <a:latin typeface="Lucida Calligraphy" panose="03010101010101010101" pitchFamily="66" charset="0"/>
              </a:rPr>
              <a:t>Frutta: pesca, anguria, melone, fichi </a:t>
            </a:r>
            <a:endParaRPr lang="it-IT" sz="1400" dirty="0" smtClean="0">
              <a:latin typeface="Lucida Calligraphy" panose="03010101010101010101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400" dirty="0" smtClean="0">
                <a:latin typeface="Lucida Calligraphy" panose="03010101010101010101" pitchFamily="66" charset="0"/>
              </a:rPr>
              <a:t>Verdura</a:t>
            </a:r>
            <a:r>
              <a:rPr lang="it-IT" sz="1400" dirty="0">
                <a:latin typeface="Lucida Calligraphy" panose="03010101010101010101" pitchFamily="66" charset="0"/>
              </a:rPr>
              <a:t>: zucchine, melanzane, peperoni, patate</a:t>
            </a:r>
          </a:p>
          <a:p>
            <a:endParaRPr lang="it-IT" sz="1400" dirty="0">
              <a:latin typeface="Lucida Calligraphy" panose="03010101010101010101" pitchFamily="66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08244" y="5743147"/>
            <a:ext cx="1388642" cy="104148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8125" y="4354676"/>
            <a:ext cx="1920875" cy="117795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6886" y="3226332"/>
            <a:ext cx="1424827" cy="102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5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6900" y="1089025"/>
            <a:ext cx="10515600" cy="4351338"/>
          </a:xfrm>
        </p:spPr>
        <p:txBody>
          <a:bodyPr/>
          <a:lstStyle/>
          <a:p>
            <a:pPr marL="0" lvl="0" indent="0">
              <a:buNone/>
            </a:pPr>
            <a:r>
              <a:rPr lang="it-IT" sz="1600" b="1" dirty="0" smtClean="0">
                <a:latin typeface="Lucida Calligraphy" panose="03010101010101010101" pitchFamily="66" charset="0"/>
              </a:rPr>
              <a:t>3. Diminuisci </a:t>
            </a:r>
            <a:r>
              <a:rPr lang="it-IT" sz="1600" b="1" dirty="0">
                <a:latin typeface="Lucida Calligraphy" panose="03010101010101010101" pitchFamily="66" charset="0"/>
              </a:rPr>
              <a:t>i consumi di carne</a:t>
            </a:r>
            <a:endParaRPr lang="it-IT" sz="1600" dirty="0">
              <a:latin typeface="Lucida Calligraphy" panose="03010101010101010101" pitchFamily="66" charset="0"/>
            </a:endParaRPr>
          </a:p>
          <a:p>
            <a:pPr marL="0" lvl="0" indent="0">
              <a:buNone/>
            </a:pPr>
            <a:r>
              <a:rPr lang="it-IT" sz="1600" b="1" dirty="0" smtClean="0">
                <a:latin typeface="Lucida Calligraphy" panose="03010101010101010101" pitchFamily="66" charset="0"/>
              </a:rPr>
              <a:t>4. Scegli </a:t>
            </a:r>
            <a:r>
              <a:rPr lang="it-IT" sz="1600" b="1" dirty="0">
                <a:latin typeface="Lucida Calligraphy" panose="03010101010101010101" pitchFamily="66" charset="0"/>
              </a:rPr>
              <a:t>i pesci </a:t>
            </a:r>
            <a:r>
              <a:rPr lang="it-IT" sz="1600" b="1" dirty="0" smtClean="0">
                <a:latin typeface="Lucida Calligraphy" panose="03010101010101010101" pitchFamily="66" charset="0"/>
              </a:rPr>
              <a:t>giusti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400" dirty="0" smtClean="0">
                <a:latin typeface="Lucida Calligraphy" panose="03010101010101010101" pitchFamily="66" charset="0"/>
              </a:rPr>
              <a:t>Le </a:t>
            </a:r>
            <a:r>
              <a:rPr lang="it-IT" sz="1400" dirty="0">
                <a:latin typeface="Lucida Calligraphy" panose="03010101010101010101" pitchFamily="66" charset="0"/>
              </a:rPr>
              <a:t>risorse ittiche non sono illimitate. Nel Mediterraneo il 96% degli stock ittici di acque profonde è sovra sfruttato, così come il 71% delle specie di mare aperto (come sardine e acciughe</a:t>
            </a:r>
            <a:r>
              <a:rPr lang="it-IT" sz="1400" dirty="0" smtClean="0">
                <a:latin typeface="Lucida Calligraphy" panose="03010101010101010101" pitchFamily="66" charset="0"/>
              </a:rPr>
              <a:t>).</a:t>
            </a:r>
            <a:r>
              <a:rPr lang="it-IT" sz="1400" b="1" dirty="0">
                <a:latin typeface="Lucida Calligraphy" panose="03010101010101010101" pitchFamily="66" charset="0"/>
              </a:rPr>
              <a:t> </a:t>
            </a:r>
            <a:endParaRPr lang="it-IT" sz="1400" dirty="0">
              <a:latin typeface="Lucida Calligraphy" panose="03010101010101010101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400" dirty="0" smtClean="0">
                <a:latin typeface="Lucida Calligraphy" panose="03010101010101010101" pitchFamily="66" charset="0"/>
              </a:rPr>
              <a:t>Attenzione: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400" dirty="0" smtClean="0">
                <a:latin typeface="Lucida Calligraphy" panose="03010101010101010101" pitchFamily="66" charset="0"/>
              </a:rPr>
              <a:t>Prediligi </a:t>
            </a:r>
            <a:r>
              <a:rPr lang="it-IT" sz="1400" dirty="0">
                <a:latin typeface="Lucida Calligraphy" panose="03010101010101010101" pitchFamily="66" charset="0"/>
              </a:rPr>
              <a:t>il pesce pescato, rispetto a quello </a:t>
            </a:r>
            <a:r>
              <a:rPr lang="it-IT" sz="1400" dirty="0" smtClean="0">
                <a:latin typeface="Lucida Calligraphy" panose="03010101010101010101" pitchFamily="66" charset="0"/>
              </a:rPr>
              <a:t>allevato;</a:t>
            </a:r>
            <a:endParaRPr lang="it-IT" sz="1400" dirty="0">
              <a:latin typeface="Lucida Calligraphy" panose="03010101010101010101" pitchFamily="66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1400" dirty="0">
                <a:latin typeface="Lucida Calligraphy" panose="03010101010101010101" pitchFamily="66" charset="0"/>
              </a:rPr>
              <a:t>Scegli specie non in pericolo di estinzione;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1400" dirty="0">
                <a:latin typeface="Lucida Calligraphy" panose="03010101010101010101" pitchFamily="66" charset="0"/>
              </a:rPr>
              <a:t>Rispetta la regola della taglia legale di vendita delle specie;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1400" dirty="0">
                <a:latin typeface="Lucida Calligraphy" panose="03010101010101010101" pitchFamily="66" charset="0"/>
              </a:rPr>
              <a:t>Dai la precedenza al pescato locale, diversificando le specie;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1400" dirty="0">
                <a:latin typeface="Lucida Calligraphy" panose="03010101010101010101" pitchFamily="66" charset="0"/>
              </a:rPr>
              <a:t>Considera la stagionalità delle specie. </a:t>
            </a:r>
          </a:p>
          <a:p>
            <a:pPr marL="0" lvl="0" indent="0">
              <a:buNone/>
            </a:pPr>
            <a:endParaRPr lang="it-IT" sz="1600" dirty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381000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Mangiare può diventare un gesto </a:t>
            </a:r>
            <a:r>
              <a:rPr lang="it-IT" sz="2400" b="1" u="sng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Eco-Sostenibile</a:t>
            </a:r>
            <a:r>
              <a:rPr lang="it-IT" sz="2400" b="1" u="sng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! </a:t>
            </a:r>
            <a:r>
              <a:rPr lang="it-IT" sz="3500" b="1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1</a:t>
            </a:r>
            <a:r>
              <a:rPr lang="it-IT" sz="3500" b="1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0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 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consigli per un’alimentazione a minore impatto ambientale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163" y="2161291"/>
            <a:ext cx="3970337" cy="125730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69" y="3622739"/>
            <a:ext cx="4602163" cy="265200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418932" y="3521139"/>
            <a:ext cx="6633368" cy="3475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1600" b="1" dirty="0" smtClean="0">
                <a:latin typeface="Lucida Calligraphy" panose="03010101010101010101" pitchFamily="66" charset="0"/>
              </a:rPr>
              <a:t>5. Riduci </a:t>
            </a:r>
            <a:r>
              <a:rPr lang="it-IT" sz="1600" b="1" dirty="0">
                <a:latin typeface="Lucida Calligraphy" panose="03010101010101010101" pitchFamily="66" charset="0"/>
              </a:rPr>
              <a:t>gli sprechi del cibo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1600" b="1" dirty="0" smtClean="0">
                <a:latin typeface="Lucida Calligraphy" panose="03010101010101010101" pitchFamily="66" charset="0"/>
              </a:rPr>
              <a:t>6. Privilegia </a:t>
            </a:r>
            <a:r>
              <a:rPr lang="it-IT" sz="1600" b="1" dirty="0">
                <a:latin typeface="Lucida Calligraphy" panose="03010101010101010101" pitchFamily="66" charset="0"/>
              </a:rPr>
              <a:t>prodotti biologici </a:t>
            </a:r>
            <a:endParaRPr lang="it-IT" sz="1600" b="1" dirty="0" smtClean="0">
              <a:latin typeface="Lucida Calligraphy" panose="03010101010101010101" pitchFamily="66" charset="0"/>
            </a:endParaRPr>
          </a:p>
          <a:p>
            <a:r>
              <a:rPr lang="it-IT" sz="1300" dirty="0" smtClean="0">
                <a:latin typeface="Lucida Calligraphy" panose="03010101010101010101" pitchFamily="66" charset="0"/>
              </a:rPr>
              <a:t>L’agricoltura biologica (Reg</a:t>
            </a:r>
            <a:r>
              <a:rPr lang="it-IT" sz="1300" dirty="0">
                <a:latin typeface="Lucida Calligraphy" panose="03010101010101010101" pitchFamily="66" charset="0"/>
              </a:rPr>
              <a:t>. CE 834/07 e 889/08) è un sistema integrato di produzione agricola, che ammette solo l'impiego di sostanze naturali, basandosi sul rispetto dei processi ecologici, delle risorse (in primis suolo e acqua) e della biodiversità ed eliminando l’uso di sostanze chimiche di sintesi (concimi, diserbanti, insetticidi, pesticidi, antibiotici). </a:t>
            </a:r>
            <a:endParaRPr lang="it-IT" sz="1300" dirty="0" smtClean="0">
              <a:latin typeface="Lucida Calligraphy" panose="03010101010101010101" pitchFamily="66" charset="0"/>
            </a:endParaRPr>
          </a:p>
          <a:p>
            <a:endParaRPr lang="it-IT" sz="1300" dirty="0">
              <a:latin typeface="Lucida Calligraphy" panose="03010101010101010101" pitchFamily="66" charset="0"/>
            </a:endParaRPr>
          </a:p>
          <a:p>
            <a:pPr lvl="0"/>
            <a:r>
              <a:rPr lang="it-IT" sz="1600" b="1" dirty="0" smtClean="0">
                <a:latin typeface="Lucida Calligraphy" panose="03010101010101010101" pitchFamily="66" charset="0"/>
              </a:rPr>
              <a:t>7. Cerca </a:t>
            </a:r>
            <a:r>
              <a:rPr lang="it-IT" sz="1600" b="1" dirty="0">
                <a:latin typeface="Lucida Calligraphy" panose="03010101010101010101" pitchFamily="66" charset="0"/>
              </a:rPr>
              <a:t>di non acquistare prodotti con troppi imballaggi </a:t>
            </a:r>
          </a:p>
          <a:p>
            <a:pPr lvl="0"/>
            <a:r>
              <a:rPr lang="it-IT" sz="1600" b="1" dirty="0" smtClean="0">
                <a:latin typeface="Lucida Calligraphy" panose="03010101010101010101" pitchFamily="66" charset="0"/>
              </a:rPr>
              <a:t>8. Cerca </a:t>
            </a:r>
            <a:r>
              <a:rPr lang="it-IT" sz="1600" b="1" dirty="0">
                <a:latin typeface="Lucida Calligraphy" panose="03010101010101010101" pitchFamily="66" charset="0"/>
              </a:rPr>
              <a:t>di evitare i cibi eccessivamente elaborati </a:t>
            </a:r>
          </a:p>
          <a:p>
            <a:pPr lvl="0"/>
            <a:r>
              <a:rPr lang="it-IT" sz="1600" b="1" dirty="0" smtClean="0">
                <a:latin typeface="Lucida Calligraphy" panose="03010101010101010101" pitchFamily="66" charset="0"/>
              </a:rPr>
              <a:t>9. Evita </a:t>
            </a:r>
            <a:r>
              <a:rPr lang="it-IT" sz="1600" b="1" dirty="0">
                <a:latin typeface="Lucida Calligraphy" panose="03010101010101010101" pitchFamily="66" charset="0"/>
              </a:rPr>
              <a:t>sprechi anche ai fornelli</a:t>
            </a:r>
          </a:p>
          <a:p>
            <a:pPr lvl="0"/>
            <a:r>
              <a:rPr lang="it-IT" sz="1600" b="1" dirty="0" smtClean="0">
                <a:latin typeface="Lucida Calligraphy" panose="03010101010101010101" pitchFamily="66" charset="0"/>
              </a:rPr>
              <a:t>10.Bevi </a:t>
            </a:r>
            <a:r>
              <a:rPr lang="it-IT" sz="1600" b="1" dirty="0">
                <a:latin typeface="Lucida Calligraphy" panose="03010101010101010101" pitchFamily="66" charset="0"/>
              </a:rPr>
              <a:t>l’acqua del rubinetto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it-IT" sz="1600" b="1" dirty="0">
              <a:latin typeface="Lucida Calligraphy" panose="03010101010101010101" pitchFamily="66" charset="0"/>
            </a:endParaRPr>
          </a:p>
          <a:p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96900" y="3375110"/>
            <a:ext cx="432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CALENDARIO DEL PESCE MEDITERRANEO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61159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17666">
            <a:off x="2182162" y="1231785"/>
            <a:ext cx="6532274" cy="4351338"/>
          </a:xfrm>
        </p:spPr>
      </p:pic>
      <p:sp>
        <p:nvSpPr>
          <p:cNvPr id="6" name="CasellaDiTesto 5"/>
          <p:cNvSpPr txBox="1"/>
          <p:nvPr/>
        </p:nvSpPr>
        <p:spPr>
          <a:xfrm>
            <a:off x="7772400" y="1939985"/>
            <a:ext cx="388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IMPRONTA ECOLOGICA </a:t>
            </a:r>
            <a:endParaRPr lang="it-IT" b="1" dirty="0" smtClean="0">
              <a:solidFill>
                <a:schemeClr val="accent6">
                  <a:lumMod val="75000"/>
                </a:schemeClr>
              </a:solidFill>
              <a:latin typeface="Lucida Calligraphy" panose="03010101010101010101" pitchFamily="66" charset="0"/>
              <a:cs typeface="Times New Roman" panose="02020603050405020304" pitchFamily="18" charset="0"/>
            </a:endParaRP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   (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E</a:t>
            </a:r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cological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F</a:t>
            </a:r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ootprint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) </a:t>
            </a:r>
          </a:p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misura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la capacità della terra di rigenerare le risorse impiegate per la produzione del singolo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alimento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I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MPRONTA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DI CARBONIO </a:t>
            </a:r>
            <a:endParaRPr lang="it-IT" b="1" dirty="0" smtClean="0">
              <a:solidFill>
                <a:schemeClr val="accent6">
                  <a:lumMod val="75000"/>
                </a:schemeClr>
              </a:solidFill>
              <a:latin typeface="Lucida Calligraphy" panose="03010101010101010101" pitchFamily="66" charset="0"/>
              <a:cs typeface="Times New Roman" panose="02020603050405020304" pitchFamily="18" charset="0"/>
            </a:endParaRP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  (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C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arbon 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F</a:t>
            </a:r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ootprint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)</a:t>
            </a:r>
          </a:p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misura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le emissioni dei gas a effetto serra durante il suo ciclo di vita e il loro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impatto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IMPRONTA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IDRICA </a:t>
            </a:r>
            <a:endParaRPr lang="it-IT" b="1" dirty="0" smtClean="0">
              <a:solidFill>
                <a:schemeClr val="accent6">
                  <a:lumMod val="75000"/>
                </a:schemeClr>
              </a:solidFill>
              <a:latin typeface="Lucida Calligraphy" panose="03010101010101010101" pitchFamily="66" charset="0"/>
              <a:cs typeface="Times New Roman" panose="02020603050405020304" pitchFamily="18" charset="0"/>
            </a:endParaRP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    (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W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ater 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F</a:t>
            </a:r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ootprint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)</a:t>
            </a:r>
          </a:p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misura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invece il consumo di acqua.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22300" y="342900"/>
            <a:ext cx="3505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b="1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L’impronta è il segno, ossia </a:t>
            </a:r>
            <a:r>
              <a:rPr lang="it-IT" sz="3500" b="1" u="sng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l’impatto, </a:t>
            </a:r>
            <a:r>
              <a:rPr lang="it-IT" sz="3500" b="1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che ciascun cibo e ciascuno di noi lascia sull’ambiente.</a:t>
            </a:r>
          </a:p>
          <a:p>
            <a:endParaRPr lang="it-IT" sz="3500" b="1" dirty="0" smtClean="0">
              <a:solidFill>
                <a:schemeClr val="accent6">
                  <a:lumMod val="75000"/>
                </a:schemeClr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38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6550" y="-252412"/>
            <a:ext cx="10515600" cy="1325563"/>
          </a:xfrm>
        </p:spPr>
        <p:txBody>
          <a:bodyPr>
            <a:noAutofit/>
          </a:bodyPr>
          <a:lstStyle/>
          <a:p>
            <a:r>
              <a:rPr lang="it-IT" sz="2200" b="1" dirty="0">
                <a:latin typeface="Lucida Calligraphy" panose="03010101010101010101" pitchFamily="66" charset="0"/>
              </a:rPr>
              <a:t>IL “</a:t>
            </a:r>
            <a:r>
              <a:rPr lang="it-IT" sz="2200" b="1" u="sng" dirty="0" smtClean="0">
                <a:latin typeface="Lucida Calligraphy" panose="03010101010101010101" pitchFamily="66" charset="0"/>
              </a:rPr>
              <a:t>PREZZO”</a:t>
            </a:r>
            <a:r>
              <a:rPr lang="it-IT" sz="2200" b="1" dirty="0" smtClean="0">
                <a:latin typeface="Lucida Calligraphy" panose="03010101010101010101" pitchFamily="66" charset="0"/>
              </a:rPr>
              <a:t> DEL </a:t>
            </a:r>
            <a:r>
              <a:rPr lang="it-IT" sz="2200" b="1" dirty="0">
                <a:latin typeface="Lucida Calligraphy" panose="03010101010101010101" pitchFamily="66" charset="0"/>
              </a:rPr>
              <a:t>NOSTRO CIBO</a:t>
            </a:r>
            <a:br>
              <a:rPr lang="it-IT" sz="2200" b="1" dirty="0">
                <a:latin typeface="Lucida Calligraphy" panose="03010101010101010101" pitchFamily="66" charset="0"/>
              </a:rPr>
            </a:br>
            <a:r>
              <a:rPr lang="it-IT" sz="2200" b="1" dirty="0">
                <a:latin typeface="Lucida Calligraphy" panose="03010101010101010101" pitchFamily="66" charset="0"/>
              </a:rPr>
              <a:t>PER </a:t>
            </a:r>
            <a:r>
              <a:rPr lang="it-IT" sz="2200" b="1" dirty="0" smtClean="0">
                <a:latin typeface="Lucida Calligraphy" panose="03010101010101010101" pitchFamily="66" charset="0"/>
              </a:rPr>
              <a:t>L’AMBIENTE</a:t>
            </a:r>
            <a:endParaRPr lang="it-IT" sz="2200" b="1" dirty="0">
              <a:latin typeface="Lucida Calligraphy" panose="03010101010101010101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3100" y="72231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>
                <a:latin typeface="Lucida Calligraphy" panose="03010101010101010101" pitchFamily="66" charset="0"/>
              </a:rPr>
              <a:t>Il  </a:t>
            </a:r>
            <a:r>
              <a:rPr lang="it-IT" sz="2000" dirty="0">
                <a:latin typeface="Lucida Calligraphy" panose="03010101010101010101" pitchFamily="66" charset="0"/>
              </a:rPr>
              <a:t>conto della spesa che </a:t>
            </a:r>
            <a:r>
              <a:rPr lang="it-IT" sz="2000" dirty="0" smtClean="0">
                <a:latin typeface="Lucida Calligraphy" panose="03010101010101010101" pitchFamily="66" charset="0"/>
              </a:rPr>
              <a:t>il Pianeta </a:t>
            </a:r>
            <a:r>
              <a:rPr lang="it-IT" sz="2000" dirty="0">
                <a:latin typeface="Lucida Calligraphy" panose="03010101010101010101" pitchFamily="66" charset="0"/>
              </a:rPr>
              <a:t>paga per ognuno di </a:t>
            </a:r>
            <a:r>
              <a:rPr lang="it-IT" sz="2000" dirty="0" smtClean="0">
                <a:latin typeface="Lucida Calligraphy" panose="03010101010101010101" pitchFamily="66" charset="0"/>
              </a:rPr>
              <a:t>noi!</a:t>
            </a:r>
            <a:endParaRPr lang="it-IT" sz="2000" dirty="0">
              <a:latin typeface="Lucida Calligraphy" panose="03010101010101010101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222500"/>
            <a:ext cx="4324350" cy="45085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250" y="2951162"/>
            <a:ext cx="3867150" cy="28956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2899" y="1073151"/>
            <a:ext cx="5270501" cy="103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34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4240930" y="724708"/>
            <a:ext cx="6223000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kern="1800" dirty="0">
                <a:solidFill>
                  <a:schemeClr val="accent1">
                    <a:lumMod val="75000"/>
                  </a:schemeClr>
                </a:solidFill>
                <a:latin typeface="Lucida Calligraphy" panose="030101010101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L’impronta idrica è l’indicatore più importante da considerare non a caso abbiamo visto che il consumo di acqua rappresenta il 45% del impatto ambientale totale. </a:t>
            </a:r>
            <a:endParaRPr lang="it-IT" b="1" kern="1800" dirty="0" smtClean="0">
              <a:solidFill>
                <a:schemeClr val="accent1">
                  <a:lumMod val="75000"/>
                </a:schemeClr>
              </a:solidFill>
              <a:latin typeface="Lucida Calligraphy" panose="030101010101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kern="1800" dirty="0" smtClean="0">
                <a:solidFill>
                  <a:schemeClr val="accent1">
                    <a:lumMod val="75000"/>
                  </a:schemeClr>
                </a:solidFill>
                <a:latin typeface="Lucida Calligraphy" panose="030101010101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it-IT" b="1" kern="1800" dirty="0">
                <a:solidFill>
                  <a:schemeClr val="accent1">
                    <a:lumMod val="75000"/>
                  </a:schemeClr>
                </a:solidFill>
                <a:latin typeface="Lucida Calligraphy" panose="030101010101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l’acqua è un </a:t>
            </a:r>
            <a:r>
              <a:rPr lang="it-IT" b="1" u="sng" kern="1800" dirty="0">
                <a:solidFill>
                  <a:schemeClr val="accent1">
                    <a:lumMod val="75000"/>
                  </a:schemeClr>
                </a:solidFill>
                <a:latin typeface="Lucida Calligraphy" panose="030101010101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 prezioso </a:t>
            </a:r>
            <a:r>
              <a:rPr lang="it-IT" b="1" kern="1800" dirty="0">
                <a:solidFill>
                  <a:schemeClr val="accent1">
                    <a:lumMod val="75000"/>
                  </a:schemeClr>
                </a:solidFill>
                <a:latin typeface="Lucida Calligraphy" panose="030101010101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come tale va salvaguardato. A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nche perché l’acqua dolce rappresenta solo il 2% di quella a disposizione sul pianeta.</a:t>
            </a:r>
            <a:endParaRPr lang="it-IT" sz="1600" b="1" dirty="0">
              <a:solidFill>
                <a:schemeClr val="accent1">
                  <a:lumMod val="75000"/>
                </a:schemeClr>
              </a:solidFill>
              <a:effectLst/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Segnaposto contenuto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878" y="4056066"/>
            <a:ext cx="4548160" cy="25019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198519" y="3375988"/>
            <a:ext cx="452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ipartizione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delle risorse idriche mondiali</a:t>
            </a:r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224" y="225920"/>
            <a:ext cx="2910559" cy="3460814"/>
          </a:xfrm>
        </p:spPr>
      </p:pic>
      <p:sp>
        <p:nvSpPr>
          <p:cNvPr id="5" name="Rettangolo 4"/>
          <p:cNvSpPr/>
          <p:nvPr/>
        </p:nvSpPr>
        <p:spPr>
          <a:xfrm>
            <a:off x="549498" y="418552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Esistono una impronta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idrica blu, una impronta idrica verde e una impronta idrica grigia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. </a:t>
            </a:r>
            <a:endParaRPr lang="it-IT" dirty="0" smtClean="0">
              <a:solidFill>
                <a:schemeClr val="accent1">
                  <a:lumMod val="50000"/>
                </a:schemeClr>
              </a:solidFill>
              <a:latin typeface="Lucida Calligraphy" panose="03010101010101010101" pitchFamily="66" charset="0"/>
            </a:endParaRPr>
          </a:p>
          <a:p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Quando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si parla di impronta idrica, Water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Footprint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, si intende la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somma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di queste tre componenti e non una soltanto.</a:t>
            </a:r>
          </a:p>
        </p:txBody>
      </p:sp>
    </p:spTree>
    <p:extLst>
      <p:ext uri="{BB962C8B-B14F-4D97-AF65-F5344CB8AC3E}">
        <p14:creationId xmlns:p14="http://schemas.microsoft.com/office/powerpoint/2010/main" val="198340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8047" y="184821"/>
            <a:ext cx="10515600" cy="1325563"/>
          </a:xfrm>
        </p:spPr>
        <p:txBody>
          <a:bodyPr/>
          <a:lstStyle/>
          <a:p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Impront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-e Idriche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48047" y="1484626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it-IT" dirty="0" smtClean="0">
              <a:solidFill>
                <a:schemeClr val="accent1">
                  <a:lumMod val="50000"/>
                </a:schemeClr>
              </a:solidFill>
              <a:latin typeface="Lucida Calligraphy" panose="03010101010101010101" pitchFamily="66" charset="0"/>
            </a:endParaRPr>
          </a:p>
          <a:p>
            <a:pPr marL="0" indent="0" algn="ctr">
              <a:buNone/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Impronta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idrica è l’indicatore di sostenibilità che permette di valutare il quantitativo totale di acqua consumato o inquinato per la realizzazione di un prodotto.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Esistono tre tipi di impronte,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identificate con colori diversi:</a:t>
            </a:r>
          </a:p>
          <a:p>
            <a:endParaRPr lang="it-IT" dirty="0">
              <a:solidFill>
                <a:schemeClr val="accent1">
                  <a:lumMod val="50000"/>
                </a:schemeClr>
              </a:solidFill>
              <a:latin typeface="Lucida Calligraphy" panose="03010101010101010101" pitchFamily="66" charset="0"/>
            </a:endParaRPr>
          </a:p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Impronta idrica blu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indica il volume di acqua dolce sottratta al ciclo naturale (prelevandola da fiumi, laghi e falde acquifere) per scope domestici, industriali o per l’irrigazione dei campi coltivati.</a:t>
            </a:r>
          </a:p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Impronta idrica verde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indica il volume di acqua piovana traspirata dalle piante durante la coltivazione.</a:t>
            </a:r>
          </a:p>
          <a:p>
            <a:r>
              <a:rPr lang="it-IT" b="1" dirty="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Impronta idrica grigia 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rPr>
              <a:t>rappresenta il volume di acqua inquinata, quantificata come il volume di acqua necessario per diluire gli inquinanti al punto che la qualità delle acque torni a rispettare gli standard di qualità.</a:t>
            </a:r>
          </a:p>
          <a:p>
            <a:pPr marL="0" indent="0">
              <a:buNone/>
            </a:pPr>
            <a:endParaRPr lang="it-IT" dirty="0">
              <a:solidFill>
                <a:schemeClr val="accent1">
                  <a:lumMod val="50000"/>
                </a:schemeClr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369" y="301324"/>
            <a:ext cx="15716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27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8608" y="3248025"/>
            <a:ext cx="5047192" cy="3114675"/>
          </a:xfrm>
        </p:spPr>
      </p:pic>
      <p:sp>
        <p:nvSpPr>
          <p:cNvPr id="5" name="Rettangolo 4"/>
          <p:cNvSpPr/>
          <p:nvPr/>
        </p:nvSpPr>
        <p:spPr>
          <a:xfrm>
            <a:off x="0" y="350341"/>
            <a:ext cx="11843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pitchFamily="66" charset="0"/>
              </a:rPr>
              <a:t>Cosa incide sul consumo di H</a:t>
            </a:r>
            <a:r>
              <a:rPr lang="it-IT" sz="2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pitchFamily="66" charset="0"/>
              </a:rPr>
              <a:t>2</a:t>
            </a:r>
            <a:r>
              <a:rPr lang="it-IT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pitchFamily="66" charset="0"/>
              </a:rPr>
              <a:t>0?</a:t>
            </a:r>
            <a:endParaRPr lang="it-IT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ucida Calligraphy" panose="03010101010101010101" pitchFamily="66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977900" y="1673876"/>
            <a:ext cx="10287000" cy="1272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Tra i fattori che determinano la sostenibilità delle nostre abitudini abbiamo visto che gioca un ruolo fondamentale l’approvvigionamento alimentare. A livello globale, il settore dell’agricoltura richiede infatti il 70% di tutta l’acqua utilizzata dalle diverse attività dell’uomo</a:t>
            </a:r>
            <a:endParaRPr lang="it-IT" sz="1600" dirty="0">
              <a:solidFill>
                <a:schemeClr val="accent1">
                  <a:lumMod val="75000"/>
                </a:schemeClr>
              </a:solidFill>
              <a:effectLst/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137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1079" y="0"/>
            <a:ext cx="10515600" cy="1325563"/>
          </a:xfrm>
        </p:spPr>
        <p:txBody>
          <a:bodyPr/>
          <a:lstStyle/>
          <a:p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  <a:cs typeface="Leelawadee UI" panose="020B0502040204020203" pitchFamily="34" charset="-34"/>
              </a:rPr>
              <a:t>Impronta idrica negli alimenti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Lucida Calligraphy" panose="03010101010101010101" pitchFamily="66" charset="0"/>
              <a:cs typeface="Leelawadee UI" panose="020B0502040204020203" pitchFamily="34" charset="-34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40" y="1133967"/>
            <a:ext cx="7810500" cy="420370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8573037" y="2869950"/>
            <a:ext cx="29033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accent5">
                    <a:lumMod val="50000"/>
                  </a:schemeClr>
                </a:solidFill>
                <a:latin typeface="Lucida Calligraphy" pitchFamily="66" charset="0"/>
              </a:rPr>
              <a:t>S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  <a:latin typeface="Lucida Calligraphy" pitchFamily="66" charset="0"/>
              </a:rPr>
              <a:t>ervono 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  <a:latin typeface="Lucida Calligraphy" pitchFamily="66" charset="0"/>
              </a:rPr>
              <a:t>13 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  <a:latin typeface="Lucida Calligraphy" pitchFamily="66" charset="0"/>
              </a:rPr>
              <a:t>l di 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  <a:latin typeface="Lucida Calligraphy" pitchFamily="66" charset="0"/>
              </a:rPr>
              <a:t>acqua per far maturare un pomodoro, 40 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  <a:latin typeface="Lucida Calligraphy" pitchFamily="66" charset="0"/>
              </a:rPr>
              <a:t>l per 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  <a:latin typeface="Lucida Calligraphy" pitchFamily="66" charset="0"/>
              </a:rPr>
              <a:t>una fetta di pane, 500 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  <a:latin typeface="Lucida Calligraphy" pitchFamily="66" charset="0"/>
              </a:rPr>
              <a:t>l per 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  <a:latin typeface="Lucida Calligraphy" pitchFamily="66" charset="0"/>
              </a:rPr>
              <a:t>100 grammi di formaggio e ben 2.400 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  <a:latin typeface="Lucida Calligraphy" pitchFamily="66" charset="0"/>
              </a:rPr>
              <a:t>l 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  <a:latin typeface="Lucida Calligraphy" pitchFamily="66" charset="0"/>
              </a:rPr>
              <a:t>per un hamburger.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125" y="2905125"/>
            <a:ext cx="1047750" cy="1047750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694939" y="5028697"/>
            <a:ext cx="73157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accent5">
                    <a:lumMod val="50000"/>
                  </a:schemeClr>
                </a:solidFill>
                <a:latin typeface="Lucida Calligraphy" pitchFamily="66" charset="0"/>
              </a:rPr>
              <a:t>Mangiando in un modo piuttosto che in un altro possiamo essere più o meno ‘idrovori’. A ogni stile alimentare corrisponde infatti un determinato consumo di acqua, cioè una ben precisa impronta idrica.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710" y="1837853"/>
            <a:ext cx="1332763" cy="106727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7858" y="1645534"/>
            <a:ext cx="1512181" cy="102313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0021" y="5028697"/>
            <a:ext cx="2619375" cy="17430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1093" y="1207403"/>
            <a:ext cx="1010457" cy="79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39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03848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Obiettivi: </a:t>
            </a:r>
            <a:endParaRPr lang="it-IT" b="1" dirty="0">
              <a:solidFill>
                <a:schemeClr val="accent6">
                  <a:lumMod val="50000"/>
                </a:schemeClr>
              </a:solidFill>
              <a:latin typeface="Lucida Calligraphy" panose="030101010101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29411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F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ar 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comprendere al bambino la relazione tra alimentazione e ambiente e come comportamenti e scelte alimentari non corrette (per esempio scegliere alimenti fuori stagione) possano, oggi più di ieri, ripercuotersi tanto sulla salute dell’individuo quanto 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sull’ecosistema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far capire al bambino che ogni alimento ha un impatto ambientale e che questo può e deve essere valutato considerando tutto il ciclo di vita 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dell’alimento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 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Far conoscere al bambino gli 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indicatori che vengono utilizzati per quantificare l’impatto ambientale 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(Impronta idrica)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it-IT" sz="2000" dirty="0">
              <a:solidFill>
                <a:schemeClr val="accent6">
                  <a:lumMod val="50000"/>
                </a:schemeClr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409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45465" y="5077652"/>
            <a:ext cx="79591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dirty="0">
              <a:solidFill>
                <a:schemeClr val="accent5">
                  <a:lumMod val="50000"/>
                </a:schemeClr>
              </a:solidFill>
              <a:latin typeface="Lucida Calligraphy" pitchFamily="66" charset="0"/>
            </a:endParaRPr>
          </a:p>
          <a:p>
            <a:pPr algn="ctr"/>
            <a:r>
              <a:rPr lang="it-IT" dirty="0">
                <a:solidFill>
                  <a:schemeClr val="accent5">
                    <a:lumMod val="50000"/>
                  </a:schemeClr>
                </a:solidFill>
                <a:latin typeface="Lucida Calligraphy" pitchFamily="66" charset="0"/>
              </a:rPr>
              <a:t>Cereali, frutta e verdure sono gli alimenti con il minore impatto in termini di consumo di risorse idriche. Viceversa, la carne e i derivati animali sono anche i cibi a cui è associata la maggiore impronta idrica.</a:t>
            </a:r>
          </a:p>
        </p:txBody>
      </p:sp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503349" y="161466"/>
            <a:ext cx="10515600" cy="1325563"/>
          </a:xfrm>
        </p:spPr>
        <p:txBody>
          <a:bodyPr/>
          <a:lstStyle/>
          <a:p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  <a:cs typeface="Leelawadee UI" panose="020B0502040204020203" pitchFamily="34" charset="-34"/>
              </a:rPr>
              <a:t>Impronta idrica negli alimenti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Lucida Calligraphy" panose="03010101010101010101" pitchFamily="66" charset="0"/>
              <a:cs typeface="Leelawadee UI" panose="020B0502040204020203" pitchFamily="34" charset="-34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473" y="1262134"/>
            <a:ext cx="3444788" cy="374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76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99" y="584200"/>
            <a:ext cx="11658601" cy="615949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77922" y="81884"/>
            <a:ext cx="10112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Cosa fare? Piccoli gesti… Grandi risparmi!</a:t>
            </a:r>
            <a:endParaRPr lang="it-IT" sz="3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328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CHE COSA ABBIAMO IMPARATO OGGI</a:t>
            </a:r>
            <a:br>
              <a:rPr lang="it-IT" sz="3600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</a:br>
            <a:endParaRPr lang="it-IT" sz="3600" dirty="0">
              <a:solidFill>
                <a:schemeClr val="accent6">
                  <a:lumMod val="75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6600" y="1281906"/>
            <a:ext cx="10515600" cy="4351338"/>
          </a:xfrm>
        </p:spPr>
        <p:txBody>
          <a:bodyPr>
            <a:noAutofit/>
          </a:bodyPr>
          <a:lstStyle/>
          <a:p>
            <a:pPr lvl="0"/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Che esiste una relazione tra alimentazione e ambiente </a:t>
            </a:r>
          </a:p>
          <a:p>
            <a:pPr lvl="0"/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Che l’alimentazione 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non corretta aumenta l’impatto 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ambientale</a:t>
            </a:r>
          </a:p>
          <a:p>
            <a:pPr lvl="0"/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Che c’è la necessità di acquisire una coscienza sostenibile anche nella scelta dei nostri cibi</a:t>
            </a:r>
          </a:p>
          <a:p>
            <a:pPr lvl="0"/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Che bisogna valorizzare i prodotti locali e stagionali</a:t>
            </a:r>
          </a:p>
          <a:p>
            <a:pPr lvl="0"/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Che esiste una doppia piramide alimentare sinonimo di dieta sostenibile</a:t>
            </a:r>
          </a:p>
          <a:p>
            <a:pPr lvl="0"/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Che bisogna mangiare la carne ma ridurne le quantità dando precedenza alla qualità</a:t>
            </a:r>
          </a:p>
          <a:p>
            <a:pPr lvl="0"/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Che bisogna scegliere pesci giusti </a:t>
            </a:r>
          </a:p>
          <a:p>
            <a:pPr lvl="0"/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Che i nostri cibi hanno 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un’“impronta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” 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e un 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“peso” per il nostro ambiente</a:t>
            </a:r>
          </a:p>
          <a:p>
            <a:pPr lvl="0"/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Che l’acqua è un bene prezioso da salvaguardare </a:t>
            </a:r>
          </a:p>
          <a:p>
            <a:pPr lvl="0"/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Che ci sono piccoli ma importanti gesti per 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aiutare il nostro pianeta</a:t>
            </a:r>
            <a:endParaRPr lang="it-IT" sz="2000" dirty="0">
              <a:solidFill>
                <a:schemeClr val="accent6">
                  <a:lumMod val="50000"/>
                </a:schemeClr>
              </a:solidFill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it-IT" sz="2000" dirty="0">
              <a:solidFill>
                <a:schemeClr val="accent6">
                  <a:lumMod val="50000"/>
                </a:schemeClr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67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Di cosa parleremo oggi</a:t>
            </a:r>
            <a:endParaRPr lang="it-IT" b="1" dirty="0">
              <a:solidFill>
                <a:schemeClr val="accent6">
                  <a:lumMod val="75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87978" y="1807911"/>
            <a:ext cx="8858515" cy="78483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marL="0" indent="0">
              <a:buNone/>
            </a:pPr>
            <a:r>
              <a:rPr lang="it-IT" sz="50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 CENA" panose="02000000000000000000" pitchFamily="2" charset="0"/>
                <a:cs typeface="Times New Roman" panose="02020603050405020304" pitchFamily="18" charset="0"/>
              </a:rPr>
              <a:t>Salva </a:t>
            </a:r>
            <a:r>
              <a:rPr lang="it-IT" sz="50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 CENA" panose="02000000000000000000" pitchFamily="2" charset="0"/>
                <a:cs typeface="Times New Roman" panose="02020603050405020304" pitchFamily="18" charset="0"/>
              </a:rPr>
              <a:t>l’ambiente e dillo a tutta la gente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6270" y="246351"/>
            <a:ext cx="2710367" cy="159698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511121" y="4747605"/>
            <a:ext cx="91697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200" b="1" i="1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G</a:t>
            </a:r>
            <a:r>
              <a:rPr lang="it-IT" sz="2200" b="1" i="1" dirty="0" smtClean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iocheremo </a:t>
            </a:r>
            <a:r>
              <a:rPr lang="it-IT" sz="2200" b="1" i="1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a </a:t>
            </a:r>
            <a:r>
              <a:rPr lang="it-IT" sz="2200" b="1" i="1" dirty="0" smtClean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tavola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2200" b="1" i="1" dirty="0">
              <a:solidFill>
                <a:schemeClr val="accent6">
                  <a:lumMod val="50000"/>
                </a:schemeClr>
              </a:solidFill>
              <a:latin typeface="Lucida Calligraphy" panose="03010101010101010101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200" b="1" i="1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Menù sostenibili </a:t>
            </a:r>
            <a:r>
              <a:rPr lang="it-IT" sz="2200" b="1" i="1" dirty="0" smtClean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       stile </a:t>
            </a:r>
            <a:r>
              <a:rPr lang="it-IT" sz="2200" b="1" i="1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di vita a impatto </a:t>
            </a:r>
            <a:r>
              <a:rPr lang="it-IT" sz="2200" b="1" i="1" dirty="0" smtClean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positivo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2200" b="1" i="1" dirty="0">
              <a:solidFill>
                <a:schemeClr val="accent6">
                  <a:lumMod val="50000"/>
                </a:schemeClr>
              </a:solidFill>
              <a:latin typeface="Lucida Calligraphy" panose="03010101010101010101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200" b="1" i="1" dirty="0" smtClean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Buone pratiche per far diventare consumatori responsabili e consapevoli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2200" b="1" i="1" dirty="0">
              <a:solidFill>
                <a:schemeClr val="accent6">
                  <a:lumMod val="50000"/>
                </a:schemeClr>
              </a:solidFill>
              <a:latin typeface="Lucida Calligraphy" panose="03010101010101010101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2200" i="1" dirty="0">
              <a:solidFill>
                <a:schemeClr val="accent6">
                  <a:lumMod val="50000"/>
                </a:schemeClr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806" y="2541137"/>
            <a:ext cx="6117464" cy="2167831"/>
          </a:xfrm>
          <a:prstGeom prst="rect">
            <a:avLst/>
          </a:prstGeom>
        </p:spPr>
      </p:pic>
      <p:sp>
        <p:nvSpPr>
          <p:cNvPr id="9" name="Freccia bidirezionale orizzontale 8"/>
          <p:cNvSpPr/>
          <p:nvPr/>
        </p:nvSpPr>
        <p:spPr>
          <a:xfrm>
            <a:off x="4507606" y="5596742"/>
            <a:ext cx="450760" cy="121478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3462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it-IT" i="1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L’effetto </a:t>
            </a:r>
            <a:r>
              <a:rPr lang="it-IT" i="1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che l’uomo produce sul pianeta legato ai processi di produzione e di consumo </a:t>
            </a:r>
            <a:r>
              <a:rPr lang="it-IT" i="1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alimentare…</a:t>
            </a:r>
            <a:endParaRPr lang="it-IT" i="1" dirty="0">
              <a:solidFill>
                <a:schemeClr val="accent6">
                  <a:lumMod val="75000"/>
                </a:schemeClr>
              </a:solidFill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it-IT" dirty="0">
              <a:latin typeface="Lucida Calligraphy" panose="03010101010101010101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90053" y="566241"/>
            <a:ext cx="12037270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6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Ma cos’è l’IMPATTO AMBIENTALE?</a:t>
            </a:r>
            <a:endParaRPr lang="it-IT" sz="46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896" y="3242724"/>
            <a:ext cx="7534275" cy="212407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449947" y="5658715"/>
            <a:ext cx="9903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Sfruttamento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della terra per attività agricole e di allevamento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Consumo di acqua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Emissioni di gas serra derivanti da questa attività</a:t>
            </a:r>
          </a:p>
        </p:txBody>
      </p:sp>
    </p:spTree>
    <p:extLst>
      <p:ext uri="{BB962C8B-B14F-4D97-AF65-F5344CB8AC3E}">
        <p14:creationId xmlns:p14="http://schemas.microsoft.com/office/powerpoint/2010/main" val="3568967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5156" y="2962141"/>
            <a:ext cx="10709856" cy="53913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C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irca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il 3-4% dell'impatto totale 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è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dovuto ai processi di 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acidificazione/eutrofizzazione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Circa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il 5-13% è dovuto al consumo del 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territorio</a:t>
            </a:r>
            <a:endParaRPr lang="it-IT" sz="2000" dirty="0">
              <a:solidFill>
                <a:schemeClr val="accent1">
                  <a:lumMod val="50000"/>
                </a:schemeClr>
              </a:solidFill>
              <a:latin typeface="Lucida Calligraphy" panose="03010101010101010101" pitchFamily="66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Processi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di lavorazione, produzione e trasporto degli 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alimenti rappresentano la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gestione dell'energia e l'inquinamento ad essa connesso e hanno un impatto ambientale complessivo pari al 35-44% del totale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Il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consumo di acqua da solo è in assoluto l’impatto maggiore e corrisponde al 41-46% dell'impatto 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totale</a:t>
            </a:r>
            <a:endParaRPr lang="it-IT" sz="2000" dirty="0">
              <a:solidFill>
                <a:schemeClr val="accent1">
                  <a:lumMod val="50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99245" y="919594"/>
            <a:ext cx="5886548" cy="1754326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Lucida Calligraphy" panose="03010101010101010101" pitchFamily="66" charset="0"/>
              </a:rPr>
              <a:t>IMPATTO </a:t>
            </a:r>
          </a:p>
          <a:p>
            <a:pPr algn="ctr"/>
            <a:r>
              <a:rPr lang="it-IT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Lucida Calligraphy" panose="03010101010101010101" pitchFamily="66" charset="0"/>
              </a:rPr>
              <a:t>AMBIENTALE</a:t>
            </a:r>
            <a:endParaRPr lang="it-IT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Lucida Calligraphy" panose="03010101010101010101" pitchFamily="66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1110" y="673520"/>
            <a:ext cx="3796535" cy="268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67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727200"/>
            <a:ext cx="5461000" cy="3632200"/>
          </a:xfrm>
        </p:spPr>
      </p:pic>
      <p:sp>
        <p:nvSpPr>
          <p:cNvPr id="4" name="Rettangolo 3"/>
          <p:cNvSpPr/>
          <p:nvPr/>
        </p:nvSpPr>
        <p:spPr>
          <a:xfrm>
            <a:off x="838200" y="380999"/>
            <a:ext cx="7708900" cy="13462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it-IT" sz="5400" b="1" cap="none" spc="0" dirty="0" smtClean="0">
                <a:ln w="12700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 BLANCA" panose="02000000000000000000" pitchFamily="2" charset="0"/>
              </a:rPr>
              <a:t>MA QUANTO PESA IL CIBO PER L’AMBIENTE  </a:t>
            </a:r>
            <a:endParaRPr lang="it-IT" sz="5400" b="1" cap="none" spc="0" dirty="0">
              <a:ln w="12700" cmpd="sng">
                <a:solidFill>
                  <a:schemeClr val="accent6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 BLANCA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322793" y="2002661"/>
            <a:ext cx="5130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Per produrre 1 kg di carne di manzo si immettono nell’atmosfera 36,4 kg di CO</a:t>
            </a:r>
            <a:r>
              <a:rPr lang="it-IT" sz="2000" baseline="-25000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2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 e sono necessari circa 15.500 litri d’acqua e 7 kg di alimenti vegetali. </a:t>
            </a:r>
            <a:endParaRPr lang="it-IT" sz="2000" dirty="0" smtClean="0">
              <a:solidFill>
                <a:schemeClr val="accent6">
                  <a:lumMod val="75000"/>
                </a:schemeClr>
              </a:solidFill>
              <a:latin typeface="Lucida Calligraphy" panose="03010101010101010101" pitchFamily="66" charset="0"/>
            </a:endParaRPr>
          </a:p>
          <a:p>
            <a:endParaRPr lang="it-IT" sz="2000" dirty="0">
              <a:solidFill>
                <a:schemeClr val="accent6">
                  <a:lumMod val="75000"/>
                </a:schemeClr>
              </a:solidFill>
              <a:latin typeface="Lucida Calligraphy" panose="03010101010101010101" pitchFamily="66" charset="0"/>
            </a:endParaRPr>
          </a:p>
          <a:p>
            <a:endParaRPr lang="it-IT" sz="2000" dirty="0" smtClean="0">
              <a:solidFill>
                <a:schemeClr val="accent6">
                  <a:lumMod val="75000"/>
                </a:schemeClr>
              </a:solidFill>
              <a:latin typeface="Lucida Calligraphy" panose="03010101010101010101" pitchFamily="66" charset="0"/>
            </a:endParaRPr>
          </a:p>
          <a:p>
            <a:endParaRPr lang="it-IT" sz="2000" dirty="0" smtClean="0">
              <a:solidFill>
                <a:schemeClr val="accent6">
                  <a:lumMod val="75000"/>
                </a:schemeClr>
              </a:solidFill>
              <a:latin typeface="Lucida Calligraphy" panose="03010101010101010101" pitchFamily="66" charset="0"/>
            </a:endParaRPr>
          </a:p>
          <a:p>
            <a:endParaRPr lang="it-IT" sz="2000" dirty="0">
              <a:solidFill>
                <a:schemeClr val="accent6">
                  <a:lumMod val="75000"/>
                </a:schemeClr>
              </a:solidFill>
              <a:latin typeface="Lucida Calligraphy" panose="03010101010101010101" pitchFamily="66" charset="0"/>
            </a:endParaRPr>
          </a:p>
          <a:p>
            <a:endParaRPr lang="it-IT" sz="2000" dirty="0" smtClean="0">
              <a:solidFill>
                <a:schemeClr val="accent6">
                  <a:lumMod val="75000"/>
                </a:schemeClr>
              </a:solidFill>
              <a:latin typeface="Lucida Calligraphy" panose="03010101010101010101" pitchFamily="66" charset="0"/>
            </a:endParaRPr>
          </a:p>
          <a:p>
            <a:endParaRPr lang="it-IT" sz="2000" dirty="0">
              <a:solidFill>
                <a:schemeClr val="accent6">
                  <a:lumMod val="75000"/>
                </a:schemeClr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700" y="3433822"/>
            <a:ext cx="3018987" cy="31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2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404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2000" dirty="0">
                <a:solidFill>
                  <a:schemeClr val="accent5">
                    <a:lumMod val="50000"/>
                  </a:schemeClr>
                </a:solidFill>
                <a:latin typeface="Lucida Calligraphy" panose="03010101010101010101" pitchFamily="66" charset="0"/>
              </a:rPr>
              <a:t>L’allevamento intensivo consuma una quantità esorbitante di acqua basta leggere nella tabella i dati riferiti alla quantità di acqua necessaria a produrre 1 kg di cibo </a:t>
            </a:r>
            <a:br>
              <a:rPr lang="it-IT" sz="2000" dirty="0">
                <a:solidFill>
                  <a:schemeClr val="accent5">
                    <a:lumMod val="50000"/>
                  </a:schemeClr>
                </a:solidFill>
                <a:latin typeface="Lucida Calligraphy" panose="03010101010101010101" pitchFamily="66" charset="0"/>
              </a:rPr>
            </a:br>
            <a:endParaRPr lang="it-IT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212" y="1545431"/>
            <a:ext cx="650557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0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Per 1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chilo di formaggio si emettono circa 9 Kg di CO2 e si consumano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5.000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l d’acqua. Una quantità equivalente di yogurt, invece, comporta 1 Kg di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CO2 e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il consumo di 1000 l di acqua. 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it-IT" sz="5400" b="1" cap="none" spc="0" dirty="0" smtClean="0">
                <a:ln w="12700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 BLANCA" panose="02000000000000000000" pitchFamily="2" charset="0"/>
              </a:rPr>
              <a:t>MA QUANTO PESA IL CIBO PER L’AMBIENTE  </a:t>
            </a:r>
            <a:endParaRPr lang="it-IT" sz="5400" b="1" cap="none" spc="0" dirty="0">
              <a:ln w="12700" cmpd="sng">
                <a:solidFill>
                  <a:schemeClr val="accent6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 BLANCA" panose="02000000000000000000" pitchFamily="2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800" y="3572256"/>
            <a:ext cx="5232400" cy="29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20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</TotalTime>
  <Words>1966</Words>
  <Application>Microsoft Macintosh PowerPoint</Application>
  <PresentationFormat>Custom</PresentationFormat>
  <Paragraphs>167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Tema di Office</vt:lpstr>
      <vt:lpstr>PowerPoint Presentation</vt:lpstr>
      <vt:lpstr>PowerPoint Presentation</vt:lpstr>
      <vt:lpstr>Obiettivi: </vt:lpstr>
      <vt:lpstr>Di cosa parleremo oggi</vt:lpstr>
      <vt:lpstr>PowerPoint Presentation</vt:lpstr>
      <vt:lpstr>PowerPoint Presentation</vt:lpstr>
      <vt:lpstr>PowerPoint Presentation</vt:lpstr>
      <vt:lpstr>L’allevamento intensivo consuma una quantità esorbitante di acqua basta leggere nella tabella i dati riferiti alla quantità di acqua necessaria a produrre 1 kg di cibo  </vt:lpstr>
      <vt:lpstr>MA QUANTO PESA IL CIBO PER L’AMBIENTE  </vt:lpstr>
      <vt:lpstr>PowerPoint Presentation</vt:lpstr>
      <vt:lpstr>E che cose succede alle persone ?</vt:lpstr>
      <vt:lpstr>Ci stiamo divorando il PIANETA!</vt:lpstr>
      <vt:lpstr>PowerPoint Presentation</vt:lpstr>
      <vt:lpstr>PowerPoint Presentation</vt:lpstr>
      <vt:lpstr>LA DOPPIA PIRAMIDE ALIMENTARE</vt:lpstr>
      <vt:lpstr>PowerPoint Presentation</vt:lpstr>
      <vt:lpstr>LA DOPPIA PIRAMIDE ALIMENTARE</vt:lpstr>
      <vt:lpstr>Dieta sostenibile:  Amica della salute e del Pianeta. </vt:lpstr>
      <vt:lpstr>«Dimmi cosa mangi e ti dirò come stai, come starai e come sta l’ambiente che ti circonda».  </vt:lpstr>
      <vt:lpstr>Una curiosità…</vt:lpstr>
      <vt:lpstr>PowerPoint Presentation</vt:lpstr>
      <vt:lpstr>Mangiare può diventare un gesto Eco-Sostenibile! 10 consigli per un’alimentazione a minore impatto ambientale</vt:lpstr>
      <vt:lpstr>Mangiare può diventare un gesto Eco-Sostenibile! 10 consigli per un’alimentazione a minore impatto ambientale</vt:lpstr>
      <vt:lpstr>PowerPoint Presentation</vt:lpstr>
      <vt:lpstr>IL “PREZZO” DEL NOSTRO CIBO PER L’AMBIENTE</vt:lpstr>
      <vt:lpstr>PowerPoint Presentation</vt:lpstr>
      <vt:lpstr>Impront-e Idriche</vt:lpstr>
      <vt:lpstr>PowerPoint Presentation</vt:lpstr>
      <vt:lpstr>Impronta idrica negli alimenti</vt:lpstr>
      <vt:lpstr>Impronta idrica negli alimenti</vt:lpstr>
      <vt:lpstr>PowerPoint Presentation</vt:lpstr>
      <vt:lpstr>CHE COSA ABBIAMO IMPARATO OGGI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 Zanichelli</dc:creator>
  <cp:lastModifiedBy>Utente di Microsoft Office</cp:lastModifiedBy>
  <cp:revision>78</cp:revision>
  <dcterms:created xsi:type="dcterms:W3CDTF">2016-11-01T12:43:56Z</dcterms:created>
  <dcterms:modified xsi:type="dcterms:W3CDTF">2019-01-24T11:37:00Z</dcterms:modified>
</cp:coreProperties>
</file>