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0" r:id="rId1"/>
  </p:sldMasterIdLst>
  <p:notesMasterIdLst>
    <p:notesMasterId r:id="rId45"/>
  </p:notesMasterIdLst>
  <p:sldIdLst>
    <p:sldId id="307" r:id="rId2"/>
    <p:sldId id="259" r:id="rId3"/>
    <p:sldId id="289" r:id="rId4"/>
    <p:sldId id="260" r:id="rId5"/>
    <p:sldId id="263" r:id="rId6"/>
    <p:sldId id="276" r:id="rId7"/>
    <p:sldId id="290" r:id="rId8"/>
    <p:sldId id="292" r:id="rId9"/>
    <p:sldId id="293" r:id="rId10"/>
    <p:sldId id="298" r:id="rId11"/>
    <p:sldId id="294" r:id="rId12"/>
    <p:sldId id="300" r:id="rId13"/>
    <p:sldId id="325" r:id="rId14"/>
    <p:sldId id="326" r:id="rId15"/>
    <p:sldId id="297" r:id="rId16"/>
    <p:sldId id="327" r:id="rId17"/>
    <p:sldId id="269" r:id="rId18"/>
    <p:sldId id="304" r:id="rId19"/>
    <p:sldId id="328" r:id="rId20"/>
    <p:sldId id="295" r:id="rId21"/>
    <p:sldId id="301" r:id="rId22"/>
    <p:sldId id="277" r:id="rId23"/>
    <p:sldId id="279" r:id="rId24"/>
    <p:sldId id="296" r:id="rId25"/>
    <p:sldId id="318" r:id="rId26"/>
    <p:sldId id="321" r:id="rId27"/>
    <p:sldId id="329" r:id="rId28"/>
    <p:sldId id="331" r:id="rId29"/>
    <p:sldId id="322" r:id="rId30"/>
    <p:sldId id="314" r:id="rId31"/>
    <p:sldId id="280" r:id="rId32"/>
    <p:sldId id="281" r:id="rId33"/>
    <p:sldId id="315" r:id="rId34"/>
    <p:sldId id="324" r:id="rId35"/>
    <p:sldId id="282" r:id="rId36"/>
    <p:sldId id="305" r:id="rId37"/>
    <p:sldId id="306" r:id="rId38"/>
    <p:sldId id="285" r:id="rId39"/>
    <p:sldId id="317" r:id="rId40"/>
    <p:sldId id="319" r:id="rId41"/>
    <p:sldId id="312" r:id="rId42"/>
    <p:sldId id="303" r:id="rId43"/>
    <p:sldId id="33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C131"/>
    <a:srgbClr val="3AD644"/>
    <a:srgbClr val="3FE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5A9EF-4D67-2444-9A5E-9AD3D340F25F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D5039-6084-0349-B0A8-311EC4E557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351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solidFill>
                  <a:schemeClr val="tx1"/>
                </a:solidFill>
              </a:rPr>
              <a:t> è necessario essere mirati negli acquisti e non lasciarsi incantare dalle offerte quando non sono necessarie e soprattutto riguardano prodotti facilmente deteriorabili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5039-6084-0349-B0A8-311EC4E55784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7313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6441D7B3-F7C5-4013-AC5D-399DD8DB11FA}" type="datetime4">
              <a:rPr lang="en-US" smtClean="0"/>
              <a:pPr/>
              <a:t>February 12,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, immagine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D7B3-F7C5-4013-AC5D-399DD8DB11FA}" type="datetime4">
              <a:rPr lang="en-US" smtClean="0"/>
              <a:pPr/>
              <a:t>February 12,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D7B3-F7C5-4013-AC5D-399DD8DB11FA}" type="datetime4">
              <a:rPr lang="en-US" smtClean="0"/>
              <a:pPr/>
              <a:t>February 12,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D7B3-F7C5-4013-AC5D-399DD8DB11FA}" type="datetime4">
              <a:rPr lang="en-US" smtClean="0"/>
              <a:pPr/>
              <a:t>February 12,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D7B3-F7C5-4013-AC5D-399DD8DB11FA}" type="datetime4">
              <a:rPr lang="en-US" smtClean="0"/>
              <a:pPr/>
              <a:t>February 12,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D7B3-F7C5-4013-AC5D-399DD8DB11FA}" type="datetime4">
              <a:rPr lang="en-US" smtClean="0"/>
              <a:pPr/>
              <a:t>February 12,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D7B3-F7C5-4013-AC5D-399DD8DB11FA}" type="datetime4">
              <a:rPr lang="en-US" smtClean="0"/>
              <a:pPr/>
              <a:t>February 12,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6441D7B3-F7C5-4013-AC5D-399DD8DB11FA}" type="datetime4">
              <a:rPr lang="en-US" smtClean="0"/>
              <a:pPr/>
              <a:t>February 12,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D7B3-F7C5-4013-AC5D-399DD8DB11FA}" type="datetime4">
              <a:rPr lang="en-US" smtClean="0"/>
              <a:pPr/>
              <a:t>February 12,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D7B3-F7C5-4013-AC5D-399DD8DB11FA}" type="datetime4">
              <a:rPr lang="en-US" smtClean="0"/>
              <a:pPr/>
              <a:t>February 12,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D7B3-F7C5-4013-AC5D-399DD8DB11FA}" type="datetime4">
              <a:rPr lang="en-US" smtClean="0"/>
              <a:pPr/>
              <a:t>February 12,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D7B3-F7C5-4013-AC5D-399DD8DB11FA}" type="datetime4">
              <a:rPr lang="en-US" smtClean="0"/>
              <a:pPr/>
              <a:t>February 12,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D7B3-F7C5-4013-AC5D-399DD8DB11FA}" type="datetime4">
              <a:rPr lang="en-US" smtClean="0"/>
              <a:pPr/>
              <a:t>February 12,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D7B3-F7C5-4013-AC5D-399DD8DB11FA}" type="datetime4">
              <a:rPr lang="en-US" smtClean="0"/>
              <a:pPr/>
              <a:t>February 12,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6441D7B3-F7C5-4013-AC5D-399DD8DB11FA}" type="datetime4">
              <a:rPr lang="en-US" smtClean="0"/>
              <a:pPr/>
              <a:t>February 12,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44759D-0EFF-4FB2-9CCE-04E00944F0FE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  <p:sldLayoutId id="2147484473" r:id="rId3"/>
    <p:sldLayoutId id="2147484474" r:id="rId4"/>
    <p:sldLayoutId id="2147484475" r:id="rId5"/>
    <p:sldLayoutId id="2147484476" r:id="rId6"/>
    <p:sldLayoutId id="2147484477" r:id="rId7"/>
    <p:sldLayoutId id="2147484478" r:id="rId8"/>
    <p:sldLayoutId id="2147484479" r:id="rId9"/>
    <p:sldLayoutId id="2147484480" r:id="rId10"/>
    <p:sldLayoutId id="2147484481" r:id="rId11"/>
    <p:sldLayoutId id="2147484482" r:id="rId12"/>
    <p:sldLayoutId id="2147484483" r:id="rId13"/>
    <p:sldLayoutId id="2147484484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chermata 2019-01-24 alle 09.58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811" y="989152"/>
            <a:ext cx="4106217" cy="532546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134200" y="219711"/>
            <a:ext cx="9146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DC13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Progetto ambiente</a:t>
            </a:r>
            <a:endParaRPr lang="it-IT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DC13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168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1851" y="359361"/>
            <a:ext cx="8529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AD64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Perch</a:t>
            </a:r>
            <a:r>
              <a:rPr lang="fr-FR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AD64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é</a:t>
            </a:r>
            <a:r>
              <a:rPr lang="it-IT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AD64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 è importante riciclare la carta?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61851" y="2072857"/>
            <a:ext cx="84281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Per </a:t>
            </a:r>
            <a:r>
              <a:rPr lang="it-IT" sz="2400" dirty="0"/>
              <a:t>produrre una tonnellata di carta </a:t>
            </a:r>
            <a:r>
              <a:rPr lang="it-IT" sz="2400" dirty="0" smtClean="0"/>
              <a:t>occorrono </a:t>
            </a:r>
            <a:r>
              <a:rPr lang="it-IT" sz="2400" dirty="0"/>
              <a:t>15 alberi, 440.000 litri d’acqua e 7.600 </a:t>
            </a:r>
            <a:r>
              <a:rPr lang="it-IT" sz="2400" dirty="0" err="1"/>
              <a:t>kwh</a:t>
            </a:r>
            <a:r>
              <a:rPr lang="it-IT" sz="2400" dirty="0"/>
              <a:t> di energia </a:t>
            </a:r>
            <a:r>
              <a:rPr lang="it-IT" sz="2400" dirty="0" smtClean="0"/>
              <a:t>elettrica</a:t>
            </a:r>
            <a:r>
              <a:rPr lang="it-IT" sz="2400" dirty="0"/>
              <a:t>.</a:t>
            </a:r>
          </a:p>
          <a:p>
            <a:endParaRPr lang="it-IT" dirty="0"/>
          </a:p>
        </p:txBody>
      </p:sp>
      <p:pic>
        <p:nvPicPr>
          <p:cNvPr id="8" name="Immagine 7" descr="albero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175" y="2903578"/>
            <a:ext cx="3136351" cy="368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2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rifiuti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2"/>
          <a:stretch/>
        </p:blipFill>
        <p:spPr>
          <a:xfrm>
            <a:off x="992658" y="1587046"/>
            <a:ext cx="7158684" cy="462155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408003" y="564418"/>
            <a:ext cx="6743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Tempo di degradazione rifiuti </a:t>
            </a:r>
            <a:endParaRPr lang="it-IT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23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800-guterres--se-non-cambiamo-rotta--nei-mari-pi-plastica-che-pesci-1356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93" y="1305025"/>
            <a:ext cx="7787314" cy="451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174" y="1224436"/>
            <a:ext cx="7015826" cy="528146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17271" y="352095"/>
            <a:ext cx="7694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AD64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Scarti alimentari (umido) </a:t>
            </a:r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AD64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 Compost</a:t>
            </a:r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AD64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60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17271" y="352095"/>
            <a:ext cx="7694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AD64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Scarti alimentari (umido) </a:t>
            </a:r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AD64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 Compost</a:t>
            </a:r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AD64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mmagine 3" descr="strillo_compo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96" y="1764209"/>
            <a:ext cx="7585932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8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069413" y="802554"/>
            <a:ext cx="6743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REGOLA NUMERO 1</a:t>
            </a:r>
            <a:endParaRPr lang="it-IT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57132" y="2028382"/>
            <a:ext cx="85454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008000"/>
                </a:solidFill>
              </a:rPr>
              <a:t>Il miglior rifiuto è quello </a:t>
            </a:r>
            <a:r>
              <a:rPr lang="it-IT" sz="3200" dirty="0" smtClean="0">
                <a:solidFill>
                  <a:srgbClr val="008000"/>
                </a:solidFill>
              </a:rPr>
              <a:t>che</a:t>
            </a:r>
            <a:r>
              <a:rPr lang="mr-IN" sz="3200" dirty="0" smtClean="0">
                <a:solidFill>
                  <a:srgbClr val="008000"/>
                </a:solidFill>
              </a:rPr>
              <a:t>…</a:t>
            </a:r>
            <a:r>
              <a:rPr lang="it-IT" sz="3200" dirty="0" smtClean="0">
                <a:solidFill>
                  <a:srgbClr val="008000"/>
                </a:solidFill>
              </a:rPr>
              <a:t>non </a:t>
            </a:r>
            <a:r>
              <a:rPr lang="it-IT" sz="3200" dirty="0">
                <a:solidFill>
                  <a:srgbClr val="008000"/>
                </a:solidFill>
              </a:rPr>
              <a:t>viene prodotto 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 descr="mondo-in-pa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440" y="3374552"/>
            <a:ext cx="22987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8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4238" y="524976"/>
            <a:ext cx="84975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SCARTI ALIMENTARI         </a:t>
            </a:r>
          </a:p>
          <a:p>
            <a:r>
              <a:rPr lang="it-IT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VS    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SPRECHI </a:t>
            </a:r>
          </a:p>
          <a:p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ALIMENTARI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Immagine 2" descr="depositphotos_191520152-stock-video-sorting-waste-peelings-food-scrap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020" y="1051070"/>
            <a:ext cx="4556236" cy="2562883"/>
          </a:xfrm>
          <a:prstGeom prst="rect">
            <a:avLst/>
          </a:prstGeom>
        </p:spPr>
      </p:pic>
      <p:pic>
        <p:nvPicPr>
          <p:cNvPr id="4" name="Immagine 3" descr="sprechialimentari-675x35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68" y="3613953"/>
            <a:ext cx="4838656" cy="250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8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8" y="1231456"/>
            <a:ext cx="5379286" cy="301837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819278" y="374607"/>
            <a:ext cx="7966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SPRECHI ALIMENTARI</a:t>
            </a:r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74680" y="4832095"/>
            <a:ext cx="8390286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 smtClean="0"/>
              <a:t>‘’Oltre </a:t>
            </a:r>
            <a:r>
              <a:rPr lang="it-IT" sz="2000" dirty="0">
                <a:solidFill>
                  <a:srgbClr val="FF0000"/>
                </a:solidFill>
              </a:rPr>
              <a:t>1/3 degli alimenti </a:t>
            </a:r>
            <a:r>
              <a:rPr lang="it-IT" sz="2000" dirty="0"/>
              <a:t>del mondo viene </a:t>
            </a:r>
            <a:r>
              <a:rPr lang="it-IT" sz="2000" dirty="0">
                <a:solidFill>
                  <a:srgbClr val="FF0000"/>
                </a:solidFill>
              </a:rPr>
              <a:t>sprecato</a:t>
            </a:r>
            <a:r>
              <a:rPr lang="it-IT" sz="2000" dirty="0"/>
              <a:t>; in Italia sono 84,9 i kg di cibo buttato durante l’anno per ogni famiglia: al livello nazionale significano 2,2 milioni di tonnellate di alimenti </a:t>
            </a:r>
            <a:r>
              <a:rPr lang="it-IT" sz="2000" dirty="0" smtClean="0"/>
              <a:t>gettati.’’ -</a:t>
            </a:r>
            <a:r>
              <a:rPr lang="it-IT" sz="2000" dirty="0" err="1" smtClean="0"/>
              <a:t>Fao</a:t>
            </a:r>
            <a:r>
              <a:rPr lang="it-IT" sz="20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61472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80455078-c3362a95-c763-406d-85b6-5d8c21e9e5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51" y="615729"/>
            <a:ext cx="6037557" cy="339612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59555" y="4502517"/>
            <a:ext cx="7274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 il cibo che viene sprecato si potre</a:t>
            </a:r>
            <a:r>
              <a:rPr lang="it-IT" dirty="0"/>
              <a:t>bbero sfamare </a:t>
            </a:r>
            <a:r>
              <a:rPr lang="it-IT" dirty="0" smtClean="0"/>
              <a:t>800.000 persone </a:t>
            </a:r>
            <a:r>
              <a:rPr lang="it-IT" dirty="0"/>
              <a:t>al </a:t>
            </a:r>
            <a:r>
              <a:rPr lang="it-IT" dirty="0" smtClean="0"/>
              <a:t>mondo</a:t>
            </a:r>
            <a:r>
              <a:rPr lang="it-IT" dirty="0"/>
              <a:t> </a:t>
            </a:r>
            <a:r>
              <a:rPr lang="it-IT" dirty="0" smtClean="0"/>
              <a:t>che soffrono di malnutrizione.</a:t>
            </a:r>
          </a:p>
          <a:p>
            <a:endParaRPr lang="it-IT" dirty="0"/>
          </a:p>
          <a:p>
            <a:r>
              <a:rPr lang="it-IT" dirty="0" smtClean="0"/>
              <a:t>Inoltre per la produzione del cibo si utilizzano molte risorse come l’acqua.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028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46100" y="475203"/>
            <a:ext cx="8369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Come possiamo ridurre gli sprechi alimentari?</a:t>
            </a:r>
            <a:endParaRPr lang="it-IT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Immagine 2" descr="sprechi-alimentar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32" y="2125993"/>
            <a:ext cx="6594402" cy="42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AD64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RIFIUTO o RISORSA?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 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286" y="1404420"/>
            <a:ext cx="3474574" cy="352131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235679" y="5281588"/>
            <a:ext cx="91296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Obiettivi</a:t>
            </a:r>
            <a:r>
              <a:rPr lang="it-IT" sz="2800" b="1" dirty="0"/>
              <a:t>: </a:t>
            </a:r>
            <a:r>
              <a:rPr lang="it-IT" sz="2400" dirty="0"/>
              <a:t>imparare a </a:t>
            </a:r>
            <a:r>
              <a:rPr lang="it-IT" sz="2400" dirty="0">
                <a:solidFill>
                  <a:srgbClr val="FF0000"/>
                </a:solidFill>
              </a:rPr>
              <a:t>ridurre gli sprechi </a:t>
            </a:r>
            <a:r>
              <a:rPr lang="it-IT" sz="2400" dirty="0"/>
              <a:t>attraverso una </a:t>
            </a:r>
            <a:r>
              <a:rPr lang="it-IT" sz="2400" dirty="0">
                <a:solidFill>
                  <a:srgbClr val="FF0000"/>
                </a:solidFill>
              </a:rPr>
              <a:t>spesa consapevole</a:t>
            </a:r>
            <a:r>
              <a:rPr lang="it-IT" sz="2400" dirty="0"/>
              <a:t> e una </a:t>
            </a:r>
            <a:r>
              <a:rPr lang="it-IT" sz="2400" dirty="0" smtClean="0">
                <a:solidFill>
                  <a:srgbClr val="FF0000"/>
                </a:solidFill>
              </a:rPr>
              <a:t>conservazione adeguata </a:t>
            </a:r>
            <a:r>
              <a:rPr lang="it-IT" sz="2400" dirty="0"/>
              <a:t>degli alimenti</a:t>
            </a:r>
            <a:r>
              <a:rPr lang="it-IT" sz="2400" dirty="0" smtClean="0"/>
              <a:t>.</a:t>
            </a:r>
          </a:p>
          <a:p>
            <a:pPr algn="ctr"/>
            <a:r>
              <a:rPr lang="it-IT" sz="2400" dirty="0" smtClean="0"/>
              <a:t> </a:t>
            </a:r>
            <a:r>
              <a:rPr lang="it-IT" sz="2400" dirty="0"/>
              <a:t>Saper organizzare </a:t>
            </a:r>
            <a:r>
              <a:rPr lang="it-IT" sz="2400" dirty="0">
                <a:solidFill>
                  <a:srgbClr val="FF0000"/>
                </a:solidFill>
              </a:rPr>
              <a:t>rifiuti</a:t>
            </a:r>
            <a:r>
              <a:rPr lang="it-IT" sz="2400" dirty="0"/>
              <a:t> e </a:t>
            </a:r>
            <a:r>
              <a:rPr lang="it-IT" sz="2400" dirty="0">
                <a:solidFill>
                  <a:srgbClr val="FF0000"/>
                </a:solidFill>
              </a:rPr>
              <a:t>scarti alimentari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147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0113" y="475056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Fare </a:t>
            </a: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sempre la lista della spesa</a:t>
            </a:r>
            <a:r>
              <a:rPr lang="it-IT" dirty="0">
                <a:solidFill>
                  <a:schemeClr val="tx1"/>
                </a:solidFill>
              </a:rPr>
              <a:t/>
            </a:r>
            <a:br>
              <a:rPr lang="it-IT" dirty="0">
                <a:solidFill>
                  <a:schemeClr val="tx1"/>
                </a:solidFill>
              </a:rPr>
            </a:b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8760" y="1843150"/>
            <a:ext cx="8474467" cy="3931920"/>
          </a:xfrm>
        </p:spPr>
        <p:txBody>
          <a:bodyPr/>
          <a:lstStyle/>
          <a:p>
            <a:pPr marL="0" indent="0">
              <a:buNone/>
            </a:pPr>
            <a:r>
              <a:rPr lang="it-IT" b="1" dirty="0" smtClean="0"/>
              <a:t>Prima di comprare controlla cosa ti serve davvero. Apri 	la dispensa e il frigorifero e scrivi i prodotti che ti servono.</a:t>
            </a:r>
            <a:endParaRPr lang="it-IT" b="1" dirty="0"/>
          </a:p>
        </p:txBody>
      </p:sp>
      <p:pic>
        <p:nvPicPr>
          <p:cNvPr id="4" name="Immagine 3" descr="lista-spesa-condivis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240" y="3690205"/>
            <a:ext cx="5217958" cy="293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0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0113" y="-230466"/>
            <a:ext cx="7345362" cy="1339850"/>
          </a:xfrm>
        </p:spPr>
        <p:txBody>
          <a:bodyPr/>
          <a:lstStyle/>
          <a:p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 supermercato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7532" y="1831940"/>
            <a:ext cx="8324071" cy="3645481"/>
          </a:xfrm>
        </p:spPr>
        <p:txBody>
          <a:bodyPr>
            <a:noAutofit/>
          </a:bodyPr>
          <a:lstStyle/>
          <a:p>
            <a:r>
              <a:rPr lang="it-IT" dirty="0" smtClean="0">
                <a:solidFill>
                  <a:srgbClr val="000000"/>
                </a:solidFill>
              </a:rPr>
              <a:t>Occhio alle </a:t>
            </a:r>
            <a:r>
              <a:rPr lang="it-IT" b="1" dirty="0" smtClean="0">
                <a:solidFill>
                  <a:srgbClr val="000000"/>
                </a:solidFill>
              </a:rPr>
              <a:t>offerte</a:t>
            </a:r>
            <a:r>
              <a:rPr lang="it-IT" dirty="0" smtClean="0">
                <a:solidFill>
                  <a:srgbClr val="000000"/>
                </a:solidFill>
              </a:rPr>
              <a:t>!</a:t>
            </a:r>
          </a:p>
          <a:p>
            <a:r>
              <a:rPr lang="it-IT" dirty="0" smtClean="0">
                <a:solidFill>
                  <a:srgbClr val="000000"/>
                </a:solidFill>
              </a:rPr>
              <a:t>Occhio ai prodotti vicino alle </a:t>
            </a:r>
            <a:r>
              <a:rPr lang="it-IT" b="1" dirty="0" smtClean="0">
                <a:solidFill>
                  <a:srgbClr val="000000"/>
                </a:solidFill>
              </a:rPr>
              <a:t>casse</a:t>
            </a:r>
            <a:r>
              <a:rPr lang="it-IT" dirty="0" smtClean="0">
                <a:solidFill>
                  <a:srgbClr val="000000"/>
                </a:solidFill>
              </a:rPr>
              <a:t>!</a:t>
            </a:r>
          </a:p>
          <a:p>
            <a:r>
              <a:rPr lang="it-IT" dirty="0" smtClean="0">
                <a:solidFill>
                  <a:srgbClr val="000000"/>
                </a:solidFill>
              </a:rPr>
              <a:t>Comprare la verdura e la frutta con la giusta </a:t>
            </a:r>
            <a:r>
              <a:rPr lang="it-IT" b="1" dirty="0" smtClean="0">
                <a:solidFill>
                  <a:srgbClr val="000000"/>
                </a:solidFill>
              </a:rPr>
              <a:t>maturazione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S</a:t>
            </a:r>
            <a:r>
              <a:rPr lang="it-IT" dirty="0" err="1" smtClean="0">
                <a:solidFill>
                  <a:srgbClr val="000000"/>
                </a:solidFill>
              </a:rPr>
              <a:t>cegliere</a:t>
            </a:r>
            <a:r>
              <a:rPr lang="it-IT" dirty="0" smtClean="0">
                <a:solidFill>
                  <a:srgbClr val="000000"/>
                </a:solidFill>
              </a:rPr>
              <a:t> la quantità 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0000"/>
                </a:solidFill>
              </a:rPr>
              <a:t>  </a:t>
            </a:r>
            <a:r>
              <a:rPr lang="it-IT" b="1" dirty="0" smtClean="0">
                <a:solidFill>
                  <a:srgbClr val="000000"/>
                </a:solidFill>
              </a:rPr>
              <a:t>adatta</a:t>
            </a:r>
            <a:r>
              <a:rPr lang="it-IT" dirty="0" smtClean="0">
                <a:solidFill>
                  <a:srgbClr val="000000"/>
                </a:solidFill>
              </a:rPr>
              <a:t> ai propri bisogni</a:t>
            </a:r>
          </a:p>
          <a:p>
            <a:endParaRPr lang="it-IT" sz="1800" dirty="0">
              <a:solidFill>
                <a:srgbClr val="000000"/>
              </a:solidFill>
            </a:endParaRPr>
          </a:p>
          <a:p>
            <a:endParaRPr lang="it-IT" sz="1800" dirty="0"/>
          </a:p>
        </p:txBody>
      </p:sp>
      <p:pic>
        <p:nvPicPr>
          <p:cNvPr id="5" name="Immagine 4" descr="maxresdefaul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01" y="3899270"/>
            <a:ext cx="5259965" cy="29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CONSIGLI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7140" y="1639524"/>
            <a:ext cx="8683288" cy="3931920"/>
          </a:xfrm>
        </p:spPr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Quando fai la spesa, controlla la </a:t>
            </a:r>
            <a:r>
              <a:rPr lang="it-IT" b="1" dirty="0">
                <a:solidFill>
                  <a:srgbClr val="000000"/>
                </a:solidFill>
              </a:rPr>
              <a:t>data di scadenza</a:t>
            </a:r>
            <a:r>
              <a:rPr lang="it-IT" dirty="0">
                <a:solidFill>
                  <a:srgbClr val="000000"/>
                </a:solidFill>
              </a:rPr>
              <a:t> pensando a quando potrai consumare o conservare i cibi per evitare sprechi</a:t>
            </a:r>
            <a:r>
              <a:rPr lang="it-IT" dirty="0" smtClean="0">
                <a:solidFill>
                  <a:srgbClr val="000000"/>
                </a:solidFill>
              </a:rPr>
              <a:t>!</a:t>
            </a:r>
          </a:p>
          <a:p>
            <a:r>
              <a:rPr lang="it-IT" dirty="0" smtClean="0">
                <a:solidFill>
                  <a:srgbClr val="000000"/>
                </a:solidFill>
              </a:rPr>
              <a:t>A casa controlla </a:t>
            </a:r>
            <a:r>
              <a:rPr lang="it-IT" dirty="0">
                <a:solidFill>
                  <a:srgbClr val="000000"/>
                </a:solidFill>
              </a:rPr>
              <a:t>sempre l'etichetta dei cibi per riconosce e utilizzare quelli in </a:t>
            </a:r>
            <a:r>
              <a:rPr lang="it-IT" b="1" dirty="0">
                <a:solidFill>
                  <a:srgbClr val="000000"/>
                </a:solidFill>
              </a:rPr>
              <a:t>prossimità di scadenza</a:t>
            </a:r>
            <a:r>
              <a:rPr lang="it-IT" dirty="0">
                <a:solidFill>
                  <a:srgbClr val="000000"/>
                </a:solidFill>
              </a:rPr>
              <a:t>.</a:t>
            </a:r>
          </a:p>
          <a:p>
            <a:endParaRPr lang="it-IT" dirty="0"/>
          </a:p>
        </p:txBody>
      </p:sp>
      <p:pic>
        <p:nvPicPr>
          <p:cNvPr id="4" name="Immagine 3" descr="scadenz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216" y="3304998"/>
            <a:ext cx="2826625" cy="328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6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Quando si torna a casa</a:t>
            </a:r>
            <a:r>
              <a:rPr lang="mr-IN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6584" y="991937"/>
            <a:ext cx="8544235" cy="3931920"/>
          </a:xfrm>
        </p:spPr>
        <p:txBody>
          <a:bodyPr/>
          <a:lstStyle/>
          <a:p>
            <a:endParaRPr lang="it-IT" dirty="0"/>
          </a:p>
          <a:p>
            <a:r>
              <a:rPr lang="it-IT" dirty="0">
                <a:solidFill>
                  <a:srgbClr val="000000"/>
                </a:solidFill>
              </a:rPr>
              <a:t>I cibi che trovi nei banchi del fresco al supermercato – come la carne, il pesce, i latticini – non dovrebbero rimanere a temperatura ambiente per più di due ore. </a:t>
            </a:r>
            <a:endParaRPr lang="it-IT" dirty="0" smtClean="0">
              <a:solidFill>
                <a:srgbClr val="000000"/>
              </a:solidFill>
            </a:endParaRPr>
          </a:p>
          <a:p>
            <a:r>
              <a:rPr lang="it-IT" dirty="0" smtClean="0">
                <a:solidFill>
                  <a:srgbClr val="000000"/>
                </a:solidFill>
              </a:rPr>
              <a:t>Altrimenti </a:t>
            </a:r>
            <a:r>
              <a:rPr lang="it-IT" dirty="0">
                <a:solidFill>
                  <a:srgbClr val="000000"/>
                </a:solidFill>
              </a:rPr>
              <a:t>potrebbero iniziare a deteriorarsi.</a:t>
            </a:r>
          </a:p>
        </p:txBody>
      </p:sp>
      <p:pic>
        <p:nvPicPr>
          <p:cNvPr id="4" name="Immagine 3" descr="Unkn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46" y="3325298"/>
            <a:ext cx="3492500" cy="23241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00112" y="5759629"/>
            <a:ext cx="8058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dirty="0">
                <a:solidFill>
                  <a:srgbClr val="000000"/>
                </a:solidFill>
              </a:rPr>
              <a:t>Mettere i cibi a breve scadenza </a:t>
            </a:r>
            <a:r>
              <a:rPr lang="it-IT" sz="2400" dirty="0" smtClean="0">
                <a:solidFill>
                  <a:srgbClr val="000000"/>
                </a:solidFill>
              </a:rPr>
              <a:t>davanti nel frigorifero.</a:t>
            </a:r>
            <a:endParaRPr lang="it-IT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frigo-23-ottobre-20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12" y="459861"/>
            <a:ext cx="6565143" cy="606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ome-mettere-gli-alimenti-in-frigorife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457200"/>
            <a:ext cx="74295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206068"/>
            <a:ext cx="5014716" cy="66941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94C6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charset="2"/>
              <a:buChar char="²"/>
            </a:pPr>
            <a:r>
              <a:rPr lang="it-IT" b="1" dirty="0" smtClean="0">
                <a:solidFill>
                  <a:srgbClr val="008000"/>
                </a:solidFill>
              </a:rPr>
              <a:t>Mantenere una buona conservazione dell’aria evitando di disporre i contenitori uno a ridosso dell’altro.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²"/>
            </a:pPr>
            <a:r>
              <a:rPr lang="it-IT" b="1" u="sng" dirty="0" smtClean="0">
                <a:solidFill>
                  <a:srgbClr val="008000"/>
                </a:solidFill>
              </a:rPr>
              <a:t>Non riempire troppo il frigo.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²"/>
            </a:pPr>
            <a:r>
              <a:rPr lang="it-IT" b="1" u="sng" dirty="0" smtClean="0">
                <a:solidFill>
                  <a:srgbClr val="008000"/>
                </a:solidFill>
              </a:rPr>
              <a:t>Pulire spesso il frigo e asciugarlo spesso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²"/>
            </a:pPr>
            <a:r>
              <a:rPr lang="it-IT" b="1" u="sng" dirty="0" smtClean="0">
                <a:solidFill>
                  <a:srgbClr val="008000"/>
                </a:solidFill>
              </a:rPr>
              <a:t>In estate </a:t>
            </a:r>
            <a:r>
              <a:rPr lang="it-IT" b="1" dirty="0" smtClean="0">
                <a:solidFill>
                  <a:srgbClr val="008000"/>
                </a:solidFill>
              </a:rPr>
              <a:t>regolare il termostato del frigo su una temperatura più bassa.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²"/>
            </a:pPr>
            <a:r>
              <a:rPr lang="it-IT" b="1" u="sng" dirty="0" smtClean="0">
                <a:solidFill>
                  <a:srgbClr val="008000"/>
                </a:solidFill>
              </a:rPr>
              <a:t>Non mettere </a:t>
            </a:r>
            <a:r>
              <a:rPr lang="it-IT" b="1" u="sng" dirty="0">
                <a:solidFill>
                  <a:srgbClr val="008000"/>
                </a:solidFill>
              </a:rPr>
              <a:t>cibi</a:t>
            </a:r>
            <a:r>
              <a:rPr lang="it-IT" b="1" u="sng" dirty="0" smtClean="0">
                <a:solidFill>
                  <a:srgbClr val="008000"/>
                </a:solidFill>
              </a:rPr>
              <a:t> caldi in frigo 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²"/>
            </a:pPr>
            <a:r>
              <a:rPr lang="it-IT" b="1" dirty="0">
                <a:solidFill>
                  <a:srgbClr val="008000"/>
                </a:solidFill>
              </a:rPr>
              <a:t>I</a:t>
            </a:r>
            <a:r>
              <a:rPr lang="it-IT" b="1" dirty="0" smtClean="0">
                <a:solidFill>
                  <a:srgbClr val="008000"/>
                </a:solidFill>
              </a:rPr>
              <a:t> </a:t>
            </a:r>
            <a:r>
              <a:rPr lang="it-IT" b="1" dirty="0">
                <a:solidFill>
                  <a:srgbClr val="008000"/>
                </a:solidFill>
              </a:rPr>
              <a:t>contenitori in cui sono conservati gli alimenti vanno sempre tenuti staccati dalla parete in fondo del frigo, poiché è una zona fredda e umida dove si condensa l’acqua</a:t>
            </a:r>
            <a:r>
              <a:rPr lang="it-IT" dirty="0"/>
              <a:t>;</a:t>
            </a:r>
            <a:endParaRPr lang="it-IT" b="1" dirty="0">
              <a:solidFill>
                <a:srgbClr val="008000"/>
              </a:solidFill>
            </a:endParaRPr>
          </a:p>
        </p:txBody>
      </p:sp>
      <p:pic>
        <p:nvPicPr>
          <p:cNvPr id="5" name="Immagine 4" descr="imag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6"/>
          <a:stretch/>
        </p:blipFill>
        <p:spPr>
          <a:xfrm>
            <a:off x="5014716" y="206068"/>
            <a:ext cx="4000500" cy="255914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690946" y="419100"/>
            <a:ext cx="1453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Usami bene !!!</a:t>
            </a:r>
            <a:endParaRPr lang="it-IT" sz="28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7" name="Immagine 6" descr="image-fridge-theme-eps-vector-illustration-4522557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8"/>
          <a:stretch/>
        </p:blipFill>
        <p:spPr>
          <a:xfrm>
            <a:off x="5473700" y="3307984"/>
            <a:ext cx="29718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0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32077" y="1296309"/>
            <a:ext cx="8117817" cy="30880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40000"/>
              </a:lnSpc>
              <a:buFont typeface="Wingdings" charset="2"/>
              <a:buChar char="²"/>
            </a:pPr>
            <a:r>
              <a:rPr lang="it-IT" sz="2000" b="1" dirty="0">
                <a:solidFill>
                  <a:srgbClr val="008000"/>
                </a:solidFill>
              </a:rPr>
              <a:t>Utilizzare le borse termiche. </a:t>
            </a:r>
          </a:p>
          <a:p>
            <a:pPr marL="285750" indent="-285750">
              <a:lnSpc>
                <a:spcPct val="140000"/>
              </a:lnSpc>
              <a:buFont typeface="Wingdings" charset="2"/>
              <a:buChar char="²"/>
            </a:pPr>
            <a:r>
              <a:rPr lang="it-IT" sz="2000" b="1" dirty="0" smtClean="0">
                <a:solidFill>
                  <a:srgbClr val="008000"/>
                </a:solidFill>
              </a:rPr>
              <a:t>Depositare </a:t>
            </a:r>
            <a:r>
              <a:rPr lang="it-IT" sz="2000" b="1" dirty="0">
                <a:solidFill>
                  <a:srgbClr val="008000"/>
                </a:solidFill>
              </a:rPr>
              <a:t>i prodotti nel freezer entro 30 minuti dall’acquisto;</a:t>
            </a:r>
          </a:p>
          <a:p>
            <a:pPr marL="285750" indent="-285750">
              <a:lnSpc>
                <a:spcPct val="140000"/>
              </a:lnSpc>
              <a:buFont typeface="Wingdings" charset="2"/>
              <a:buChar char="²"/>
            </a:pPr>
            <a:r>
              <a:rPr lang="it-IT" sz="2000" b="1" dirty="0">
                <a:solidFill>
                  <a:srgbClr val="008000"/>
                </a:solidFill>
              </a:rPr>
              <a:t>Una volta riposti i prodotti nel freezer domestico, aspettare almeno qualche ora prima dell’utilizzo;</a:t>
            </a:r>
          </a:p>
          <a:p>
            <a:pPr marL="285750" indent="-285750">
              <a:lnSpc>
                <a:spcPct val="140000"/>
              </a:lnSpc>
              <a:buFont typeface="Wingdings" charset="2"/>
              <a:buChar char="²"/>
            </a:pPr>
            <a:r>
              <a:rPr lang="it-IT" sz="2000" b="1" dirty="0">
                <a:solidFill>
                  <a:srgbClr val="008000"/>
                </a:solidFill>
              </a:rPr>
              <a:t>Se, dopo l’arrivo a casa, un prodotto risultasse in parte scongelato, non riporlo in freezer, ma consumarlo nel giro di un giorno, tenendolo in frigorifero;</a:t>
            </a:r>
          </a:p>
        </p:txBody>
      </p:sp>
      <p:pic>
        <p:nvPicPr>
          <p:cNvPr id="2" name="Immagine 1" descr="surgelat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392" y="4097382"/>
            <a:ext cx="4035353" cy="234627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07036" y="615420"/>
            <a:ext cx="73060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SURGELATI: dal supermercato a casa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279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kisspng-refrigerator-couch-portable-network-graphics-clip-5b9a251374bcc9.626234211536828691478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592" y="1296309"/>
            <a:ext cx="2435210" cy="4727449"/>
          </a:xfrm>
          <a:prstGeom prst="rect">
            <a:avLst/>
          </a:prstGeom>
          <a:solidFill>
            <a:srgbClr val="DFFF82"/>
          </a:solidFill>
          <a:ln>
            <a:solidFill>
              <a:srgbClr val="EAFAC9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707036" y="615420"/>
            <a:ext cx="73060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SURGELATI: come scongelarli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22586" y="1296309"/>
            <a:ext cx="6481160" cy="4727449"/>
          </a:xfrm>
          <a:prstGeom prst="rect">
            <a:avLst/>
          </a:prstGeom>
          <a:solidFill>
            <a:srgbClr val="EAFAC9"/>
          </a:solidFill>
          <a:ln>
            <a:solidFill>
              <a:srgbClr val="EAFAC9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40000"/>
              </a:lnSpc>
              <a:buFont typeface="Wingdings" charset="2"/>
              <a:buChar char="²"/>
            </a:pPr>
            <a:r>
              <a:rPr lang="it-IT" b="1" dirty="0" smtClean="0">
                <a:solidFill>
                  <a:srgbClr val="008000"/>
                </a:solidFill>
              </a:rPr>
              <a:t>Surgelati </a:t>
            </a:r>
            <a:r>
              <a:rPr lang="it-IT" b="1" dirty="0">
                <a:solidFill>
                  <a:srgbClr val="008000"/>
                </a:solidFill>
              </a:rPr>
              <a:t>di dimensioni non eccessive possono essere cucinati direttamente in pentola o in padella;</a:t>
            </a:r>
          </a:p>
          <a:p>
            <a:pPr marL="285750" indent="-285750">
              <a:lnSpc>
                <a:spcPct val="140000"/>
              </a:lnSpc>
              <a:buFont typeface="Wingdings" charset="2"/>
              <a:buChar char="²"/>
            </a:pPr>
            <a:r>
              <a:rPr lang="it-IT" b="1" dirty="0">
                <a:solidFill>
                  <a:srgbClr val="008000"/>
                </a:solidFill>
              </a:rPr>
              <a:t>Surgelati di dimensioni più grandi dovrebbero essere scongelati in frigorifero diverse ore prima della preparazione;</a:t>
            </a:r>
          </a:p>
          <a:p>
            <a:pPr marL="285750" indent="-285750">
              <a:lnSpc>
                <a:spcPct val="140000"/>
              </a:lnSpc>
              <a:buFont typeface="Wingdings" charset="2"/>
              <a:buChar char="²"/>
            </a:pPr>
            <a:r>
              <a:rPr lang="it-IT" b="1" dirty="0">
                <a:solidFill>
                  <a:srgbClr val="008000"/>
                </a:solidFill>
              </a:rPr>
              <a:t>In caso di necessità è possibile scongelare rapidamente un alimento ponendolo in un sacchetto di plastica stretto e chiuso da immergere in acqua fredda per limitare la dispersione di sostanze nutritive.</a:t>
            </a:r>
          </a:p>
          <a:p>
            <a:pPr marL="285750" indent="-285750">
              <a:lnSpc>
                <a:spcPct val="140000"/>
              </a:lnSpc>
              <a:buFont typeface="Wingdings" charset="2"/>
              <a:buChar char="²"/>
            </a:pPr>
            <a:r>
              <a:rPr lang="it-IT" b="1" dirty="0">
                <a:solidFill>
                  <a:srgbClr val="008000"/>
                </a:solidFill>
              </a:rPr>
              <a:t>Se usato seguendo le istruzioni fornite dai produttori è possibile scongelare correttamente un alimento mediante il forno a micro-onde.</a:t>
            </a:r>
          </a:p>
        </p:txBody>
      </p:sp>
    </p:spTree>
    <p:extLst>
      <p:ext uri="{BB962C8B-B14F-4D97-AF65-F5344CB8AC3E}">
        <p14:creationId xmlns:p14="http://schemas.microsoft.com/office/powerpoint/2010/main" val="11897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5678" y="261881"/>
            <a:ext cx="8026163" cy="5632312"/>
          </a:xfrm>
          <a:prstGeom prst="rect">
            <a:avLst/>
          </a:prstGeom>
          <a:solidFill>
            <a:srgbClr val="EAFAC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Gli avanzi si possono congelare. </a:t>
            </a:r>
          </a:p>
          <a:p>
            <a:pPr algn="ctr"/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85750" indent="-285750">
              <a:buFont typeface="Wingdings" charset="2"/>
              <a:buChar char="²"/>
            </a:pPr>
            <a:r>
              <a:rPr lang="it-IT" b="1" dirty="0">
                <a:solidFill>
                  <a:srgbClr val="008000"/>
                </a:solidFill>
              </a:rPr>
              <a:t> B</a:t>
            </a:r>
            <a:r>
              <a:rPr lang="it-IT" b="1" dirty="0" smtClean="0">
                <a:solidFill>
                  <a:srgbClr val="008000"/>
                </a:solidFill>
              </a:rPr>
              <a:t>isogna </a:t>
            </a:r>
            <a:r>
              <a:rPr lang="it-IT" b="1" dirty="0">
                <a:solidFill>
                  <a:srgbClr val="008000"/>
                </a:solidFill>
              </a:rPr>
              <a:t>farlo nel più breve tempo possibile, per esempio alla fine di una cena piuttosto che il giorno dopo</a:t>
            </a:r>
            <a:r>
              <a:rPr lang="it-IT" b="1" dirty="0" smtClean="0">
                <a:solidFill>
                  <a:srgbClr val="008000"/>
                </a:solidFill>
              </a:rPr>
              <a:t>.</a:t>
            </a:r>
          </a:p>
          <a:p>
            <a:pPr marL="285750" indent="-285750">
              <a:buFont typeface="Wingdings" charset="2"/>
              <a:buChar char="²"/>
            </a:pPr>
            <a:endParaRPr lang="it-IT" b="1" dirty="0">
              <a:solidFill>
                <a:srgbClr val="008000"/>
              </a:solidFill>
            </a:endParaRPr>
          </a:p>
          <a:p>
            <a:pPr marL="285750" indent="-285750">
              <a:buFont typeface="Wingdings" charset="2"/>
              <a:buChar char="²"/>
            </a:pPr>
            <a:r>
              <a:rPr lang="it-IT" b="1" dirty="0">
                <a:solidFill>
                  <a:srgbClr val="008000"/>
                </a:solidFill>
              </a:rPr>
              <a:t>Aspettate che il prodotto sia completamente raffreddato prima di congelarlo;</a:t>
            </a:r>
          </a:p>
          <a:p>
            <a:pPr marL="285750" indent="-285750">
              <a:buFont typeface="Wingdings" charset="2"/>
              <a:buChar char="²"/>
            </a:pPr>
            <a:endParaRPr lang="it-IT" b="1" dirty="0">
              <a:solidFill>
                <a:srgbClr val="008000"/>
              </a:solidFill>
            </a:endParaRPr>
          </a:p>
          <a:p>
            <a:pPr marL="285750" indent="-285750">
              <a:buFont typeface="Wingdings" charset="2"/>
              <a:buChar char="²"/>
            </a:pPr>
            <a:endParaRPr lang="it-IT" b="1" dirty="0">
              <a:solidFill>
                <a:srgbClr val="008000"/>
              </a:solidFill>
            </a:endParaRPr>
          </a:p>
          <a:p>
            <a:pPr marL="285750" indent="-285750">
              <a:buFont typeface="Wingdings" charset="2"/>
              <a:buChar char="²"/>
            </a:pPr>
            <a:r>
              <a:rPr lang="it-IT" b="1" dirty="0">
                <a:solidFill>
                  <a:srgbClr val="008000"/>
                </a:solidFill>
              </a:rPr>
              <a:t>Suddividete in piccole porzioni utilizzabili per vari </a:t>
            </a:r>
            <a:r>
              <a:rPr lang="it-IT" b="1" dirty="0" smtClean="0">
                <a:solidFill>
                  <a:srgbClr val="008000"/>
                </a:solidFill>
              </a:rPr>
              <a:t>pasti.</a:t>
            </a:r>
          </a:p>
          <a:p>
            <a:pPr marL="285750" indent="-285750">
              <a:buFont typeface="Wingdings" charset="2"/>
              <a:buChar char="²"/>
            </a:pPr>
            <a:endParaRPr lang="it-IT" b="1" dirty="0">
              <a:solidFill>
                <a:srgbClr val="008000"/>
              </a:solidFill>
            </a:endParaRPr>
          </a:p>
          <a:p>
            <a:pPr marL="342900" indent="-342900">
              <a:buFont typeface="Wingdings" charset="2"/>
              <a:buChar char="²"/>
            </a:pPr>
            <a:r>
              <a:rPr lang="it-IT" b="1" dirty="0" smtClean="0">
                <a:solidFill>
                  <a:srgbClr val="008000"/>
                </a:solidFill>
              </a:rPr>
              <a:t>Aprite </a:t>
            </a:r>
            <a:r>
              <a:rPr lang="it-IT" b="1" dirty="0">
                <a:solidFill>
                  <a:srgbClr val="008000"/>
                </a:solidFill>
              </a:rPr>
              <a:t>il meno possibile la porta del congelatore;</a:t>
            </a:r>
          </a:p>
          <a:p>
            <a:pPr marL="285750" indent="-285750">
              <a:buFont typeface="Wingdings" charset="2"/>
              <a:buChar char="²"/>
            </a:pPr>
            <a:endParaRPr lang="it-IT" b="1" dirty="0">
              <a:solidFill>
                <a:srgbClr val="008000"/>
              </a:solidFill>
            </a:endParaRPr>
          </a:p>
          <a:p>
            <a:pPr marL="285750" indent="-285750">
              <a:buFont typeface="Wingdings" charset="2"/>
              <a:buChar char="²"/>
            </a:pPr>
            <a:r>
              <a:rPr lang="it-IT" b="1" dirty="0">
                <a:solidFill>
                  <a:srgbClr val="008000"/>
                </a:solidFill>
              </a:rPr>
              <a:t>Scongelare sempre gli alimenti in frigorifero o nel microonde o sotto acqua corrente e mai a temperatura ambiente.</a:t>
            </a:r>
          </a:p>
          <a:p>
            <a:pPr marL="285750" indent="-285750">
              <a:buFont typeface="Wingdings" charset="2"/>
              <a:buChar char="²"/>
            </a:pPr>
            <a:endParaRPr lang="it-IT" b="1" dirty="0" smtClean="0">
              <a:solidFill>
                <a:srgbClr val="008000"/>
              </a:solidFill>
            </a:endParaRPr>
          </a:p>
          <a:p>
            <a:pPr marL="285750" indent="-285750">
              <a:buFont typeface="Wingdings" charset="2"/>
              <a:buChar char="²"/>
            </a:pPr>
            <a:r>
              <a:rPr lang="it-IT" b="1" dirty="0" smtClean="0">
                <a:solidFill>
                  <a:srgbClr val="008000"/>
                </a:solidFill>
              </a:rPr>
              <a:t>Consumate </a:t>
            </a:r>
            <a:r>
              <a:rPr lang="it-IT" b="1" dirty="0">
                <a:solidFill>
                  <a:srgbClr val="008000"/>
                </a:solidFill>
              </a:rPr>
              <a:t>gli alimenti scongelati entro le </a:t>
            </a:r>
            <a:r>
              <a:rPr lang="it-IT" b="1" dirty="0" smtClean="0">
                <a:solidFill>
                  <a:srgbClr val="008000"/>
                </a:solidFill>
              </a:rPr>
              <a:t>24</a:t>
            </a:r>
          </a:p>
          <a:p>
            <a:r>
              <a:rPr lang="it-IT" b="1" dirty="0" smtClean="0">
                <a:solidFill>
                  <a:srgbClr val="008000"/>
                </a:solidFill>
              </a:rPr>
              <a:t> </a:t>
            </a:r>
            <a:r>
              <a:rPr lang="it-IT" b="1" dirty="0">
                <a:solidFill>
                  <a:srgbClr val="008000"/>
                </a:solidFill>
              </a:rPr>
              <a:t>ore </a:t>
            </a:r>
            <a:r>
              <a:rPr lang="it-IT" b="1" dirty="0" smtClean="0">
                <a:solidFill>
                  <a:srgbClr val="008000"/>
                </a:solidFill>
              </a:rPr>
              <a:t>dal </a:t>
            </a:r>
            <a:r>
              <a:rPr lang="it-IT" b="1" dirty="0">
                <a:solidFill>
                  <a:srgbClr val="008000"/>
                </a:solidFill>
              </a:rPr>
              <a:t>loro </a:t>
            </a:r>
            <a:r>
              <a:rPr lang="it-IT" b="1" dirty="0" smtClean="0">
                <a:solidFill>
                  <a:srgbClr val="008000"/>
                </a:solidFill>
              </a:rPr>
              <a:t>scongelamento e non ricongelate</a:t>
            </a:r>
          </a:p>
          <a:p>
            <a:r>
              <a:rPr lang="it-IT" b="1" dirty="0" smtClean="0">
                <a:solidFill>
                  <a:srgbClr val="008000"/>
                </a:solidFill>
              </a:rPr>
              <a:t> </a:t>
            </a:r>
            <a:r>
              <a:rPr lang="it-IT" b="1" dirty="0">
                <a:solidFill>
                  <a:srgbClr val="008000"/>
                </a:solidFill>
              </a:rPr>
              <a:t>mai un prodotto </a:t>
            </a:r>
            <a:r>
              <a:rPr lang="it-IT" b="1" dirty="0" smtClean="0">
                <a:solidFill>
                  <a:srgbClr val="008000"/>
                </a:solidFill>
              </a:rPr>
              <a:t>scongelato.</a:t>
            </a:r>
            <a:endParaRPr lang="it-IT" b="1" dirty="0">
              <a:solidFill>
                <a:srgbClr val="008000"/>
              </a:solidFill>
            </a:endParaRPr>
          </a:p>
          <a:p>
            <a:endParaRPr lang="it-IT" b="1" dirty="0">
              <a:solidFill>
                <a:srgbClr val="008000"/>
              </a:solidFill>
            </a:endParaRPr>
          </a:p>
        </p:txBody>
      </p:sp>
      <p:pic>
        <p:nvPicPr>
          <p:cNvPr id="3" name="Immagine 2" descr="frigo-e-fiocc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299" y="4201086"/>
            <a:ext cx="3692297" cy="205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RIFIUTO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Un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FF0000"/>
                </a:solidFill>
              </a:rPr>
              <a:t>rifiuto </a:t>
            </a:r>
            <a:r>
              <a:rPr lang="it-IT" dirty="0">
                <a:solidFill>
                  <a:schemeClr val="tx1"/>
                </a:solidFill>
              </a:rPr>
              <a:t>è qualsiasi oggetto o sostanza di cui ci disfiamo: residui, scarti, oggetti rotti o inutilizzabili, prodotti dalle </a:t>
            </a:r>
            <a:r>
              <a:rPr lang="it-IT" dirty="0">
                <a:solidFill>
                  <a:srgbClr val="0000FF"/>
                </a:solidFill>
              </a:rPr>
              <a:t>attività umane</a:t>
            </a:r>
            <a:r>
              <a:rPr lang="it-IT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it-IT" dirty="0" smtClean="0"/>
              <a:t> 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5" name="Immagine 4" descr="rifiuti-discaric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70" y="3728866"/>
            <a:ext cx="4673312" cy="233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7700" y="431800"/>
            <a:ext cx="772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METODI DI CONSERVAZIONE DEGLI ALIMENTI 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" name="Connettore 2 3"/>
          <p:cNvCxnSpPr/>
          <p:nvPr/>
        </p:nvCxnSpPr>
        <p:spPr>
          <a:xfrm>
            <a:off x="787400" y="1822966"/>
            <a:ext cx="292100" cy="10726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/>
          <p:cNvCxnSpPr/>
          <p:nvPr/>
        </p:nvCxnSpPr>
        <p:spPr>
          <a:xfrm>
            <a:off x="4876800" y="1140802"/>
            <a:ext cx="0" cy="14000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3698856" y="1312502"/>
            <a:ext cx="111280" cy="23124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H="1">
            <a:off x="7785100" y="1822966"/>
            <a:ext cx="647700" cy="12123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H="1">
            <a:off x="7341440" y="1042247"/>
            <a:ext cx="619257" cy="15781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812800" y="4258642"/>
            <a:ext cx="7912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it-IT" sz="2000" b="1" dirty="0" smtClean="0"/>
              <a:t>BASSE TEMPERATURE</a:t>
            </a:r>
          </a:p>
          <a:p>
            <a:pPr marL="285750" indent="-285750" algn="ctr">
              <a:buFont typeface="Arial"/>
              <a:buChar char="•"/>
            </a:pPr>
            <a:r>
              <a:rPr lang="it-IT" sz="2000" b="1" dirty="0" smtClean="0">
                <a:solidFill>
                  <a:srgbClr val="FF0000"/>
                </a:solidFill>
              </a:rPr>
              <a:t>ALTE TEMPERATURE</a:t>
            </a:r>
          </a:p>
          <a:p>
            <a:pPr marL="285750" indent="-285750" algn="ctr">
              <a:buFont typeface="Arial"/>
              <a:buChar char="•"/>
            </a:pPr>
            <a:r>
              <a:rPr lang="it-IT" sz="2000" b="1" dirty="0" smtClean="0"/>
              <a:t>AFFUMICAMENTO</a:t>
            </a:r>
          </a:p>
          <a:p>
            <a:pPr marL="285750" indent="-285750" algn="ctr">
              <a:buFont typeface="Arial"/>
              <a:buChar char="•"/>
            </a:pPr>
            <a:r>
              <a:rPr lang="it-IT" sz="2000" b="1" dirty="0" smtClean="0">
                <a:solidFill>
                  <a:srgbClr val="FF0000"/>
                </a:solidFill>
              </a:rPr>
              <a:t>FERMENTAZIONE</a:t>
            </a:r>
          </a:p>
          <a:p>
            <a:pPr marL="285750" indent="-285750" algn="ctr">
              <a:buFont typeface="Arial"/>
              <a:buChar char="•"/>
            </a:pPr>
            <a:r>
              <a:rPr lang="it-IT" sz="2000" b="1" dirty="0" smtClean="0"/>
              <a:t>DISIDRATAZIONE</a:t>
            </a:r>
          </a:p>
          <a:p>
            <a:pPr marL="285750" indent="-285750" algn="ctr">
              <a:buFont typeface="Arial"/>
              <a:buChar char="•"/>
            </a:pPr>
            <a:r>
              <a:rPr lang="it-IT" sz="2000" b="1" dirty="0" smtClean="0">
                <a:solidFill>
                  <a:srgbClr val="FF0000"/>
                </a:solidFill>
              </a:rPr>
              <a:t>OLIO, SALE</a:t>
            </a:r>
            <a:r>
              <a:rPr lang="it-IT" sz="2000" b="1" dirty="0">
                <a:solidFill>
                  <a:srgbClr val="FF0000"/>
                </a:solidFill>
              </a:rPr>
              <a:t>.</a:t>
            </a:r>
            <a:endParaRPr lang="it-IT" sz="2000" b="1" dirty="0" smtClean="0">
              <a:solidFill>
                <a:srgbClr val="FF0000"/>
              </a:solidFill>
            </a:endParaRPr>
          </a:p>
          <a:p>
            <a:pPr marL="285750" indent="-285750" algn="ctr">
              <a:buFont typeface="Arial"/>
              <a:buChar char="•"/>
            </a:pPr>
            <a:r>
              <a:rPr lang="it-IT" sz="2000" b="1" dirty="0" smtClean="0"/>
              <a:t>ADDITIVI</a:t>
            </a:r>
          </a:p>
        </p:txBody>
      </p:sp>
      <p:pic>
        <p:nvPicPr>
          <p:cNvPr id="24" name="Immagine 23" descr="AB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3288288"/>
            <a:ext cx="1663700" cy="1678423"/>
          </a:xfrm>
          <a:prstGeom prst="rect">
            <a:avLst/>
          </a:prstGeom>
        </p:spPr>
      </p:pic>
      <p:pic>
        <p:nvPicPr>
          <p:cNvPr id="25" name="Immagine 24" descr="ABC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3101484"/>
            <a:ext cx="1231900" cy="2053164"/>
          </a:xfrm>
          <a:prstGeom prst="rect">
            <a:avLst/>
          </a:prstGeom>
        </p:spPr>
      </p:pic>
      <p:pic>
        <p:nvPicPr>
          <p:cNvPr id="26" name="Immagine 25" descr="GEA-LEVATI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2540889"/>
            <a:ext cx="2375576" cy="1439917"/>
          </a:xfrm>
          <a:prstGeom prst="rect">
            <a:avLst/>
          </a:prstGeom>
        </p:spPr>
      </p:pic>
      <p:pic>
        <p:nvPicPr>
          <p:cNvPr id="27" name="Immagine 26" descr="Unknow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154648"/>
            <a:ext cx="2019300" cy="1398552"/>
          </a:xfrm>
          <a:prstGeom prst="rect">
            <a:avLst/>
          </a:prstGeom>
        </p:spPr>
      </p:pic>
      <p:pic>
        <p:nvPicPr>
          <p:cNvPr id="3" name="Immagine 2" descr="salmone-affumicato-pesce-640x42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331" y="5154648"/>
            <a:ext cx="2205911" cy="1457969"/>
          </a:xfrm>
          <a:prstGeom prst="rect">
            <a:avLst/>
          </a:prstGeom>
        </p:spPr>
      </p:pic>
      <p:pic>
        <p:nvPicPr>
          <p:cNvPr id="9" name="Immagine 8" descr="Latt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62" y="1822966"/>
            <a:ext cx="1655338" cy="101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2438" y="244158"/>
            <a:ext cx="8645507" cy="1339850"/>
          </a:xfrm>
          <a:solidFill>
            <a:srgbClr val="EAFAC9"/>
          </a:solidFill>
        </p:spPr>
        <p:txBody>
          <a:bodyPr/>
          <a:lstStyle/>
          <a:p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Impariamo a Riutilizzare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2438" y="1584008"/>
            <a:ext cx="8053037" cy="4805988"/>
          </a:xfrm>
        </p:spPr>
        <p:txBody>
          <a:bodyPr>
            <a:normAutofit fontScale="92500" lnSpcReduction="20000"/>
          </a:bodyPr>
          <a:lstStyle/>
          <a:p>
            <a:endParaRPr lang="it-IT" dirty="0"/>
          </a:p>
          <a:p>
            <a:r>
              <a:rPr lang="it-IT" dirty="0" smtClean="0">
                <a:solidFill>
                  <a:srgbClr val="000000"/>
                </a:solidFill>
              </a:rPr>
              <a:t>1) Utilizza gli </a:t>
            </a:r>
            <a:r>
              <a:rPr lang="it-IT" b="1" dirty="0" smtClean="0">
                <a:solidFill>
                  <a:srgbClr val="008000"/>
                </a:solidFill>
              </a:rPr>
              <a:t>avanzi</a:t>
            </a:r>
            <a:r>
              <a:rPr lang="it-IT" dirty="0" smtClean="0">
                <a:solidFill>
                  <a:srgbClr val="008000"/>
                </a:solidFill>
              </a:rPr>
              <a:t> </a:t>
            </a:r>
            <a:r>
              <a:rPr lang="it-IT" dirty="0" smtClean="0">
                <a:solidFill>
                  <a:srgbClr val="000000"/>
                </a:solidFill>
              </a:rPr>
              <a:t>per sperimentare nuove ricette </a:t>
            </a:r>
          </a:p>
          <a:p>
            <a:r>
              <a:rPr lang="it-IT" dirty="0">
                <a:solidFill>
                  <a:srgbClr val="000000"/>
                </a:solidFill>
              </a:rPr>
              <a:t>2</a:t>
            </a:r>
            <a:r>
              <a:rPr lang="it-IT" dirty="0" smtClean="0">
                <a:solidFill>
                  <a:srgbClr val="000000"/>
                </a:solidFill>
              </a:rPr>
              <a:t>) </a:t>
            </a:r>
            <a:r>
              <a:rPr lang="it-IT" b="1" dirty="0">
                <a:solidFill>
                  <a:srgbClr val="008000"/>
                </a:solidFill>
              </a:rPr>
              <a:t>Congela</a:t>
            </a:r>
            <a:r>
              <a:rPr lang="it-IT" dirty="0" smtClean="0">
                <a:solidFill>
                  <a:srgbClr val="000000"/>
                </a:solidFill>
              </a:rPr>
              <a:t> i cibi che non puoi mangiare a breve</a:t>
            </a:r>
          </a:p>
          <a:p>
            <a:endParaRPr lang="it-IT" dirty="0">
              <a:solidFill>
                <a:srgbClr val="000000"/>
              </a:solidFill>
            </a:endParaRPr>
          </a:p>
          <a:p>
            <a:endParaRPr lang="it-IT" dirty="0" smtClean="0">
              <a:solidFill>
                <a:srgbClr val="000000"/>
              </a:solidFill>
            </a:endParaRPr>
          </a:p>
          <a:p>
            <a:endParaRPr lang="it-IT" dirty="0" smtClean="0">
              <a:solidFill>
                <a:srgbClr val="000000"/>
              </a:solidFill>
            </a:endParaRPr>
          </a:p>
          <a:p>
            <a:endParaRPr lang="it-IT" dirty="0" smtClean="0">
              <a:solidFill>
                <a:srgbClr val="000000"/>
              </a:solidFill>
            </a:endParaRPr>
          </a:p>
          <a:p>
            <a:r>
              <a:rPr lang="it-IT" dirty="0" smtClean="0">
                <a:solidFill>
                  <a:srgbClr val="000000"/>
                </a:solidFill>
              </a:rPr>
              <a:t>Ad esempio: il </a:t>
            </a:r>
            <a:r>
              <a:rPr lang="it-IT" dirty="0">
                <a:solidFill>
                  <a:srgbClr val="000000"/>
                </a:solidFill>
              </a:rPr>
              <a:t>pane </a:t>
            </a:r>
            <a:r>
              <a:rPr lang="it-IT" b="1" dirty="0">
                <a:solidFill>
                  <a:srgbClr val="008000"/>
                </a:solidFill>
              </a:rPr>
              <a:t>fresco</a:t>
            </a:r>
            <a:r>
              <a:rPr lang="it-IT" dirty="0">
                <a:solidFill>
                  <a:srgbClr val="000000"/>
                </a:solidFill>
              </a:rPr>
              <a:t> può essere conservato congelato nel freezer. </a:t>
            </a:r>
            <a:endParaRPr lang="it-IT" dirty="0" smtClean="0">
              <a:solidFill>
                <a:srgbClr val="000000"/>
              </a:solidFill>
            </a:endParaRPr>
          </a:p>
          <a:p>
            <a:r>
              <a:rPr lang="it-IT" dirty="0" smtClean="0">
                <a:solidFill>
                  <a:srgbClr val="000000"/>
                </a:solidFill>
              </a:rPr>
              <a:t>Mentre </a:t>
            </a:r>
            <a:r>
              <a:rPr lang="it-IT" dirty="0">
                <a:solidFill>
                  <a:srgbClr val="000000"/>
                </a:solidFill>
              </a:rPr>
              <a:t>il pane </a:t>
            </a:r>
            <a:r>
              <a:rPr lang="it-IT" b="1" dirty="0">
                <a:solidFill>
                  <a:srgbClr val="008000"/>
                </a:solidFill>
              </a:rPr>
              <a:t>raffermo</a:t>
            </a:r>
            <a:r>
              <a:rPr lang="it-IT" dirty="0">
                <a:solidFill>
                  <a:srgbClr val="000000"/>
                </a:solidFill>
              </a:rPr>
              <a:t> può essere riutilizzato come pan grattato</a:t>
            </a:r>
          </a:p>
        </p:txBody>
      </p:sp>
      <p:pic>
        <p:nvPicPr>
          <p:cNvPr id="4" name="Immagine 3" descr="pane-caserreccio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331" y="2989935"/>
            <a:ext cx="3195944" cy="212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CONSIGLIO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00112" y="1365937"/>
            <a:ext cx="7345363" cy="3931920"/>
          </a:xfrm>
        </p:spPr>
        <p:txBody>
          <a:bodyPr/>
          <a:lstStyle/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Utilizza gli avanzi con </a:t>
            </a:r>
            <a:r>
              <a:rPr lang="it-IT" b="1" dirty="0">
                <a:solidFill>
                  <a:schemeClr val="tx1"/>
                </a:solidFill>
              </a:rPr>
              <a:t>creatività</a:t>
            </a:r>
            <a:r>
              <a:rPr lang="it-IT" dirty="0">
                <a:solidFill>
                  <a:schemeClr val="tx1"/>
                </a:solidFill>
              </a:rPr>
              <a:t>, sia </a:t>
            </a:r>
            <a:r>
              <a:rPr lang="it-IT" b="1" dirty="0">
                <a:solidFill>
                  <a:srgbClr val="008000"/>
                </a:solidFill>
              </a:rPr>
              <a:t>conservandoli</a:t>
            </a:r>
            <a:r>
              <a:rPr lang="it-IT" dirty="0">
                <a:solidFill>
                  <a:schemeClr val="tx1"/>
                </a:solidFill>
              </a:rPr>
              <a:t> in frigo o nel freezer in attesa di poterli consumare in un secondo momento, sia per </a:t>
            </a:r>
            <a:r>
              <a:rPr lang="it-IT" b="1" dirty="0">
                <a:solidFill>
                  <a:srgbClr val="008000"/>
                </a:solidFill>
              </a:rPr>
              <a:t>ottenere</a:t>
            </a:r>
            <a:r>
              <a:rPr lang="it-IT" dirty="0">
                <a:solidFill>
                  <a:schemeClr val="tx1"/>
                </a:solidFill>
              </a:rPr>
              <a:t> nuove pietanze per tutta la famiglia!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0" y="3882754"/>
            <a:ext cx="3492500" cy="23241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304" y="3882754"/>
            <a:ext cx="3492500" cy="2324100"/>
          </a:xfrm>
          <a:prstGeom prst="rect">
            <a:avLst/>
          </a:prstGeom>
        </p:spPr>
      </p:pic>
      <p:sp>
        <p:nvSpPr>
          <p:cNvPr id="6" name="Per 5"/>
          <p:cNvSpPr/>
          <p:nvPr/>
        </p:nvSpPr>
        <p:spPr>
          <a:xfrm>
            <a:off x="383489" y="3425636"/>
            <a:ext cx="2275783" cy="1964544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4815609" y="3671851"/>
            <a:ext cx="440069" cy="880239"/>
          </a:xfrm>
          <a:prstGeom prst="line">
            <a:avLst/>
          </a:prstGeom>
          <a:ln w="98425" cmpd="sng">
            <a:solidFill>
              <a:srgbClr val="3AD64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H="1">
            <a:off x="5255679" y="3671851"/>
            <a:ext cx="440068" cy="880239"/>
          </a:xfrm>
          <a:prstGeom prst="line">
            <a:avLst/>
          </a:prstGeom>
          <a:ln w="98425" cmpd="sng">
            <a:solidFill>
              <a:srgbClr val="3AD64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0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Frittelle di verdure: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54660" y="1778000"/>
            <a:ext cx="4257540" cy="42875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C</a:t>
            </a:r>
            <a:r>
              <a:rPr lang="it-IT" dirty="0" smtClean="0"/>
              <a:t>on </a:t>
            </a:r>
            <a:r>
              <a:rPr lang="it-IT" dirty="0"/>
              <a:t>avanzi di zucchine, carote, patate, porri e cipolle, possiamo preparare delle frittelle sfiziose, da cuocere </a:t>
            </a:r>
            <a:r>
              <a:rPr lang="it-IT" dirty="0" smtClean="0"/>
              <a:t>al forno.</a:t>
            </a:r>
          </a:p>
          <a:p>
            <a:pPr marL="0" indent="0">
              <a:buNone/>
            </a:pPr>
            <a:r>
              <a:rPr lang="it-IT" dirty="0" smtClean="0"/>
              <a:t>Tagliamo </a:t>
            </a:r>
            <a:r>
              <a:rPr lang="it-IT" dirty="0"/>
              <a:t>le verdure </a:t>
            </a:r>
            <a:r>
              <a:rPr lang="it-IT" dirty="0" smtClean="0"/>
              <a:t>in piccoli pezzettini molto </a:t>
            </a:r>
            <a:r>
              <a:rPr lang="it-IT" dirty="0"/>
              <a:t>finemente, strizziamole bene, poi aggiungiamo farina di </a:t>
            </a:r>
            <a:r>
              <a:rPr lang="it-IT" dirty="0" smtClean="0"/>
              <a:t>ceci, </a:t>
            </a:r>
            <a:r>
              <a:rPr lang="it-IT" dirty="0"/>
              <a:t>un uovo, sale, pepe e parmigiano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dirty="0"/>
              <a:t>Formiamo le frittelle con il cucchiaio e cuociamo!</a:t>
            </a:r>
          </a:p>
        </p:txBody>
      </p:sp>
      <p:pic>
        <p:nvPicPr>
          <p:cNvPr id="4" name="Immagine 3" descr="ricette-sfiziose-con-avanzi-risparmiare-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584008"/>
            <a:ext cx="423876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Supplì: 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54659" y="1778000"/>
            <a:ext cx="4461845" cy="4287521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Se </a:t>
            </a:r>
            <a:r>
              <a:rPr lang="it-IT" dirty="0"/>
              <a:t>avanza il risotto aggiungere:  mozzarella, uova intere, parmigiano grattugiato e unire il tutto. </a:t>
            </a:r>
          </a:p>
          <a:p>
            <a:endParaRPr lang="it-IT" dirty="0"/>
          </a:p>
          <a:p>
            <a:r>
              <a:rPr lang="it-IT" dirty="0"/>
              <a:t>Rotolare i supplì nel pangrattato, poi bagnarli nell’uovo, quindi passarli di nuovo nel pangrattato</a:t>
            </a:r>
            <a:r>
              <a:rPr lang="it-IT" dirty="0" smtClean="0"/>
              <a:t>.</a:t>
            </a:r>
          </a:p>
          <a:p>
            <a:r>
              <a:rPr lang="it-IT" dirty="0"/>
              <a:t>Cuocere in forno</a:t>
            </a:r>
          </a:p>
        </p:txBody>
      </p:sp>
      <p:pic>
        <p:nvPicPr>
          <p:cNvPr id="5" name="Immagine 4" descr="suppli-polpette-riso-bimb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5" y="1778000"/>
            <a:ext cx="4124374" cy="39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3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Quanta </a:t>
            </a: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fame hai oggi?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00112" y="1877047"/>
            <a:ext cx="7345363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chemeClr val="tx1"/>
                </a:solidFill>
              </a:rPr>
              <a:t>Impara </a:t>
            </a:r>
            <a:r>
              <a:rPr lang="it-IT" dirty="0">
                <a:solidFill>
                  <a:schemeClr val="tx1"/>
                </a:solidFill>
              </a:rPr>
              <a:t>a conoscere il </a:t>
            </a:r>
            <a:r>
              <a:rPr lang="it-IT" dirty="0" smtClean="0">
                <a:solidFill>
                  <a:schemeClr val="tx1"/>
                </a:solidFill>
              </a:rPr>
              <a:t>tuo </a:t>
            </a:r>
            <a:r>
              <a:rPr lang="it-IT" b="1" dirty="0" smtClean="0">
                <a:solidFill>
                  <a:srgbClr val="008000"/>
                </a:solidFill>
              </a:rPr>
              <a:t>appetito</a:t>
            </a:r>
            <a:r>
              <a:rPr lang="it-IT" dirty="0" smtClean="0">
                <a:solidFill>
                  <a:schemeClr val="tx1"/>
                </a:solidFill>
              </a:rPr>
              <a:t>. </a:t>
            </a:r>
            <a:r>
              <a:rPr lang="it-IT" dirty="0">
                <a:solidFill>
                  <a:schemeClr val="tx1"/>
                </a:solidFill>
              </a:rPr>
              <a:t>Ed evita di riempire il piatto con cibo che non mangerai e che rischi di dover buttare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pPr marL="0" indent="0" algn="ctr">
              <a:buNone/>
            </a:pPr>
            <a:r>
              <a:rPr lang="it-IT" b="1" dirty="0" smtClean="0">
                <a:solidFill>
                  <a:srgbClr val="FF0000"/>
                </a:solidFill>
              </a:rPr>
              <a:t>Non abbiate gli occhi più grandi della bocca 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8b71b8a8340677ed9413d7c734ee895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3" r="11855" b="9504"/>
          <a:stretch/>
        </p:blipFill>
        <p:spPr>
          <a:xfrm>
            <a:off x="500338" y="3723043"/>
            <a:ext cx="1552331" cy="1523479"/>
          </a:xfrm>
          <a:prstGeom prst="rect">
            <a:avLst/>
          </a:prstGeom>
        </p:spPr>
      </p:pic>
      <p:pic>
        <p:nvPicPr>
          <p:cNvPr id="5" name="Immagine 4" descr="disegnare-manga-bocca-aperta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" t="-3728" r="52817" b="3728"/>
          <a:stretch/>
        </p:blipFill>
        <p:spPr>
          <a:xfrm>
            <a:off x="7070958" y="3451981"/>
            <a:ext cx="1640057" cy="179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 se hai comprato troppo cibo?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4876" y="1954013"/>
            <a:ext cx="7860600" cy="3931920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Condividilo </a:t>
            </a:r>
            <a:r>
              <a:rPr lang="it-IT" dirty="0">
                <a:solidFill>
                  <a:schemeClr val="tx1"/>
                </a:solidFill>
              </a:rPr>
              <a:t>con i vicini di casa o invita degli amici per mangiare insieme</a:t>
            </a:r>
            <a:r>
              <a:rPr lang="it-IT" dirty="0"/>
              <a:t>. </a:t>
            </a:r>
          </a:p>
        </p:txBody>
      </p:sp>
      <p:pic>
        <p:nvPicPr>
          <p:cNvPr id="4" name="Immagine 3" descr="condividere_cib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157" y="3035762"/>
            <a:ext cx="5182990" cy="332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9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 se sei a ristorante?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A</a:t>
            </a:r>
            <a:r>
              <a:rPr lang="it-IT" dirty="0" smtClean="0"/>
              <a:t> </a:t>
            </a:r>
            <a:r>
              <a:rPr lang="it-IT" dirty="0"/>
              <a:t>cena fuori, se avanza del cibo si può benissimo chiedere di portarlo </a:t>
            </a:r>
            <a:r>
              <a:rPr lang="it-IT" dirty="0" smtClean="0"/>
              <a:t>via.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 descr="spreco-di-cib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850" y="3450647"/>
            <a:ext cx="4073709" cy="277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Anche l’acqua è una risorsa importante!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 smtClean="0"/>
              <a:t>Chiudi </a:t>
            </a:r>
            <a:r>
              <a:rPr lang="it-IT" b="1" dirty="0"/>
              <a:t>il rubinetto mentre </a:t>
            </a:r>
            <a:r>
              <a:rPr lang="it-IT" b="1" dirty="0" smtClean="0"/>
              <a:t>ti lavi </a:t>
            </a:r>
            <a:r>
              <a:rPr lang="it-IT" b="1" dirty="0"/>
              <a:t>le mani o i denti </a:t>
            </a:r>
          </a:p>
        </p:txBody>
      </p:sp>
      <p:pic>
        <p:nvPicPr>
          <p:cNvPr id="4" name="Immagine 3" descr="Come-risparmiare-acqu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22" y="2846154"/>
            <a:ext cx="3482568" cy="348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8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609" y="1503115"/>
            <a:ext cx="8043898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it-IT" sz="2000" b="1" dirty="0" smtClean="0"/>
              <a:t>Scegli i prodotti con </a:t>
            </a:r>
            <a:r>
              <a:rPr lang="it-IT" sz="2000" b="1" dirty="0" smtClean="0">
                <a:solidFill>
                  <a:srgbClr val="FF0000"/>
                </a:solidFill>
              </a:rPr>
              <a:t>poco imballaggio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it-IT" sz="2000" b="1" dirty="0" smtClean="0"/>
              <a:t>Verifica che le confezioni di ciò che compri siano </a:t>
            </a:r>
            <a:r>
              <a:rPr lang="it-IT" sz="2000" b="1" dirty="0" smtClean="0">
                <a:solidFill>
                  <a:srgbClr val="FF0000"/>
                </a:solidFill>
              </a:rPr>
              <a:t>riciclabili 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it-IT" sz="2000" b="1" dirty="0" smtClean="0"/>
              <a:t>Scegli imballaggi costituiti da un </a:t>
            </a:r>
            <a:r>
              <a:rPr lang="it-IT" sz="2000" b="1" dirty="0" smtClean="0">
                <a:solidFill>
                  <a:srgbClr val="FF0000"/>
                </a:solidFill>
              </a:rPr>
              <a:t>solo materiale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it-IT" sz="2000" b="1" dirty="0" smtClean="0"/>
              <a:t>Non abusare dei prodotti </a:t>
            </a:r>
            <a:r>
              <a:rPr lang="it-IT" sz="2000" b="1" dirty="0" smtClean="0">
                <a:solidFill>
                  <a:srgbClr val="FF0000"/>
                </a:solidFill>
              </a:rPr>
              <a:t>‘’usa e getta’’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it-IT" sz="2000" b="1" dirty="0" smtClean="0"/>
              <a:t>Per fare la spesa una </a:t>
            </a:r>
            <a:r>
              <a:rPr lang="it-IT" sz="2000" b="1" dirty="0" smtClean="0">
                <a:solidFill>
                  <a:srgbClr val="FF0000"/>
                </a:solidFill>
              </a:rPr>
              <a:t>busta riutilizzabile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9217" y="384830"/>
            <a:ext cx="5824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it-IT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mballaggi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" name="Immagine 4" descr="Imballaggi-alimentar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24" y="414668"/>
            <a:ext cx="3261050" cy="2176894"/>
          </a:xfrm>
          <a:prstGeom prst="rect">
            <a:avLst/>
          </a:prstGeom>
        </p:spPr>
      </p:pic>
      <p:pic>
        <p:nvPicPr>
          <p:cNvPr id="6" name="Immagine 5" descr="1moebiu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32" y="2783604"/>
            <a:ext cx="1259649" cy="1259649"/>
          </a:xfrm>
          <a:prstGeom prst="rect">
            <a:avLst/>
          </a:prstGeom>
        </p:spPr>
      </p:pic>
      <p:pic>
        <p:nvPicPr>
          <p:cNvPr id="7" name="Immagine 6" descr="borse-spesa-riutilizzabili-CS28-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779" y="4043253"/>
            <a:ext cx="2516110" cy="251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RISORSA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>
                <a:solidFill>
                  <a:srgbClr val="000000"/>
                </a:solidFill>
              </a:rPr>
              <a:t> La carta</a:t>
            </a:r>
            <a:r>
              <a:rPr lang="it-IT" dirty="0">
                <a:solidFill>
                  <a:srgbClr val="000000"/>
                </a:solidFill>
              </a:rPr>
              <a:t>, </a:t>
            </a:r>
            <a:r>
              <a:rPr lang="it-IT" dirty="0" smtClean="0">
                <a:solidFill>
                  <a:srgbClr val="000000"/>
                </a:solidFill>
              </a:rPr>
              <a:t>la </a:t>
            </a:r>
            <a:r>
              <a:rPr lang="it-IT" dirty="0">
                <a:solidFill>
                  <a:srgbClr val="000000"/>
                </a:solidFill>
              </a:rPr>
              <a:t>plastica, </a:t>
            </a:r>
            <a:r>
              <a:rPr lang="it-IT" dirty="0" smtClean="0">
                <a:solidFill>
                  <a:srgbClr val="000000"/>
                </a:solidFill>
              </a:rPr>
              <a:t>il vetro, le lattine, gli scarti alimentari possono essere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trasformati</a:t>
            </a:r>
            <a:r>
              <a:rPr lang="it-IT" dirty="0" smtClean="0"/>
              <a:t> </a:t>
            </a:r>
            <a:r>
              <a:rPr lang="it-IT" dirty="0"/>
              <a:t>e </a:t>
            </a:r>
            <a:r>
              <a:rPr lang="it-IT" dirty="0" smtClean="0">
                <a:solidFill>
                  <a:srgbClr val="FF0000"/>
                </a:solidFill>
              </a:rPr>
              <a:t>riutilizzati come risorsa/bisogno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DC13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Rifiuto </a:t>
            </a:r>
            <a:r>
              <a:rPr lang="it-IT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DC13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 Risorsa </a:t>
            </a:r>
            <a:endParaRPr lang="it-IT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DC13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798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ECALOGO_ALIMENTI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07" b="14074"/>
          <a:stretch/>
        </p:blipFill>
        <p:spPr>
          <a:xfrm>
            <a:off x="444500" y="101600"/>
            <a:ext cx="2286000" cy="60579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492500" y="444500"/>
            <a:ext cx="44577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Decalogo </a:t>
            </a:r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 una conservazione casalinga della spesa</a:t>
            </a:r>
            <a:endParaRPr lang="it-IT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247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79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aseline="30000" dirty="0"/>
              <a:t> 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4479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aseline="30000" dirty="0"/>
              <a:t>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479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aseline="30000" dirty="0"/>
              <a:t>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66700" y="489733"/>
            <a:ext cx="8750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RICAPITOLANDO:</a:t>
            </a:r>
          </a:p>
          <a:p>
            <a:pPr algn="ctr"/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CONSIGLI PER NON SPRECARE CIBO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20700" y="1443840"/>
            <a:ext cx="7899400" cy="439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AutoNum type="arabicParenR"/>
            </a:pPr>
            <a:r>
              <a:rPr lang="it-IT" dirty="0" smtClean="0"/>
              <a:t>Prima di andare al supermercato, preparare la </a:t>
            </a:r>
            <a:r>
              <a:rPr lang="it-IT" dirty="0" smtClean="0">
                <a:solidFill>
                  <a:srgbClr val="FF0000"/>
                </a:solidFill>
              </a:rPr>
              <a:t>lista della spesa</a:t>
            </a:r>
            <a:r>
              <a:rPr lang="it-IT" dirty="0" smtClean="0"/>
              <a:t>, pianificando i pasti della settimana</a:t>
            </a:r>
          </a:p>
          <a:p>
            <a:pPr marL="342900" indent="-342900">
              <a:lnSpc>
                <a:spcPct val="130000"/>
              </a:lnSpc>
              <a:buAutoNum type="arabicParenR"/>
            </a:pPr>
            <a:r>
              <a:rPr lang="it-IT" dirty="0" smtClean="0"/>
              <a:t>Non fare la spesa a </a:t>
            </a:r>
            <a:r>
              <a:rPr lang="it-IT" dirty="0" smtClean="0">
                <a:solidFill>
                  <a:srgbClr val="FF0000"/>
                </a:solidFill>
              </a:rPr>
              <a:t>stomaco vuoto</a:t>
            </a:r>
            <a:r>
              <a:rPr lang="it-IT" dirty="0" smtClean="0"/>
              <a:t>: il carrello si riempirà più facilmente di prodotti inutili</a:t>
            </a:r>
          </a:p>
          <a:p>
            <a:pPr marL="342900" indent="-342900">
              <a:lnSpc>
                <a:spcPct val="130000"/>
              </a:lnSpc>
              <a:buAutoNum type="arabicParenR"/>
            </a:pPr>
            <a:r>
              <a:rPr lang="it-IT" dirty="0" smtClean="0"/>
              <a:t>Prestare attenzione ai formati convenienza: il </a:t>
            </a:r>
            <a:r>
              <a:rPr lang="it-IT" dirty="0" smtClean="0">
                <a:solidFill>
                  <a:srgbClr val="FF0000"/>
                </a:solidFill>
              </a:rPr>
              <a:t>3x2</a:t>
            </a:r>
            <a:r>
              <a:rPr lang="it-IT" dirty="0" smtClean="0"/>
              <a:t>conviene solo se si consuma effettivamente il prodotto, Altrimenti alimenta solo il rischio di spreco</a:t>
            </a:r>
          </a:p>
          <a:p>
            <a:pPr marL="342900" indent="-342900">
              <a:lnSpc>
                <a:spcPct val="130000"/>
              </a:lnSpc>
              <a:buAutoNum type="arabicParenR"/>
            </a:pPr>
            <a:r>
              <a:rPr lang="it-IT" dirty="0" smtClean="0"/>
              <a:t>Una volta casa riporre con attenzione la spesa: gli alimenti più nuovi con una </a:t>
            </a:r>
            <a:r>
              <a:rPr lang="it-IT" dirty="0" smtClean="0">
                <a:solidFill>
                  <a:srgbClr val="FF0000"/>
                </a:solidFill>
              </a:rPr>
              <a:t>data di scadenza </a:t>
            </a:r>
            <a:r>
              <a:rPr lang="it-IT" dirty="0" smtClean="0"/>
              <a:t>più lontana vanno dietro mentre davanti vanno riposti quelli più vecchi (con data di scadenza prossima) per consumarli prima</a:t>
            </a:r>
          </a:p>
          <a:p>
            <a:pPr marL="342900" indent="-342900">
              <a:lnSpc>
                <a:spcPct val="130000"/>
              </a:lnSpc>
              <a:buAutoNum type="arabicParenR"/>
            </a:pPr>
            <a:r>
              <a:rPr lang="it-IT" dirty="0" smtClean="0"/>
              <a:t>Riporre in </a:t>
            </a:r>
            <a:r>
              <a:rPr lang="it-IT" dirty="0" smtClean="0">
                <a:solidFill>
                  <a:srgbClr val="FF0000"/>
                </a:solidFill>
              </a:rPr>
              <a:t>frigo</a:t>
            </a:r>
            <a:r>
              <a:rPr lang="it-IT" dirty="0" smtClean="0"/>
              <a:t> ogni alimento nel </a:t>
            </a:r>
            <a:r>
              <a:rPr lang="it-IT" dirty="0" smtClean="0">
                <a:solidFill>
                  <a:srgbClr val="FF0000"/>
                </a:solidFill>
              </a:rPr>
              <a:t>posto giusto</a:t>
            </a:r>
            <a:r>
              <a:rPr lang="it-IT" dirty="0" smtClean="0"/>
              <a:t>, frutta e verdura nei cassetti, pesce-carne cruda al primo piano, alimenti cotti- affettati</a:t>
            </a:r>
            <a:r>
              <a:rPr lang="it-IT" dirty="0"/>
              <a:t>-</a:t>
            </a:r>
            <a:r>
              <a:rPr lang="it-IT" dirty="0" smtClean="0"/>
              <a:t>formaggi</a:t>
            </a:r>
            <a:r>
              <a:rPr lang="it-IT" dirty="0"/>
              <a:t>-</a:t>
            </a:r>
            <a:r>
              <a:rPr lang="it-IT" dirty="0" smtClean="0"/>
              <a:t> latticini, più in alto, in questo modo gli alimenti si conserveranno più a lungo.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118100" y="-127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13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educazione_ambienta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746284"/>
            <a:ext cx="8636000" cy="46355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54000" y="669066"/>
            <a:ext cx="8636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200" b="1" i="1" spc="150" dirty="0" smtClean="0">
                <a:ln w="11430"/>
                <a:solidFill>
                  <a:srgbClr val="3DC13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yuthaya"/>
                <a:cs typeface="Ayuthaya"/>
              </a:rPr>
              <a:t>‘’SII IL CAMBIAMENTO CHE VUOI VEDERE NEL MONDO’’</a:t>
            </a:r>
            <a:endParaRPr lang="it-IT" sz="3200" b="1" i="1" spc="150" dirty="0">
              <a:ln w="11430"/>
              <a:solidFill>
                <a:srgbClr val="3DC13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yuthaya"/>
              <a:cs typeface="Ayuthaya"/>
            </a:endParaRPr>
          </a:p>
        </p:txBody>
      </p:sp>
    </p:spTree>
    <p:extLst>
      <p:ext uri="{BB962C8B-B14F-4D97-AF65-F5344CB8AC3E}">
        <p14:creationId xmlns:p14="http://schemas.microsoft.com/office/powerpoint/2010/main" val="407323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530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963" y="2596866"/>
            <a:ext cx="3187700" cy="29972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643556" y="578442"/>
            <a:ext cx="650044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AD64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 3 </a:t>
            </a:r>
            <a:r>
              <a:rPr lang="it-IT" sz="9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AD64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</a:t>
            </a:r>
            <a:endParaRPr lang="it-IT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AD64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0729" y="2963195"/>
            <a:ext cx="304051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R</a:t>
            </a:r>
            <a:r>
              <a:rPr lang="it-IT" sz="2800" dirty="0"/>
              <a:t>i</a:t>
            </a:r>
            <a:r>
              <a:rPr lang="it-IT" sz="2800" dirty="0" smtClean="0"/>
              <a:t>duci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R</a:t>
            </a:r>
            <a:r>
              <a:rPr lang="it-IT" sz="2800" dirty="0"/>
              <a:t>iutilizza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R</a:t>
            </a:r>
            <a:r>
              <a:rPr lang="it-IT" sz="2800" dirty="0"/>
              <a:t>icicla</a:t>
            </a:r>
          </a:p>
          <a:p>
            <a:endParaRPr lang="it-IT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2155303" y="3681545"/>
            <a:ext cx="667862" cy="0"/>
          </a:xfrm>
          <a:prstGeom prst="straightConnector1">
            <a:avLst/>
          </a:prstGeom>
          <a:ln>
            <a:solidFill>
              <a:srgbClr val="3AD64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2989200" y="3419935"/>
            <a:ext cx="1513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I Rifiuti 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2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Raccolta differenziata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I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rifiuti</a:t>
            </a:r>
            <a:r>
              <a:rPr lang="it-IT" dirty="0"/>
              <a:t> </a:t>
            </a:r>
            <a:r>
              <a:rPr lang="it-IT" dirty="0" smtClean="0">
                <a:solidFill>
                  <a:schemeClr val="tx1"/>
                </a:solidFill>
              </a:rPr>
              <a:t>sono </a:t>
            </a:r>
            <a:r>
              <a:rPr lang="it-IT" dirty="0">
                <a:solidFill>
                  <a:schemeClr val="tx1"/>
                </a:solidFill>
              </a:rPr>
              <a:t>composti da materiali diversi. </a:t>
            </a:r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Solo </a:t>
            </a:r>
            <a:r>
              <a:rPr lang="it-IT" dirty="0">
                <a:solidFill>
                  <a:schemeClr val="tx1"/>
                </a:solidFill>
              </a:rPr>
              <a:t>separando i rifiuti è </a:t>
            </a:r>
            <a:r>
              <a:rPr lang="it-IT" dirty="0" smtClean="0">
                <a:solidFill>
                  <a:schemeClr val="tx1"/>
                </a:solidFill>
              </a:rPr>
              <a:t>possibile, </a:t>
            </a:r>
            <a:r>
              <a:rPr lang="it-IT" dirty="0">
                <a:solidFill>
                  <a:schemeClr val="tx1"/>
                </a:solidFill>
              </a:rPr>
              <a:t>in centri </a:t>
            </a:r>
            <a:r>
              <a:rPr lang="it-IT" dirty="0" smtClean="0">
                <a:solidFill>
                  <a:schemeClr val="tx1"/>
                </a:solidFill>
              </a:rPr>
              <a:t>specializzati, trasformarli e riutilizzarli.</a:t>
            </a:r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E' </a:t>
            </a:r>
            <a:r>
              <a:rPr lang="it-IT" dirty="0" smtClean="0">
                <a:solidFill>
                  <a:schemeClr val="tx1"/>
                </a:solidFill>
              </a:rPr>
              <a:t>bene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abituarci </a:t>
            </a:r>
            <a:r>
              <a:rPr lang="it-IT" dirty="0">
                <a:solidFill>
                  <a:schemeClr val="tx1"/>
                </a:solidFill>
              </a:rPr>
              <a:t>a fare una raccolta differenziata dei rifiuti.</a:t>
            </a:r>
          </a:p>
        </p:txBody>
      </p:sp>
    </p:spTree>
    <p:extLst>
      <p:ext uri="{BB962C8B-B14F-4D97-AF65-F5344CB8AC3E}">
        <p14:creationId xmlns:p14="http://schemas.microsoft.com/office/powerpoint/2010/main" val="30573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accolta-differenziat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34" y="1590633"/>
            <a:ext cx="6899971" cy="360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recycling_system-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36" y="1136640"/>
            <a:ext cx="7719155" cy="543983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450902" y="314371"/>
            <a:ext cx="76571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AD64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Vetro  Vetro</a:t>
            </a:r>
            <a:endParaRPr lang="it-IT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AD64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19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95938" y="359361"/>
            <a:ext cx="7657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AD64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"/>
              </a:rPr>
              <a:t>Plastica</a:t>
            </a:r>
            <a:endParaRPr lang="it-IT" dirty="0"/>
          </a:p>
        </p:txBody>
      </p:sp>
      <p:pic>
        <p:nvPicPr>
          <p:cNvPr id="4" name="Immagine 3" descr="374826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93" y="1648258"/>
            <a:ext cx="4662924" cy="3625423"/>
          </a:xfrm>
          <a:prstGeom prst="rect">
            <a:avLst/>
          </a:prstGeom>
        </p:spPr>
      </p:pic>
      <p:cxnSp>
        <p:nvCxnSpPr>
          <p:cNvPr id="7" name="Connettore 2 6"/>
          <p:cNvCxnSpPr/>
          <p:nvPr/>
        </p:nvCxnSpPr>
        <p:spPr>
          <a:xfrm flipV="1">
            <a:off x="4943617" y="1648258"/>
            <a:ext cx="1180285" cy="5138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5093185" y="3096989"/>
            <a:ext cx="1180285" cy="7256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6401762" y="1190358"/>
            <a:ext cx="2219449" cy="369332"/>
          </a:xfrm>
          <a:prstGeom prst="rect">
            <a:avLst/>
          </a:prstGeom>
          <a:noFill/>
          <a:ln>
            <a:solidFill>
              <a:srgbClr val="3AD644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smtClean="0"/>
              <a:t>Produrre energia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401762" y="3873319"/>
            <a:ext cx="2219449" cy="1754327"/>
          </a:xfrm>
          <a:prstGeom prst="rect">
            <a:avLst/>
          </a:prstGeom>
          <a:noFill/>
          <a:ln>
            <a:solidFill>
              <a:srgbClr val="3AD644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smtClean="0"/>
              <a:t>Produrre nuovi oggetti (cassette per ortaggi, maglie di pile, bottiglie, sacchi della spazzatura</a:t>
            </a:r>
            <a:r>
              <a:rPr lang="mr-IN" dirty="0" smtClean="0"/>
              <a:t>…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42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e">
  <a:themeElements>
    <a:clrScheme name="Impostazioni personalizzate 1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l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Capitale.thmx</Template>
  <TotalTime>1029</TotalTime>
  <Words>1217</Words>
  <Application>Microsoft Office PowerPoint</Application>
  <PresentationFormat>Presentazione su schermo (4:3)</PresentationFormat>
  <Paragraphs>153</Paragraphs>
  <Slides>43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52" baseType="lpstr">
      <vt:lpstr>Arial</vt:lpstr>
      <vt:lpstr>Ayuthaya</vt:lpstr>
      <vt:lpstr>Brush Script MT</vt:lpstr>
      <vt:lpstr>Calibri</vt:lpstr>
      <vt:lpstr>Comic Sans MS</vt:lpstr>
      <vt:lpstr>Mangal</vt:lpstr>
      <vt:lpstr>Times New Roman</vt:lpstr>
      <vt:lpstr>Wingdings</vt:lpstr>
      <vt:lpstr>Capitale</vt:lpstr>
      <vt:lpstr>Presentazione standard di PowerPoint</vt:lpstr>
      <vt:lpstr>RIFIUTO o RISORSA?</vt:lpstr>
      <vt:lpstr>RIFIUTO</vt:lpstr>
      <vt:lpstr>RISORSA</vt:lpstr>
      <vt:lpstr>Presentazione standard di PowerPoint</vt:lpstr>
      <vt:lpstr>Raccolta differenziata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Fare sempre la lista della spesa </vt:lpstr>
      <vt:lpstr>Al supermercato</vt:lpstr>
      <vt:lpstr>CONSIGLI</vt:lpstr>
      <vt:lpstr>Quando si torna a casa…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Impariamo a Riutilizzare</vt:lpstr>
      <vt:lpstr>CONSIGLIO</vt:lpstr>
      <vt:lpstr>Frittelle di verdure: </vt:lpstr>
      <vt:lpstr>Supplì: </vt:lpstr>
      <vt:lpstr>Quanta fame hai oggi? </vt:lpstr>
      <vt:lpstr>E se hai comprato troppo cibo?</vt:lpstr>
      <vt:lpstr>E se sei a ristorante?</vt:lpstr>
      <vt:lpstr>Anche l’acqua è una risorsa importante!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RiFIUTO o RISORSA?</dc:title>
  <dc:creator>maria camilla cocchia</dc:creator>
  <cp:lastModifiedBy>Portatile2</cp:lastModifiedBy>
  <cp:revision>107</cp:revision>
  <dcterms:created xsi:type="dcterms:W3CDTF">2019-01-28T14:12:40Z</dcterms:created>
  <dcterms:modified xsi:type="dcterms:W3CDTF">2019-02-12T10:56:00Z</dcterms:modified>
</cp:coreProperties>
</file>