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7"/>
  </p:notesMasterIdLst>
  <p:sldIdLst>
    <p:sldId id="256" r:id="rId2"/>
    <p:sldId id="257" r:id="rId3"/>
    <p:sldId id="279" r:id="rId4"/>
    <p:sldId id="258" r:id="rId5"/>
    <p:sldId id="262" r:id="rId6"/>
    <p:sldId id="263" r:id="rId7"/>
    <p:sldId id="264" r:id="rId8"/>
    <p:sldId id="285" r:id="rId9"/>
    <p:sldId id="265" r:id="rId10"/>
    <p:sldId id="272" r:id="rId11"/>
    <p:sldId id="271" r:id="rId12"/>
    <p:sldId id="267" r:id="rId13"/>
    <p:sldId id="280" r:id="rId14"/>
    <p:sldId id="274" r:id="rId15"/>
    <p:sldId id="283" r:id="rId16"/>
    <p:sldId id="286" r:id="rId17"/>
    <p:sldId id="284" r:id="rId18"/>
    <p:sldId id="278" r:id="rId19"/>
    <p:sldId id="270" r:id="rId20"/>
    <p:sldId id="275" r:id="rId21"/>
    <p:sldId id="273" r:id="rId22"/>
    <p:sldId id="277" r:id="rId23"/>
    <p:sldId id="276" r:id="rId24"/>
    <p:sldId id="259" r:id="rId25"/>
    <p:sldId id="261" r:id="rId26"/>
  </p:sldIdLst>
  <p:sldSz cx="18288000" cy="10287000"/>
  <p:notesSz cx="6858000" cy="9144000"/>
  <p:embeddedFontLst>
    <p:embeddedFont>
      <p:font typeface="Calibri" panose="020F0502020204030204" pitchFamily="34" charset="0"/>
      <p:regular r:id="rId28"/>
      <p:bold r:id="rId29"/>
      <p:italic r:id="rId30"/>
      <p:boldItalic r:id="rId31"/>
    </p:embeddedFont>
    <p:embeddedFont>
      <p:font typeface="Ink Free" panose="03080402000500000000" pitchFamily="66" charset="0"/>
      <p:regular r:id="rId32"/>
    </p:embeddedFont>
    <p:embeddedFont>
      <p:font typeface="Roboto" panose="02000000000000000000" pitchFamily="2" charset="0"/>
      <p:regular r:id="rId33"/>
    </p:embeddedFont>
    <p:embeddedFont>
      <p:font typeface="Roboto Bold" panose="02000000000000000000" pitchFamily="2" charset="0"/>
      <p:regular r:id="rId34"/>
      <p:bold r:id="rId35"/>
    </p:embeddedFont>
    <p:embeddedFont>
      <p:font typeface="Roboto Condensed" panose="02000000000000000000" pitchFamily="2" charset="0"/>
      <p:regular r:id="rId36"/>
    </p:embeddedFont>
    <p:embeddedFont>
      <p:font typeface="Roboto Condensed Bold" panose="02000000000000000000" pitchFamily="2" charset="0"/>
      <p:regular r:id="rId37"/>
      <p:bold r:id="rId3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7EB5"/>
    <a:srgbClr val="244357"/>
    <a:srgbClr val="2CD3D8"/>
    <a:srgbClr val="26BBCF"/>
    <a:srgbClr val="2DD5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 autoAdjust="0"/>
    <p:restoredTop sz="93819" autoAdjust="0"/>
  </p:normalViewPr>
  <p:slideViewPr>
    <p:cSldViewPr>
      <p:cViewPr varScale="1">
        <p:scale>
          <a:sx n="79" d="100"/>
          <a:sy n="79" d="100"/>
        </p:scale>
        <p:origin x="360" y="2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font" Target="fonts/font7.fntdata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2.fntdata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5.fntdata"/><Relationship Id="rId37" Type="http://schemas.openxmlformats.org/officeDocument/2006/relationships/font" Target="fonts/font10.fntdata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36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6.fntdata"/><Relationship Id="rId38" Type="http://schemas.openxmlformats.org/officeDocument/2006/relationships/font" Target="fonts/font11.fntdata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oglio_di_lavoro_di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4000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B0604020202020204" charset="0"/>
                <a:ea typeface="Roboto" panose="020B0604020202020204" charset="0"/>
                <a:cs typeface="+mn-cs"/>
              </a:defRPr>
            </a:pPr>
            <a:r>
              <a:rPr lang="it-IT" sz="4000" dirty="0"/>
              <a:t>PRIME VISITE </a:t>
            </a:r>
            <a:r>
              <a:rPr lang="it-IT" sz="2800" dirty="0"/>
              <a:t>vs</a:t>
            </a:r>
            <a:r>
              <a:rPr lang="it-IT" sz="4000" dirty="0"/>
              <a:t> CONTROLLI </a:t>
            </a:r>
          </a:p>
          <a:p>
            <a:pPr>
              <a:defRPr sz="4000"/>
            </a:pPr>
            <a:r>
              <a:rPr lang="it-IT" sz="4000" dirty="0"/>
              <a:t>NELLE ULTIME SETTIMANE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4000" b="1" i="0" u="none" strike="noStrike" kern="1200" cap="all" spc="120" normalizeH="0" baseline="0">
              <a:solidFill>
                <a:schemeClr val="tx1">
                  <a:lumMod val="65000"/>
                  <a:lumOff val="35000"/>
                </a:schemeClr>
              </a:solidFill>
              <a:latin typeface="Roboto" panose="020B0604020202020204" charset="0"/>
              <a:ea typeface="Roboto" panose="020B0604020202020204" charset="0"/>
              <a:cs typeface="+mn-cs"/>
            </a:defRPr>
          </a:pPr>
          <a:endParaRPr lang="it-IT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Foglio1!$A$2</c:f>
              <c:strCache>
                <c:ptCount val="1"/>
                <c:pt idx="0">
                  <c:v>CONTROLLI</c:v>
                </c:pt>
              </c:strCache>
            </c:strRef>
          </c:tx>
          <c:spPr>
            <a:solidFill>
              <a:srgbClr val="0FDCE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28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Roboto" panose="020B0604020202020204" charset="0"/>
                    <a:ea typeface="Roboto" panose="020B0604020202020204" charset="0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Foglio1!$B$1:$F$1</c:f>
              <c:strCache>
                <c:ptCount val="5"/>
                <c:pt idx="0">
                  <c:v>1 SETTIMANA</c:v>
                </c:pt>
                <c:pt idx="1">
                  <c:v>2 SETTIMANA</c:v>
                </c:pt>
                <c:pt idx="2">
                  <c:v>3 SETTIMANA</c:v>
                </c:pt>
                <c:pt idx="3">
                  <c:v>4 SETTIMANA</c:v>
                </c:pt>
                <c:pt idx="4">
                  <c:v>5 SETTIMANA</c:v>
                </c:pt>
              </c:strCache>
            </c:strRef>
          </c:cat>
          <c:val>
            <c:numRef>
              <c:f>Foglio1!$B$2:$F$2</c:f>
              <c:numCache>
                <c:formatCode>0%</c:formatCode>
                <c:ptCount val="5"/>
                <c:pt idx="0">
                  <c:v>0</c:v>
                </c:pt>
                <c:pt idx="1">
                  <c:v>0.1</c:v>
                </c:pt>
                <c:pt idx="2">
                  <c:v>0</c:v>
                </c:pt>
                <c:pt idx="3">
                  <c:v>0.1</c:v>
                </c:pt>
                <c:pt idx="4">
                  <c:v>0.3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44E-49E4-A5FC-B464C0955F6F}"/>
            </c:ext>
          </c:extLst>
        </c:ser>
        <c:ser>
          <c:idx val="1"/>
          <c:order val="1"/>
          <c:tx>
            <c:strRef>
              <c:f>Foglio1!$A$3</c:f>
              <c:strCache>
                <c:ptCount val="1"/>
                <c:pt idx="0">
                  <c:v>PRIME VISITE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28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Roboto" panose="020B0604020202020204" charset="0"/>
                    <a:ea typeface="Roboto" panose="020B0604020202020204" charset="0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Foglio1!$B$1:$F$1</c:f>
              <c:strCache>
                <c:ptCount val="5"/>
                <c:pt idx="0">
                  <c:v>1 SETTIMANA</c:v>
                </c:pt>
                <c:pt idx="1">
                  <c:v>2 SETTIMANA</c:v>
                </c:pt>
                <c:pt idx="2">
                  <c:v>3 SETTIMANA</c:v>
                </c:pt>
                <c:pt idx="3">
                  <c:v>4 SETTIMANA</c:v>
                </c:pt>
                <c:pt idx="4">
                  <c:v>5 SETTIMANA</c:v>
                </c:pt>
              </c:strCache>
            </c:strRef>
          </c:cat>
          <c:val>
            <c:numRef>
              <c:f>Foglio1!$B$3:$F$3</c:f>
              <c:numCache>
                <c:formatCode>0%</c:formatCode>
                <c:ptCount val="5"/>
                <c:pt idx="0">
                  <c:v>1</c:v>
                </c:pt>
                <c:pt idx="1">
                  <c:v>0.9</c:v>
                </c:pt>
                <c:pt idx="2">
                  <c:v>1</c:v>
                </c:pt>
                <c:pt idx="3">
                  <c:v>0.9</c:v>
                </c:pt>
                <c:pt idx="4">
                  <c:v>0.7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44E-49E4-A5FC-B464C0955F6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44"/>
        <c:axId val="574034744"/>
        <c:axId val="574035400"/>
      </c:barChart>
      <c:catAx>
        <c:axId val="57403474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B0604020202020204" charset="0"/>
                <a:ea typeface="Roboto" panose="020B0604020202020204" charset="0"/>
                <a:cs typeface="+mn-cs"/>
              </a:defRPr>
            </a:pPr>
            <a:endParaRPr lang="it-IT"/>
          </a:p>
        </c:txPr>
        <c:crossAx val="574035400"/>
        <c:crosses val="autoZero"/>
        <c:auto val="1"/>
        <c:lblAlgn val="ctr"/>
        <c:lblOffset val="100"/>
        <c:noMultiLvlLbl val="0"/>
      </c:catAx>
      <c:valAx>
        <c:axId val="574035400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5740347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Roboto" panose="020B0604020202020204" charset="0"/>
              <a:ea typeface="Roboto" panose="020B0604020202020204" charset="0"/>
              <a:cs typeface="+mn-cs"/>
            </a:defRPr>
          </a:pPr>
          <a:endParaRPr lang="it-I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800">
          <a:latin typeface="Roboto" panose="020B0604020202020204" charset="0"/>
          <a:ea typeface="Roboto" panose="020B0604020202020204" charset="0"/>
        </a:defRPr>
      </a:pPr>
      <a:endParaRPr lang="it-IT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800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7CD1F3-B114-4708-B9C6-9BBF30B26E24}" type="datetimeFigureOut">
              <a:rPr lang="it-IT" smtClean="0"/>
              <a:t>15/04/20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1EA9E8-828F-4C0A-94F2-C3FE01A9D3B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066347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1EA9E8-828F-4C0A-94F2-C3FE01A9D3B5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520762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1EA9E8-828F-4C0A-94F2-C3FE01A9D3B5}" type="slidenum">
              <a:rPr lang="it-IT" smtClean="0"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718301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1EA9E8-828F-4C0A-94F2-C3FE01A9D3B5}" type="slidenum">
              <a:rPr lang="it-IT" smtClean="0"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718895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1EA9E8-828F-4C0A-94F2-C3FE01A9D3B5}" type="slidenum">
              <a:rPr lang="it-IT" smtClean="0"/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42035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1EA9E8-828F-4C0A-94F2-C3FE01A9D3B5}" type="slidenum">
              <a:rPr lang="it-IT" smtClean="0"/>
              <a:t>14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5551956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1EA9E8-828F-4C0A-94F2-C3FE01A9D3B5}" type="slidenum">
              <a:rPr lang="it-IT" smtClean="0"/>
              <a:t>15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8870406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1EA9E8-828F-4C0A-94F2-C3FE01A9D3B5}" type="slidenum">
              <a:rPr lang="it-IT" smtClean="0"/>
              <a:t>16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1852891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1EA9E8-828F-4C0A-94F2-C3FE01A9D3B5}" type="slidenum">
              <a:rPr lang="it-IT" smtClean="0"/>
              <a:t>17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5597307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1EA9E8-828F-4C0A-94F2-C3FE01A9D3B5}" type="slidenum">
              <a:rPr lang="it-IT" smtClean="0"/>
              <a:t>18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3454752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1EA9E8-828F-4C0A-94F2-C3FE01A9D3B5}" type="slidenum">
              <a:rPr lang="it-IT" smtClean="0"/>
              <a:t>19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9503569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1EA9E8-828F-4C0A-94F2-C3FE01A9D3B5}" type="slidenum">
              <a:rPr lang="it-IT" smtClean="0"/>
              <a:t>20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1332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1EA9E8-828F-4C0A-94F2-C3FE01A9D3B5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1141969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1EA9E8-828F-4C0A-94F2-C3FE01A9D3B5}" type="slidenum">
              <a:rPr lang="it-IT" smtClean="0"/>
              <a:t>21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3202325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1EA9E8-828F-4C0A-94F2-C3FE01A9D3B5}" type="slidenum">
              <a:rPr lang="it-IT" smtClean="0"/>
              <a:t>22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2063347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1EA9E8-828F-4C0A-94F2-C3FE01A9D3B5}" type="slidenum">
              <a:rPr lang="it-IT" smtClean="0"/>
              <a:t>23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8837858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1EA9E8-828F-4C0A-94F2-C3FE01A9D3B5}" type="slidenum">
              <a:rPr lang="it-IT" smtClean="0"/>
              <a:t>24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4872670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1EA9E8-828F-4C0A-94F2-C3FE01A9D3B5}" type="slidenum">
              <a:rPr lang="it-IT" smtClean="0"/>
              <a:t>25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974183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1EA9E8-828F-4C0A-94F2-C3FE01A9D3B5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739173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1EA9E8-828F-4C0A-94F2-C3FE01A9D3B5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32054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1EA9E8-828F-4C0A-94F2-C3FE01A9D3B5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020180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1EA9E8-828F-4C0A-94F2-C3FE01A9D3B5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478591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1EA9E8-828F-4C0A-94F2-C3FE01A9D3B5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423639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1EA9E8-828F-4C0A-94F2-C3FE01A9D3B5}" type="slidenum">
              <a:rPr lang="it-IT" smtClean="0"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604720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1EA9E8-828F-4C0A-94F2-C3FE01A9D3B5}" type="slidenum">
              <a:rPr lang="it-IT" smtClean="0"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154332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2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2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30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904902" y="891972"/>
            <a:ext cx="14617586" cy="8447320"/>
            <a:chOff x="-323371" y="-1067066"/>
            <a:chExt cx="17761428" cy="11263092"/>
          </a:xfrm>
        </p:grpSpPr>
        <p:sp>
          <p:nvSpPr>
            <p:cNvPr id="3" name="TextBox 3"/>
            <p:cNvSpPr txBox="1"/>
            <p:nvPr/>
          </p:nvSpPr>
          <p:spPr>
            <a:xfrm>
              <a:off x="0" y="1578283"/>
              <a:ext cx="17438057" cy="861774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2649"/>
                </a:lnSpc>
              </a:pPr>
              <a:r>
                <a:rPr lang="it-IT" sz="11500" spc="1299" dirty="0">
                  <a:solidFill>
                    <a:srgbClr val="F2FAFF"/>
                  </a:solidFill>
                  <a:latin typeface="Roboto Condensed Bold"/>
                </a:rPr>
                <a:t>Il rapporto del paziente attraverso la Rete</a:t>
              </a: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1175133" y="8479057"/>
              <a:ext cx="15087792" cy="6953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350"/>
                </a:lnSpc>
              </a:pPr>
              <a:r>
                <a:rPr lang="en-US" sz="3000" spc="75" dirty="0">
                  <a:solidFill>
                    <a:srgbClr val="F2FAFF"/>
                  </a:solidFill>
                  <a:latin typeface="Roboto"/>
                </a:rPr>
                <a:t>www.nutrizionistasaragiannini.it </a:t>
              </a: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-323371" y="-1067066"/>
              <a:ext cx="17195897" cy="187230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5655"/>
                </a:lnSpc>
              </a:pPr>
              <a:r>
                <a:rPr lang="en-US" sz="3900" spc="409" dirty="0">
                  <a:solidFill>
                    <a:srgbClr val="F2FAFF"/>
                  </a:solidFill>
                  <a:latin typeface="Roboto Bold"/>
                </a:rPr>
                <a:t>Dott.ssa Sara Giannini </a:t>
              </a:r>
            </a:p>
            <a:p>
              <a:pPr algn="ctr">
                <a:lnSpc>
                  <a:spcPts val="5655"/>
                </a:lnSpc>
              </a:pPr>
              <a:r>
                <a:rPr lang="en-US" sz="3900" spc="409" dirty="0">
                  <a:solidFill>
                    <a:srgbClr val="F2FAFF"/>
                  </a:solidFill>
                  <a:latin typeface="Roboto Bold"/>
                </a:rPr>
                <a:t>Biologa Nutrizionista</a:t>
              </a:r>
            </a:p>
          </p:txBody>
        </p:sp>
        <p:sp>
          <p:nvSpPr>
            <p:cNvPr id="6" name="AutoShape 6"/>
            <p:cNvSpPr/>
            <p:nvPr/>
          </p:nvSpPr>
          <p:spPr>
            <a:xfrm>
              <a:off x="1509557" y="1412571"/>
              <a:ext cx="14457395" cy="110090"/>
            </a:xfrm>
            <a:prstGeom prst="rect">
              <a:avLst/>
            </a:prstGeom>
            <a:solidFill>
              <a:srgbClr val="F2FAFF"/>
            </a:solidFill>
          </p:spPr>
        </p:sp>
        <p:sp>
          <p:nvSpPr>
            <p:cNvPr id="7" name="AutoShape 7"/>
            <p:cNvSpPr/>
            <p:nvPr/>
          </p:nvSpPr>
          <p:spPr>
            <a:xfrm>
              <a:off x="1509557" y="7731486"/>
              <a:ext cx="14457395" cy="110090"/>
            </a:xfrm>
            <a:prstGeom prst="rect">
              <a:avLst/>
            </a:prstGeom>
            <a:solidFill>
              <a:srgbClr val="F2FAFF"/>
            </a:solidFill>
          </p:spPr>
        </p:sp>
      </p:grp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51070F9C-F7F7-490A-A968-BE59D9096662}"/>
              </a:ext>
            </a:extLst>
          </p:cNvPr>
          <p:cNvSpPr txBox="1"/>
          <p:nvPr/>
        </p:nvSpPr>
        <p:spPr>
          <a:xfrm flipH="1">
            <a:off x="2393795" y="9109409"/>
            <a:ext cx="13639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>
                <a:solidFill>
                  <a:schemeClr val="bg1"/>
                </a:solidFill>
                <a:latin typeface="Roboto Condensed Bold" panose="020B0604020202020204" charset="0"/>
                <a:ea typeface="Roboto Condensed Bold" panose="020B0604020202020204" charset="0"/>
              </a:rPr>
              <a:t>15  APRILE 2020 – I WEBINAR DI ENPAB - EMPOWERMENT DELLA PROFESSIONE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A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914400" y="2069459"/>
            <a:ext cx="6145329" cy="4770537"/>
            <a:chOff x="0" y="28575"/>
            <a:chExt cx="8193772" cy="6360716"/>
          </a:xfrm>
        </p:grpSpPr>
        <p:sp>
          <p:nvSpPr>
            <p:cNvPr id="5" name="TextBox 5"/>
            <p:cNvSpPr txBox="1"/>
            <p:nvPr/>
          </p:nvSpPr>
          <p:spPr>
            <a:xfrm>
              <a:off x="0" y="28575"/>
              <a:ext cx="8193772" cy="636071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6214"/>
                </a:lnSpc>
                <a:spcBef>
                  <a:spcPct val="0"/>
                </a:spcBef>
              </a:pPr>
              <a:r>
                <a:rPr lang="it-IT" sz="5500" spc="577" dirty="0">
                  <a:solidFill>
                    <a:srgbClr val="244357"/>
                  </a:solidFill>
                  <a:latin typeface="Roboto Condensed Bold"/>
                </a:rPr>
                <a:t>PRIMA DELLA CONSULENZA</a:t>
              </a:r>
            </a:p>
            <a:p>
              <a:pPr marL="0" lvl="0" indent="0" algn="l">
                <a:lnSpc>
                  <a:spcPts val="6214"/>
                </a:lnSpc>
                <a:spcBef>
                  <a:spcPct val="0"/>
                </a:spcBef>
              </a:pPr>
              <a:endParaRPr lang="it-IT" sz="5500" u="none" spc="577" dirty="0">
                <a:solidFill>
                  <a:srgbClr val="244357"/>
                </a:solidFill>
                <a:latin typeface="Roboto Condensed Bold"/>
              </a:endParaRPr>
            </a:p>
            <a:p>
              <a:pPr marL="0" lvl="0" indent="0" algn="ctr">
                <a:lnSpc>
                  <a:spcPts val="6214"/>
                </a:lnSpc>
                <a:spcBef>
                  <a:spcPct val="0"/>
                </a:spcBef>
              </a:pPr>
              <a:r>
                <a:rPr lang="it-IT" sz="5500" spc="577" dirty="0">
                  <a:solidFill>
                    <a:srgbClr val="244357"/>
                  </a:solidFill>
                  <a:latin typeface="Roboto Condensed Bold"/>
                </a:rPr>
                <a:t>Esempio di modulo informativo</a:t>
              </a:r>
              <a:r>
                <a:rPr lang="it-IT" sz="5500" u="none" spc="577" dirty="0">
                  <a:solidFill>
                    <a:srgbClr val="244357"/>
                  </a:solidFill>
                  <a:latin typeface="Roboto Condensed Bold"/>
                </a:rPr>
                <a:t> 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111760" y="3720479"/>
              <a:ext cx="7342776" cy="94042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5473"/>
                </a:lnSpc>
                <a:spcBef>
                  <a:spcPct val="0"/>
                </a:spcBef>
              </a:pPr>
              <a:endParaRPr lang="en-US" sz="4600" u="none" spc="114" dirty="0">
                <a:solidFill>
                  <a:srgbClr val="244357"/>
                </a:solidFill>
                <a:latin typeface="Roboto Condensed"/>
              </a:endParaRPr>
            </a:p>
          </p:txBody>
        </p:sp>
      </p:grpSp>
      <p:pic>
        <p:nvPicPr>
          <p:cNvPr id="2" name="Immagine 1">
            <a:extLst>
              <a:ext uri="{FF2B5EF4-FFF2-40B4-BE49-F238E27FC236}">
                <a16:creationId xmlns:a16="http://schemas.microsoft.com/office/drawing/2014/main" id="{DB1D6F02-5445-4EED-B92C-1A4926D538B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9133" y="8773567"/>
            <a:ext cx="1170533" cy="1170533"/>
          </a:xfrm>
          <a:prstGeom prst="rect">
            <a:avLst/>
          </a:prstGeom>
        </p:spPr>
      </p:pic>
      <p:grpSp>
        <p:nvGrpSpPr>
          <p:cNvPr id="11" name="Gruppo 10">
            <a:extLst>
              <a:ext uri="{FF2B5EF4-FFF2-40B4-BE49-F238E27FC236}">
                <a16:creationId xmlns:a16="http://schemas.microsoft.com/office/drawing/2014/main" id="{6AC61FFB-7FFB-4174-B361-409DE215185E}"/>
              </a:ext>
            </a:extLst>
          </p:cNvPr>
          <p:cNvGrpSpPr/>
          <p:nvPr/>
        </p:nvGrpSpPr>
        <p:grpSpPr>
          <a:xfrm>
            <a:off x="8382000" y="190499"/>
            <a:ext cx="7788141" cy="9753601"/>
            <a:chOff x="8382000" y="190499"/>
            <a:chExt cx="7788141" cy="9753601"/>
          </a:xfrm>
        </p:grpSpPr>
        <p:pic>
          <p:nvPicPr>
            <p:cNvPr id="3" name="Immagine 2">
              <a:extLst>
                <a:ext uri="{FF2B5EF4-FFF2-40B4-BE49-F238E27FC236}">
                  <a16:creationId xmlns:a16="http://schemas.microsoft.com/office/drawing/2014/main" id="{B21E37D4-6353-4F8A-9E87-270F0F557FA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382000" y="190499"/>
              <a:ext cx="7788141" cy="9753601"/>
            </a:xfrm>
            <a:prstGeom prst="rect">
              <a:avLst/>
            </a:prstGeom>
          </p:spPr>
        </p:pic>
        <p:sp>
          <p:nvSpPr>
            <p:cNvPr id="7" name="Rettangolo 6">
              <a:extLst>
                <a:ext uri="{FF2B5EF4-FFF2-40B4-BE49-F238E27FC236}">
                  <a16:creationId xmlns:a16="http://schemas.microsoft.com/office/drawing/2014/main" id="{04BFEE04-78E1-413F-98FF-B73983EC3605}"/>
                </a:ext>
              </a:extLst>
            </p:cNvPr>
            <p:cNvSpPr/>
            <p:nvPr/>
          </p:nvSpPr>
          <p:spPr>
            <a:xfrm>
              <a:off x="10058400" y="5295900"/>
              <a:ext cx="3276600" cy="304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9" name="Rettangolo 8">
              <a:extLst>
                <a:ext uri="{FF2B5EF4-FFF2-40B4-BE49-F238E27FC236}">
                  <a16:creationId xmlns:a16="http://schemas.microsoft.com/office/drawing/2014/main" id="{34FF4EC9-03A5-4D81-8FCE-C61F68A2BA7F}"/>
                </a:ext>
              </a:extLst>
            </p:cNvPr>
            <p:cNvSpPr/>
            <p:nvPr/>
          </p:nvSpPr>
          <p:spPr>
            <a:xfrm>
              <a:off x="14554200" y="6362700"/>
              <a:ext cx="1066800" cy="152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pic>
          <p:nvPicPr>
            <p:cNvPr id="10" name="Immagine 9">
              <a:extLst>
                <a:ext uri="{FF2B5EF4-FFF2-40B4-BE49-F238E27FC236}">
                  <a16:creationId xmlns:a16="http://schemas.microsoft.com/office/drawing/2014/main" id="{8BE0DDD8-383B-4349-8B1C-F7CCC8F3AAA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500521" y="6515101"/>
              <a:ext cx="1091279" cy="304800"/>
            </a:xfrm>
            <a:prstGeom prst="rect">
              <a:avLst/>
            </a:prstGeom>
          </p:spPr>
        </p:pic>
        <p:sp>
          <p:nvSpPr>
            <p:cNvPr id="8" name="Rettangolo 7">
              <a:extLst>
                <a:ext uri="{FF2B5EF4-FFF2-40B4-BE49-F238E27FC236}">
                  <a16:creationId xmlns:a16="http://schemas.microsoft.com/office/drawing/2014/main" id="{8E732AA2-D94F-4E89-8633-2BAA48881824}"/>
                </a:ext>
              </a:extLst>
            </p:cNvPr>
            <p:cNvSpPr/>
            <p:nvPr/>
          </p:nvSpPr>
          <p:spPr>
            <a:xfrm>
              <a:off x="12039600" y="5067300"/>
              <a:ext cx="304800" cy="304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</p:grpSp>
    </p:spTree>
    <p:extLst>
      <p:ext uri="{BB962C8B-B14F-4D97-AF65-F5344CB8AC3E}">
        <p14:creationId xmlns:p14="http://schemas.microsoft.com/office/powerpoint/2010/main" val="33849356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A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914400" y="2069459"/>
            <a:ext cx="6145329" cy="5565626"/>
            <a:chOff x="0" y="28575"/>
            <a:chExt cx="8193772" cy="7420835"/>
          </a:xfrm>
        </p:grpSpPr>
        <p:sp>
          <p:nvSpPr>
            <p:cNvPr id="5" name="TextBox 5"/>
            <p:cNvSpPr txBox="1"/>
            <p:nvPr/>
          </p:nvSpPr>
          <p:spPr>
            <a:xfrm>
              <a:off x="0" y="28575"/>
              <a:ext cx="8193772" cy="742083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6214"/>
                </a:lnSpc>
                <a:spcBef>
                  <a:spcPct val="0"/>
                </a:spcBef>
              </a:pPr>
              <a:r>
                <a:rPr lang="it-IT" sz="5500" spc="577">
                  <a:solidFill>
                    <a:srgbClr val="244357"/>
                  </a:solidFill>
                  <a:latin typeface="Roboto Condensed Bold"/>
                </a:rPr>
                <a:t>PRIMA DELLA CONSULENZA</a:t>
              </a:r>
            </a:p>
            <a:p>
              <a:pPr marL="0" lvl="0" indent="0" algn="l">
                <a:lnSpc>
                  <a:spcPts val="6214"/>
                </a:lnSpc>
                <a:spcBef>
                  <a:spcPct val="0"/>
                </a:spcBef>
              </a:pPr>
              <a:endParaRPr lang="it-IT" sz="5500" u="none" spc="577">
                <a:solidFill>
                  <a:srgbClr val="244357"/>
                </a:solidFill>
                <a:latin typeface="Roboto Condensed Bold"/>
              </a:endParaRPr>
            </a:p>
            <a:p>
              <a:pPr marL="0" lvl="0" indent="0" algn="ctr">
                <a:lnSpc>
                  <a:spcPts val="6214"/>
                </a:lnSpc>
                <a:spcBef>
                  <a:spcPct val="0"/>
                </a:spcBef>
              </a:pPr>
              <a:r>
                <a:rPr lang="it-IT" sz="5500" spc="577">
                  <a:solidFill>
                    <a:srgbClr val="244357"/>
                  </a:solidFill>
                  <a:latin typeface="Roboto Condensed Bold"/>
                </a:rPr>
                <a:t>Esempio di modulo per la raccolta dati</a:t>
              </a:r>
            </a:p>
            <a:p>
              <a:pPr marL="0" lvl="0" indent="0" algn="ctr">
                <a:lnSpc>
                  <a:spcPts val="6214"/>
                </a:lnSpc>
                <a:spcBef>
                  <a:spcPct val="0"/>
                </a:spcBef>
              </a:pPr>
              <a:r>
                <a:rPr lang="it-IT" sz="5500" u="none" spc="577">
                  <a:solidFill>
                    <a:srgbClr val="244357"/>
                  </a:solidFill>
                  <a:latin typeface="Roboto Condensed Bold"/>
                </a:rPr>
                <a:t>(pdf edita</a:t>
              </a:r>
              <a:r>
                <a:rPr lang="it-IT" sz="5500" spc="577">
                  <a:solidFill>
                    <a:srgbClr val="244357"/>
                  </a:solidFill>
                  <a:latin typeface="Roboto Condensed Bold"/>
                </a:rPr>
                <a:t>bile)</a:t>
              </a:r>
              <a:r>
                <a:rPr lang="it-IT" sz="5500" u="none" spc="577">
                  <a:solidFill>
                    <a:srgbClr val="244357"/>
                  </a:solidFill>
                  <a:latin typeface="Roboto Condensed Bold"/>
                </a:rPr>
                <a:t> 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111760" y="3720479"/>
              <a:ext cx="7342776" cy="94042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5473"/>
                </a:lnSpc>
                <a:spcBef>
                  <a:spcPct val="0"/>
                </a:spcBef>
              </a:pPr>
              <a:endParaRPr lang="en-US" sz="4600" u="none" spc="114" dirty="0">
                <a:solidFill>
                  <a:srgbClr val="244357"/>
                </a:solidFill>
                <a:latin typeface="Roboto Condensed"/>
              </a:endParaRPr>
            </a:p>
          </p:txBody>
        </p:sp>
      </p:grpSp>
      <p:pic>
        <p:nvPicPr>
          <p:cNvPr id="2" name="Immagine 1">
            <a:extLst>
              <a:ext uri="{FF2B5EF4-FFF2-40B4-BE49-F238E27FC236}">
                <a16:creationId xmlns:a16="http://schemas.microsoft.com/office/drawing/2014/main" id="{DF17E6B1-33F9-4F6D-B710-6D4D6E39B08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9133" y="8849767"/>
            <a:ext cx="1170533" cy="1170533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3FA41FDF-90B6-43DE-9D29-298C9FD22D6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39200" y="128871"/>
            <a:ext cx="7399020" cy="9876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39163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A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148670" y="-164078"/>
            <a:ext cx="18585340" cy="1639883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914400" y="2069459"/>
            <a:ext cx="6145329" cy="3474249"/>
            <a:chOff x="0" y="28575"/>
            <a:chExt cx="8193772" cy="4632332"/>
          </a:xfrm>
        </p:grpSpPr>
        <p:sp>
          <p:nvSpPr>
            <p:cNvPr id="5" name="TextBox 5"/>
            <p:cNvSpPr txBox="1"/>
            <p:nvPr/>
          </p:nvSpPr>
          <p:spPr>
            <a:xfrm>
              <a:off x="0" y="28575"/>
              <a:ext cx="8193772" cy="318035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6214"/>
                </a:lnSpc>
                <a:spcBef>
                  <a:spcPct val="0"/>
                </a:spcBef>
              </a:pPr>
              <a:r>
                <a:rPr lang="en-US" sz="5500" u="none" spc="577" dirty="0">
                  <a:solidFill>
                    <a:srgbClr val="244357"/>
                  </a:solidFill>
                  <a:latin typeface="Roboto Condensed Bold"/>
                </a:rPr>
                <a:t>DURANTE LA</a:t>
              </a:r>
              <a:endParaRPr lang="en-US" sz="5500" spc="577" dirty="0">
                <a:solidFill>
                  <a:srgbClr val="244357"/>
                </a:solidFill>
                <a:latin typeface="Roboto Condensed Bold"/>
              </a:endParaRPr>
            </a:p>
            <a:p>
              <a:pPr marL="0" lvl="0" indent="0" algn="l">
                <a:lnSpc>
                  <a:spcPts val="6214"/>
                </a:lnSpc>
                <a:spcBef>
                  <a:spcPct val="0"/>
                </a:spcBef>
              </a:pPr>
              <a:r>
                <a:rPr lang="en-US" sz="5500" u="none" spc="577" dirty="0">
                  <a:solidFill>
                    <a:srgbClr val="244357"/>
                  </a:solidFill>
                  <a:latin typeface="Roboto Condensed Bold"/>
                </a:rPr>
                <a:t>CONSULENZA:</a:t>
              </a:r>
            </a:p>
            <a:p>
              <a:pPr marL="0" lvl="0" indent="0" algn="l">
                <a:lnSpc>
                  <a:spcPts val="6214"/>
                </a:lnSpc>
                <a:spcBef>
                  <a:spcPct val="0"/>
                </a:spcBef>
              </a:pPr>
              <a:r>
                <a:rPr lang="en-US" sz="5500" spc="577" dirty="0">
                  <a:solidFill>
                    <a:srgbClr val="244357"/>
                  </a:solidFill>
                  <a:latin typeface="Roboto Condensed Bold"/>
                </a:rPr>
                <a:t>LA PRIMA VISITA</a:t>
              </a:r>
              <a:r>
                <a:rPr lang="en-US" sz="5500" u="none" spc="577" dirty="0">
                  <a:solidFill>
                    <a:srgbClr val="244357"/>
                  </a:solidFill>
                  <a:latin typeface="Roboto Condensed Bold"/>
                </a:rPr>
                <a:t> 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111760" y="3720479"/>
              <a:ext cx="7342776" cy="94042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5473"/>
                </a:lnSpc>
                <a:spcBef>
                  <a:spcPct val="0"/>
                </a:spcBef>
              </a:pPr>
              <a:endParaRPr lang="en-US" sz="4600" u="none" spc="114" dirty="0">
                <a:solidFill>
                  <a:srgbClr val="244357"/>
                </a:solidFill>
                <a:latin typeface="Roboto Condensed"/>
              </a:endParaRPr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7798946" y="2306169"/>
            <a:ext cx="9460354" cy="73193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lvl="0" algn="l">
              <a:lnSpc>
                <a:spcPts val="4060"/>
              </a:lnSpc>
              <a:spcBef>
                <a:spcPct val="0"/>
              </a:spcBef>
            </a:pPr>
            <a:r>
              <a:rPr lang="it-IT" sz="2800" spc="70" dirty="0">
                <a:solidFill>
                  <a:srgbClr val="244357"/>
                </a:solidFill>
                <a:latin typeface="Roboto"/>
              </a:rPr>
              <a:t>APRIRE LA CONSULENZA CON DOMANDE CHE AIUTINO IL PAZIENTE:</a:t>
            </a:r>
          </a:p>
          <a:p>
            <a:pPr lvl="0" algn="l">
              <a:lnSpc>
                <a:spcPts val="4060"/>
              </a:lnSpc>
              <a:spcBef>
                <a:spcPct val="0"/>
              </a:spcBef>
            </a:pPr>
            <a:endParaRPr lang="it-IT" sz="2800" spc="70" dirty="0">
              <a:solidFill>
                <a:srgbClr val="244357"/>
              </a:solidFill>
              <a:latin typeface="Roboto"/>
            </a:endParaRPr>
          </a:p>
          <a:p>
            <a:pPr lvl="0" algn="l">
              <a:lnSpc>
                <a:spcPts val="4060"/>
              </a:lnSpc>
              <a:spcBef>
                <a:spcPct val="0"/>
              </a:spcBef>
            </a:pPr>
            <a:r>
              <a:rPr lang="it-IT" sz="2800" spc="70" dirty="0">
                <a:solidFill>
                  <a:srgbClr val="244357"/>
                </a:solidFill>
                <a:latin typeface="Roboto"/>
              </a:rPr>
              <a:t>COME MI HA CONOSCIUTA?</a:t>
            </a:r>
          </a:p>
          <a:p>
            <a:pPr lvl="0" algn="l">
              <a:lnSpc>
                <a:spcPts val="4060"/>
              </a:lnSpc>
              <a:spcBef>
                <a:spcPct val="0"/>
              </a:spcBef>
            </a:pPr>
            <a:endParaRPr lang="it-IT" sz="2800" spc="70" dirty="0">
              <a:solidFill>
                <a:srgbClr val="244357"/>
              </a:solidFill>
              <a:latin typeface="Roboto"/>
            </a:endParaRPr>
          </a:p>
          <a:p>
            <a:pPr lvl="0" algn="l">
              <a:lnSpc>
                <a:spcPts val="4060"/>
              </a:lnSpc>
              <a:spcBef>
                <a:spcPct val="0"/>
              </a:spcBef>
            </a:pPr>
            <a:r>
              <a:rPr lang="it-IT" sz="2800" spc="70" dirty="0">
                <a:solidFill>
                  <a:srgbClr val="244357"/>
                </a:solidFill>
                <a:latin typeface="Roboto"/>
              </a:rPr>
              <a:t>PERCHE’ SI E’ RIVOLTA/O A ME?</a:t>
            </a:r>
          </a:p>
          <a:p>
            <a:pPr lvl="0" algn="l">
              <a:lnSpc>
                <a:spcPts val="4060"/>
              </a:lnSpc>
              <a:spcBef>
                <a:spcPct val="0"/>
              </a:spcBef>
            </a:pPr>
            <a:endParaRPr lang="it-IT" sz="2800" spc="70" dirty="0">
              <a:solidFill>
                <a:srgbClr val="244357"/>
              </a:solidFill>
              <a:latin typeface="Roboto"/>
            </a:endParaRPr>
          </a:p>
          <a:p>
            <a:pPr lvl="0" algn="l">
              <a:lnSpc>
                <a:spcPts val="4060"/>
              </a:lnSpc>
              <a:spcBef>
                <a:spcPct val="0"/>
              </a:spcBef>
            </a:pPr>
            <a:r>
              <a:rPr lang="it-IT" sz="2800" spc="70" dirty="0">
                <a:solidFill>
                  <a:srgbClr val="244357"/>
                </a:solidFill>
                <a:latin typeface="Roboto"/>
              </a:rPr>
              <a:t>HA GIA’ FATTO DIETE IN PASSATO? </a:t>
            </a:r>
          </a:p>
          <a:p>
            <a:pPr lvl="0" algn="l">
              <a:lnSpc>
                <a:spcPts val="4060"/>
              </a:lnSpc>
              <a:spcBef>
                <a:spcPct val="0"/>
              </a:spcBef>
            </a:pPr>
            <a:endParaRPr lang="it-IT" sz="2800" spc="70" dirty="0">
              <a:solidFill>
                <a:srgbClr val="244357"/>
              </a:solidFill>
              <a:latin typeface="Roboto"/>
            </a:endParaRPr>
          </a:p>
          <a:p>
            <a:pPr lvl="0" algn="l">
              <a:lnSpc>
                <a:spcPts val="4060"/>
              </a:lnSpc>
              <a:spcBef>
                <a:spcPct val="0"/>
              </a:spcBef>
            </a:pPr>
            <a:r>
              <a:rPr lang="it-IT" sz="2800" spc="70" dirty="0">
                <a:solidFill>
                  <a:srgbClr val="244357"/>
                </a:solidFill>
                <a:latin typeface="Roboto"/>
              </a:rPr>
              <a:t>COSA NON E’ ANDATO BENE? </a:t>
            </a:r>
          </a:p>
          <a:p>
            <a:pPr lvl="0" algn="l">
              <a:lnSpc>
                <a:spcPts val="4060"/>
              </a:lnSpc>
              <a:spcBef>
                <a:spcPct val="0"/>
              </a:spcBef>
            </a:pPr>
            <a:endParaRPr lang="it-IT" sz="2800" spc="70" dirty="0">
              <a:solidFill>
                <a:srgbClr val="244357"/>
              </a:solidFill>
              <a:latin typeface="Roboto"/>
            </a:endParaRPr>
          </a:p>
          <a:p>
            <a:pPr lvl="0" algn="l">
              <a:lnSpc>
                <a:spcPts val="4060"/>
              </a:lnSpc>
              <a:spcBef>
                <a:spcPct val="0"/>
              </a:spcBef>
            </a:pPr>
            <a:r>
              <a:rPr lang="it-IT" sz="2800" spc="70" dirty="0">
                <a:solidFill>
                  <a:srgbClr val="244357"/>
                </a:solidFill>
                <a:latin typeface="Roboto"/>
              </a:rPr>
              <a:t>COSA SI ASPETTA DA QUESTA CONSULENZA?</a:t>
            </a:r>
          </a:p>
          <a:p>
            <a:pPr lvl="0" algn="l">
              <a:lnSpc>
                <a:spcPts val="4060"/>
              </a:lnSpc>
              <a:spcBef>
                <a:spcPct val="0"/>
              </a:spcBef>
            </a:pPr>
            <a:endParaRPr lang="it-IT" sz="2800" spc="70" dirty="0">
              <a:solidFill>
                <a:srgbClr val="244357"/>
              </a:solidFill>
              <a:latin typeface="Roboto"/>
            </a:endParaRPr>
          </a:p>
          <a:p>
            <a:pPr lvl="0" algn="l">
              <a:lnSpc>
                <a:spcPts val="4060"/>
              </a:lnSpc>
              <a:spcBef>
                <a:spcPct val="0"/>
              </a:spcBef>
            </a:pPr>
            <a:endParaRPr lang="it-IT" sz="2800" spc="70" dirty="0">
              <a:solidFill>
                <a:srgbClr val="244357"/>
              </a:solidFill>
              <a:latin typeface="Roboto"/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6AA705AC-DFFF-4440-9C98-A87563E34CE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5529" y="5143500"/>
            <a:ext cx="6112464" cy="4074976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1E302964-D5DA-42F6-A648-23C3E4F99D0A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827984" y="8801100"/>
            <a:ext cx="1170533" cy="1170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48964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A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148670" y="-164078"/>
            <a:ext cx="18585340" cy="1639883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838200" y="1964462"/>
            <a:ext cx="6145329" cy="3579246"/>
            <a:chOff x="-101600" y="-111421"/>
            <a:chExt cx="8193772" cy="4772328"/>
          </a:xfrm>
        </p:grpSpPr>
        <p:sp>
          <p:nvSpPr>
            <p:cNvPr id="5" name="TextBox 5"/>
            <p:cNvSpPr txBox="1"/>
            <p:nvPr/>
          </p:nvSpPr>
          <p:spPr>
            <a:xfrm>
              <a:off x="-101600" y="-111421"/>
              <a:ext cx="8193772" cy="424047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6214"/>
                </a:lnSpc>
                <a:spcBef>
                  <a:spcPct val="0"/>
                </a:spcBef>
              </a:pPr>
              <a:r>
                <a:rPr lang="it-IT" sz="5500" u="none" spc="577" dirty="0">
                  <a:solidFill>
                    <a:srgbClr val="244357"/>
                  </a:solidFill>
                  <a:latin typeface="Roboto Condensed Bold"/>
                </a:rPr>
                <a:t>DURANTE LA</a:t>
              </a:r>
              <a:endParaRPr lang="it-IT" sz="5500" spc="577" dirty="0">
                <a:solidFill>
                  <a:srgbClr val="244357"/>
                </a:solidFill>
                <a:latin typeface="Roboto Condensed Bold"/>
              </a:endParaRPr>
            </a:p>
            <a:p>
              <a:pPr marL="0" lvl="0" indent="0" algn="ctr">
                <a:lnSpc>
                  <a:spcPts val="6214"/>
                </a:lnSpc>
                <a:spcBef>
                  <a:spcPct val="0"/>
                </a:spcBef>
              </a:pPr>
              <a:r>
                <a:rPr lang="it-IT" sz="5500" u="none" spc="577" dirty="0">
                  <a:solidFill>
                    <a:srgbClr val="244357"/>
                  </a:solidFill>
                  <a:latin typeface="Roboto Condensed Bold"/>
                </a:rPr>
                <a:t>CONSULENZA: </a:t>
              </a:r>
            </a:p>
            <a:p>
              <a:pPr marL="0" lvl="0" indent="0" algn="ctr">
                <a:lnSpc>
                  <a:spcPts val="6214"/>
                </a:lnSpc>
                <a:spcBef>
                  <a:spcPct val="0"/>
                </a:spcBef>
              </a:pPr>
              <a:r>
                <a:rPr lang="it-IT" sz="5500" spc="577" dirty="0">
                  <a:solidFill>
                    <a:srgbClr val="244357"/>
                  </a:solidFill>
                  <a:latin typeface="Roboto Condensed Bold"/>
                </a:rPr>
                <a:t>LA PRIMA VISITA</a:t>
              </a:r>
              <a:endParaRPr lang="it-IT" sz="5500" u="none" spc="577" dirty="0">
                <a:solidFill>
                  <a:srgbClr val="244357"/>
                </a:solidFill>
                <a:latin typeface="Roboto Condensed Bold"/>
              </a:endParaRPr>
            </a:p>
            <a:p>
              <a:pPr marL="0" lvl="0" indent="0" algn="ctr">
                <a:lnSpc>
                  <a:spcPts val="6214"/>
                </a:lnSpc>
                <a:spcBef>
                  <a:spcPct val="0"/>
                </a:spcBef>
              </a:pPr>
              <a:endParaRPr lang="it-IT" sz="5500" spc="577" dirty="0">
                <a:solidFill>
                  <a:srgbClr val="244357"/>
                </a:solidFill>
                <a:latin typeface="Roboto Condensed Bold"/>
              </a:endParaRP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111760" y="3720479"/>
              <a:ext cx="7342776" cy="94042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5473"/>
                </a:lnSpc>
                <a:spcBef>
                  <a:spcPct val="0"/>
                </a:spcBef>
              </a:pPr>
              <a:endParaRPr lang="en-US" sz="4600" u="none" spc="114" dirty="0">
                <a:solidFill>
                  <a:srgbClr val="244357"/>
                </a:solidFill>
                <a:latin typeface="Roboto Condensed"/>
              </a:endParaRPr>
            </a:p>
          </p:txBody>
        </p:sp>
      </p:grpSp>
      <p:pic>
        <p:nvPicPr>
          <p:cNvPr id="3" name="Immagine 2">
            <a:extLst>
              <a:ext uri="{FF2B5EF4-FFF2-40B4-BE49-F238E27FC236}">
                <a16:creationId xmlns:a16="http://schemas.microsoft.com/office/drawing/2014/main" id="{BEE44B72-C712-4924-9B0C-E512F2533E8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6624" y="5135880"/>
            <a:ext cx="5608479" cy="37338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Rettangolo 7">
            <a:extLst>
              <a:ext uri="{FF2B5EF4-FFF2-40B4-BE49-F238E27FC236}">
                <a16:creationId xmlns:a16="http://schemas.microsoft.com/office/drawing/2014/main" id="{B6F535A2-4271-4AC9-BD1B-17A060DA69B8}"/>
              </a:ext>
            </a:extLst>
          </p:cNvPr>
          <p:cNvSpPr/>
          <p:nvPr/>
        </p:nvSpPr>
        <p:spPr>
          <a:xfrm>
            <a:off x="8434424" y="2247900"/>
            <a:ext cx="9144000" cy="565795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lnSpc>
                <a:spcPts val="6214"/>
              </a:lnSpc>
              <a:spcBef>
                <a:spcPct val="0"/>
              </a:spcBef>
            </a:pPr>
            <a:r>
              <a:rPr lang="it-IT" sz="5500" spc="577" dirty="0">
                <a:solidFill>
                  <a:srgbClr val="244357"/>
                </a:solidFill>
                <a:latin typeface="Roboto Condensed Bold"/>
              </a:rPr>
              <a:t>Perché sulla bilancia va messo altro oltre al peso…</a:t>
            </a:r>
          </a:p>
          <a:p>
            <a:pPr lvl="0" algn="ctr">
              <a:lnSpc>
                <a:spcPts val="6214"/>
              </a:lnSpc>
              <a:spcBef>
                <a:spcPct val="0"/>
              </a:spcBef>
            </a:pPr>
            <a:endParaRPr lang="it-IT" sz="5500" spc="577" dirty="0">
              <a:solidFill>
                <a:srgbClr val="244357"/>
              </a:solidFill>
              <a:latin typeface="Roboto Condensed Bold"/>
            </a:endParaRPr>
          </a:p>
          <a:p>
            <a:pPr lvl="0" algn="ctr">
              <a:lnSpc>
                <a:spcPts val="6214"/>
              </a:lnSpc>
              <a:spcBef>
                <a:spcPct val="0"/>
              </a:spcBef>
            </a:pPr>
            <a:endParaRPr lang="it-IT" sz="5500" spc="577" dirty="0">
              <a:solidFill>
                <a:srgbClr val="244357"/>
              </a:solidFill>
              <a:latin typeface="Roboto Condensed Bold"/>
            </a:endParaRPr>
          </a:p>
          <a:p>
            <a:pPr lvl="0" algn="ctr">
              <a:lnSpc>
                <a:spcPts val="6214"/>
              </a:lnSpc>
              <a:spcBef>
                <a:spcPct val="0"/>
              </a:spcBef>
            </a:pPr>
            <a:r>
              <a:rPr lang="it-IT" sz="5500" spc="577" dirty="0">
                <a:solidFill>
                  <a:srgbClr val="244357"/>
                </a:solidFill>
                <a:latin typeface="Roboto Condensed Bold"/>
              </a:rPr>
              <a:t>L’IMPORTANZA DELL’ANAMNESI 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39E33466-70F9-4E1F-B8A5-445A6419DA9C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993157" y="8936042"/>
            <a:ext cx="1170533" cy="1170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2514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A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148670" y="-164078"/>
            <a:ext cx="18585340" cy="1639883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998220" y="1823158"/>
            <a:ext cx="6450760" cy="3975447"/>
            <a:chOff x="111760" y="-299826"/>
            <a:chExt cx="8601013" cy="5300596"/>
          </a:xfrm>
        </p:grpSpPr>
        <p:sp>
          <p:nvSpPr>
            <p:cNvPr id="5" name="TextBox 5"/>
            <p:cNvSpPr txBox="1"/>
            <p:nvPr/>
          </p:nvSpPr>
          <p:spPr>
            <a:xfrm>
              <a:off x="519001" y="-299826"/>
              <a:ext cx="8193772" cy="530059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6214"/>
                </a:lnSpc>
                <a:spcBef>
                  <a:spcPct val="0"/>
                </a:spcBef>
              </a:pPr>
              <a:r>
                <a:rPr lang="it-IT" sz="5500" u="none" spc="577" dirty="0">
                  <a:solidFill>
                    <a:srgbClr val="244357"/>
                  </a:solidFill>
                  <a:latin typeface="Roboto Condensed Bold"/>
                </a:rPr>
                <a:t>DURANTE LA</a:t>
              </a:r>
              <a:endParaRPr lang="it-IT" sz="5500" spc="577" dirty="0">
                <a:solidFill>
                  <a:srgbClr val="244357"/>
                </a:solidFill>
                <a:latin typeface="Roboto Condensed Bold"/>
              </a:endParaRPr>
            </a:p>
            <a:p>
              <a:pPr marL="0" lvl="0" indent="0" algn="ctr">
                <a:lnSpc>
                  <a:spcPts val="6214"/>
                </a:lnSpc>
                <a:spcBef>
                  <a:spcPct val="0"/>
                </a:spcBef>
              </a:pPr>
              <a:r>
                <a:rPr lang="it-IT" sz="5500" u="none" spc="577" dirty="0">
                  <a:solidFill>
                    <a:srgbClr val="244357"/>
                  </a:solidFill>
                  <a:latin typeface="Roboto Condensed Bold"/>
                </a:rPr>
                <a:t>CONSULENZA</a:t>
              </a:r>
            </a:p>
            <a:p>
              <a:pPr marL="0" lvl="0" indent="0" algn="ctr">
                <a:lnSpc>
                  <a:spcPts val="6214"/>
                </a:lnSpc>
                <a:spcBef>
                  <a:spcPct val="0"/>
                </a:spcBef>
              </a:pPr>
              <a:endParaRPr lang="it-IT" sz="5500" spc="577" dirty="0">
                <a:solidFill>
                  <a:srgbClr val="244357"/>
                </a:solidFill>
                <a:latin typeface="Roboto Condensed Bold"/>
              </a:endParaRPr>
            </a:p>
            <a:p>
              <a:pPr marL="0" lvl="0" indent="0" algn="ctr">
                <a:lnSpc>
                  <a:spcPts val="6214"/>
                </a:lnSpc>
                <a:spcBef>
                  <a:spcPct val="0"/>
                </a:spcBef>
              </a:pPr>
              <a:r>
                <a:rPr lang="it-IT" sz="5500" spc="577" dirty="0">
                  <a:solidFill>
                    <a:srgbClr val="244357"/>
                  </a:solidFill>
                  <a:latin typeface="Roboto Condensed Bold"/>
                </a:rPr>
                <a:t>L’IMPORTANZA DELL’ANAMNESI</a:t>
              </a:r>
              <a:r>
                <a:rPr lang="it-IT" sz="5500" u="none" spc="577" dirty="0">
                  <a:solidFill>
                    <a:srgbClr val="244357"/>
                  </a:solidFill>
                  <a:latin typeface="Roboto Condensed Bold"/>
                </a:rPr>
                <a:t> 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111760" y="3720479"/>
              <a:ext cx="7342776" cy="94042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5473"/>
                </a:lnSpc>
                <a:spcBef>
                  <a:spcPct val="0"/>
                </a:spcBef>
              </a:pPr>
              <a:endParaRPr lang="en-US" sz="4600" u="none" spc="114" dirty="0">
                <a:solidFill>
                  <a:srgbClr val="244357"/>
                </a:solidFill>
                <a:latin typeface="Roboto Condensed"/>
              </a:endParaRPr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9296400" y="1483425"/>
            <a:ext cx="8239967" cy="870943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l">
              <a:lnSpc>
                <a:spcPts val="4060"/>
              </a:lnSpc>
              <a:spcBef>
                <a:spcPct val="0"/>
              </a:spcBef>
            </a:pPr>
            <a:endParaRPr lang="it-IT" sz="2800" spc="70" dirty="0">
              <a:solidFill>
                <a:srgbClr val="244357"/>
              </a:solidFill>
              <a:latin typeface="Roboto"/>
            </a:endParaRPr>
          </a:p>
          <a:p>
            <a:pPr lvl="0" algn="ctr">
              <a:lnSpc>
                <a:spcPct val="150000"/>
              </a:lnSpc>
              <a:spcBef>
                <a:spcPct val="0"/>
              </a:spcBef>
            </a:pPr>
            <a:r>
              <a:rPr lang="it-IT" sz="3600" b="1" spc="70" dirty="0">
                <a:solidFill>
                  <a:srgbClr val="244357"/>
                </a:solidFill>
                <a:latin typeface="Roboto"/>
              </a:rPr>
              <a:t>ANAMNESI FAMILIARE </a:t>
            </a:r>
          </a:p>
          <a:p>
            <a:pPr lvl="0" algn="ctr">
              <a:lnSpc>
                <a:spcPct val="150000"/>
              </a:lnSpc>
              <a:spcBef>
                <a:spcPct val="0"/>
              </a:spcBef>
            </a:pPr>
            <a:r>
              <a:rPr lang="it-IT" sz="3600" spc="70" dirty="0">
                <a:solidFill>
                  <a:srgbClr val="244357"/>
                </a:solidFill>
                <a:latin typeface="Roboto"/>
              </a:rPr>
              <a:t>indagando a fondo sulle problematiche familiari ricorrenti:</a:t>
            </a:r>
          </a:p>
          <a:p>
            <a:pPr marL="571500" lvl="0" indent="-571500" algn="ctr">
              <a:lnSpc>
                <a:spcPct val="150000"/>
              </a:lnSpc>
              <a:spcBef>
                <a:spcPct val="0"/>
              </a:spcBef>
              <a:buFontTx/>
              <a:buChar char="-"/>
            </a:pPr>
            <a:r>
              <a:rPr lang="it-IT" sz="3600" spc="70" dirty="0">
                <a:solidFill>
                  <a:srgbClr val="244357"/>
                </a:solidFill>
                <a:latin typeface="Roboto"/>
              </a:rPr>
              <a:t>a scopo preventivo per il </a:t>
            </a:r>
          </a:p>
          <a:p>
            <a:pPr lvl="0" algn="ctr">
              <a:lnSpc>
                <a:spcPct val="150000"/>
              </a:lnSpc>
              <a:spcBef>
                <a:spcPct val="0"/>
              </a:spcBef>
            </a:pPr>
            <a:r>
              <a:rPr lang="it-IT" sz="3600" u="sng" spc="70" dirty="0">
                <a:solidFill>
                  <a:srgbClr val="244357"/>
                </a:solidFill>
                <a:latin typeface="Roboto"/>
              </a:rPr>
              <a:t>soggetto sano</a:t>
            </a:r>
          </a:p>
          <a:p>
            <a:pPr lvl="0" algn="ctr">
              <a:lnSpc>
                <a:spcPct val="150000"/>
              </a:lnSpc>
              <a:spcBef>
                <a:spcPct val="0"/>
              </a:spcBef>
            </a:pPr>
            <a:r>
              <a:rPr lang="it-IT" sz="3600" spc="70" dirty="0">
                <a:solidFill>
                  <a:srgbClr val="244357"/>
                </a:solidFill>
                <a:latin typeface="Roboto"/>
              </a:rPr>
              <a:t> - in caso di patologie già presenti per capirne le cause potenziali e quindi agire di conseguenza</a:t>
            </a:r>
          </a:p>
          <a:p>
            <a:pPr lvl="0" algn="l">
              <a:lnSpc>
                <a:spcPts val="4060"/>
              </a:lnSpc>
              <a:spcBef>
                <a:spcPct val="0"/>
              </a:spcBef>
            </a:pPr>
            <a:r>
              <a:rPr lang="it-IT" sz="2800" spc="70" dirty="0">
                <a:solidFill>
                  <a:srgbClr val="244357"/>
                </a:solidFill>
                <a:latin typeface="Roboto"/>
              </a:rPr>
              <a:t>						</a:t>
            </a:r>
          </a:p>
          <a:p>
            <a:pPr lvl="0" algn="l">
              <a:lnSpc>
                <a:spcPts val="4060"/>
              </a:lnSpc>
              <a:spcBef>
                <a:spcPct val="0"/>
              </a:spcBef>
            </a:pPr>
            <a:endParaRPr lang="it-IT" sz="2800" spc="70" dirty="0">
              <a:solidFill>
                <a:srgbClr val="244357"/>
              </a:solidFill>
              <a:latin typeface="Roboto"/>
            </a:endParaRPr>
          </a:p>
          <a:p>
            <a:pPr lvl="0" algn="l">
              <a:lnSpc>
                <a:spcPts val="4060"/>
              </a:lnSpc>
              <a:spcBef>
                <a:spcPct val="0"/>
              </a:spcBef>
            </a:pPr>
            <a:endParaRPr lang="it-IT" sz="2800" spc="70" dirty="0">
              <a:solidFill>
                <a:srgbClr val="244357"/>
              </a:solidFill>
              <a:latin typeface="Roboto"/>
            </a:endParaRP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066A201E-B8A2-4979-B330-A1A217B1EBD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1633" y="5982903"/>
            <a:ext cx="7249367" cy="3996564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74A8CB1D-B09A-4BDA-90AA-0AD9C08FCC02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951100" y="9022328"/>
            <a:ext cx="1170533" cy="1170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078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A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148670" y="-164078"/>
            <a:ext cx="18585340" cy="1639883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998220" y="4838387"/>
            <a:ext cx="5507082" cy="7053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473"/>
              </a:lnSpc>
              <a:spcBef>
                <a:spcPct val="0"/>
              </a:spcBef>
            </a:pPr>
            <a:endParaRPr lang="en-US" sz="4600" u="none" spc="114" dirty="0">
              <a:solidFill>
                <a:srgbClr val="244357"/>
              </a:solidFill>
              <a:latin typeface="Roboto Condensed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8686800" y="1828011"/>
            <a:ext cx="8280211" cy="95404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ctr">
              <a:lnSpc>
                <a:spcPts val="4060"/>
              </a:lnSpc>
              <a:spcBef>
                <a:spcPct val="0"/>
              </a:spcBef>
            </a:pPr>
            <a:r>
              <a:rPr lang="it-IT" sz="3600" b="1" spc="70" dirty="0">
                <a:solidFill>
                  <a:srgbClr val="244357"/>
                </a:solidFill>
                <a:latin typeface="Roboto"/>
              </a:rPr>
              <a:t>ANAMNESI PERSONALE</a:t>
            </a:r>
          </a:p>
          <a:p>
            <a:pPr lvl="0" algn="ctr">
              <a:lnSpc>
                <a:spcPct val="150000"/>
              </a:lnSpc>
              <a:spcBef>
                <a:spcPct val="0"/>
              </a:spcBef>
            </a:pPr>
            <a:r>
              <a:rPr lang="it-IT" sz="3600" spc="70" dirty="0">
                <a:solidFill>
                  <a:srgbClr val="244357"/>
                </a:solidFill>
                <a:latin typeface="Roboto"/>
              </a:rPr>
              <a:t>partendo da lontano: </a:t>
            </a:r>
          </a:p>
          <a:p>
            <a:pPr lvl="0" algn="ctr">
              <a:lnSpc>
                <a:spcPct val="150000"/>
              </a:lnSpc>
              <a:spcBef>
                <a:spcPct val="0"/>
              </a:spcBef>
            </a:pPr>
            <a:r>
              <a:rPr lang="it-IT" sz="3600" spc="70" dirty="0">
                <a:solidFill>
                  <a:srgbClr val="244357"/>
                </a:solidFill>
                <a:latin typeface="Roboto"/>
              </a:rPr>
              <a:t>nascita, allattamento, gravidanze, figli e loro peso alla nascita, patologie presenti, interventi importanti, eventuali allergie alimentari, attività fisica svolta, attività lavorativa, alvo, Bristol, gonfiore addominale e così via.</a:t>
            </a:r>
          </a:p>
          <a:p>
            <a:pPr lvl="0" algn="ctr">
              <a:lnSpc>
                <a:spcPct val="150000"/>
              </a:lnSpc>
              <a:spcBef>
                <a:spcPct val="0"/>
              </a:spcBef>
            </a:pPr>
            <a:r>
              <a:rPr lang="it-IT" sz="3600" spc="70" dirty="0">
                <a:solidFill>
                  <a:srgbClr val="244357"/>
                </a:solidFill>
                <a:latin typeface="Roboto"/>
              </a:rPr>
              <a:t>Più informazioni si raccolgono in questa fase meglio è</a:t>
            </a:r>
            <a:endParaRPr lang="it-IT" sz="2800" spc="70" dirty="0">
              <a:solidFill>
                <a:srgbClr val="244357"/>
              </a:solidFill>
              <a:latin typeface="Roboto"/>
            </a:endParaRPr>
          </a:p>
          <a:p>
            <a:pPr lvl="0" algn="just">
              <a:lnSpc>
                <a:spcPts val="4060"/>
              </a:lnSpc>
              <a:spcBef>
                <a:spcPct val="0"/>
              </a:spcBef>
            </a:pPr>
            <a:r>
              <a:rPr lang="it-IT" sz="2800" spc="70" dirty="0">
                <a:solidFill>
                  <a:srgbClr val="244357"/>
                </a:solidFill>
                <a:latin typeface="Roboto"/>
              </a:rPr>
              <a:t>						</a:t>
            </a:r>
          </a:p>
          <a:p>
            <a:pPr lvl="0" algn="just">
              <a:lnSpc>
                <a:spcPts val="4060"/>
              </a:lnSpc>
              <a:spcBef>
                <a:spcPct val="0"/>
              </a:spcBef>
            </a:pPr>
            <a:endParaRPr lang="it-IT" sz="2800" spc="70" dirty="0">
              <a:solidFill>
                <a:srgbClr val="244357"/>
              </a:solidFill>
              <a:latin typeface="Roboto"/>
            </a:endParaRPr>
          </a:p>
          <a:p>
            <a:pPr lvl="0" algn="just">
              <a:lnSpc>
                <a:spcPts val="4060"/>
              </a:lnSpc>
              <a:spcBef>
                <a:spcPct val="0"/>
              </a:spcBef>
            </a:pPr>
            <a:endParaRPr lang="it-IT" sz="2800" spc="70" dirty="0">
              <a:solidFill>
                <a:srgbClr val="244357"/>
              </a:solidFill>
              <a:latin typeface="Roboto"/>
            </a:endParaRP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FD3CD824-E91A-432A-B7A9-0EA2A3F1BBE2}"/>
              </a:ext>
            </a:extLst>
          </p:cNvPr>
          <p:cNvSpPr/>
          <p:nvPr/>
        </p:nvSpPr>
        <p:spPr>
          <a:xfrm>
            <a:off x="-642811" y="1805151"/>
            <a:ext cx="9144000" cy="406778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lnSpc>
                <a:spcPts val="6214"/>
              </a:lnSpc>
              <a:spcBef>
                <a:spcPct val="0"/>
              </a:spcBef>
            </a:pPr>
            <a:r>
              <a:rPr lang="it-IT" sz="5500" spc="577" dirty="0">
                <a:solidFill>
                  <a:srgbClr val="244357"/>
                </a:solidFill>
                <a:latin typeface="Roboto Condensed Bold"/>
              </a:rPr>
              <a:t>DURANTE LA</a:t>
            </a:r>
          </a:p>
          <a:p>
            <a:pPr lvl="0" algn="ctr">
              <a:lnSpc>
                <a:spcPts val="6214"/>
              </a:lnSpc>
              <a:spcBef>
                <a:spcPct val="0"/>
              </a:spcBef>
            </a:pPr>
            <a:r>
              <a:rPr lang="it-IT" sz="5500" spc="577" dirty="0">
                <a:solidFill>
                  <a:srgbClr val="244357"/>
                </a:solidFill>
                <a:latin typeface="Roboto Condensed Bold"/>
              </a:rPr>
              <a:t>CONSULENZA</a:t>
            </a:r>
          </a:p>
          <a:p>
            <a:pPr lvl="0" algn="ctr">
              <a:lnSpc>
                <a:spcPts val="6214"/>
              </a:lnSpc>
              <a:spcBef>
                <a:spcPct val="0"/>
              </a:spcBef>
            </a:pPr>
            <a:endParaRPr lang="it-IT" sz="5500" spc="577" dirty="0">
              <a:solidFill>
                <a:srgbClr val="244357"/>
              </a:solidFill>
              <a:latin typeface="Roboto Condensed Bold"/>
            </a:endParaRPr>
          </a:p>
          <a:p>
            <a:pPr lvl="0" algn="ctr">
              <a:lnSpc>
                <a:spcPts val="6214"/>
              </a:lnSpc>
              <a:spcBef>
                <a:spcPct val="0"/>
              </a:spcBef>
            </a:pPr>
            <a:r>
              <a:rPr lang="it-IT" sz="5500" spc="577" dirty="0">
                <a:solidFill>
                  <a:srgbClr val="244357"/>
                </a:solidFill>
                <a:latin typeface="Roboto Condensed Bold"/>
              </a:rPr>
              <a:t>L’IMPORTANZA DELL’ANAMNESI 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671B49EB-51FB-4EF4-ADE5-A619D46DA7D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1609" y="6202277"/>
            <a:ext cx="6995160" cy="3886200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9F084F29-44B7-462A-A7B3-3DE3AD661B3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685858" y="8913181"/>
            <a:ext cx="1170533" cy="1170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19617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A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148670" y="-164078"/>
            <a:ext cx="18585340" cy="1639883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998220" y="4838387"/>
            <a:ext cx="5507082" cy="7053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473"/>
              </a:lnSpc>
              <a:spcBef>
                <a:spcPct val="0"/>
              </a:spcBef>
            </a:pPr>
            <a:endParaRPr lang="en-US" sz="4600" u="none" spc="114" dirty="0">
              <a:solidFill>
                <a:srgbClr val="244357"/>
              </a:solidFill>
              <a:latin typeface="Roboto Condensed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8686800" y="1828011"/>
            <a:ext cx="8280211" cy="787843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ctr">
              <a:lnSpc>
                <a:spcPts val="4060"/>
              </a:lnSpc>
              <a:spcBef>
                <a:spcPct val="0"/>
              </a:spcBef>
            </a:pPr>
            <a:r>
              <a:rPr lang="it-IT" sz="3600" b="1" spc="70" dirty="0">
                <a:solidFill>
                  <a:srgbClr val="244357"/>
                </a:solidFill>
                <a:latin typeface="Roboto"/>
              </a:rPr>
              <a:t>ANAMNESI ALIMENTARE</a:t>
            </a:r>
          </a:p>
          <a:p>
            <a:pPr lvl="0" algn="just">
              <a:lnSpc>
                <a:spcPts val="4060"/>
              </a:lnSpc>
              <a:spcBef>
                <a:spcPct val="0"/>
              </a:spcBef>
            </a:pPr>
            <a:r>
              <a:rPr lang="it-IT" sz="2800" spc="70" dirty="0">
                <a:solidFill>
                  <a:srgbClr val="244357"/>
                </a:solidFill>
                <a:latin typeface="Roboto"/>
              </a:rPr>
              <a:t>						</a:t>
            </a:r>
          </a:p>
          <a:p>
            <a:pPr lvl="0" algn="ctr">
              <a:lnSpc>
                <a:spcPct val="150000"/>
              </a:lnSpc>
              <a:spcBef>
                <a:spcPct val="0"/>
              </a:spcBef>
            </a:pPr>
            <a:r>
              <a:rPr lang="it-IT" sz="3600" spc="70" dirty="0">
                <a:solidFill>
                  <a:srgbClr val="244357"/>
                </a:solidFill>
                <a:latin typeface="Roboto"/>
              </a:rPr>
              <a:t>Tramite recall delle 24 ore, questionario delle frequenze….</a:t>
            </a:r>
          </a:p>
          <a:p>
            <a:pPr lvl="0" algn="ctr">
              <a:lnSpc>
                <a:spcPct val="150000"/>
              </a:lnSpc>
              <a:spcBef>
                <a:spcPct val="0"/>
              </a:spcBef>
            </a:pPr>
            <a:r>
              <a:rPr lang="it-IT" sz="3600" spc="70" dirty="0">
                <a:solidFill>
                  <a:srgbClr val="244357"/>
                </a:solidFill>
                <a:latin typeface="Roboto"/>
              </a:rPr>
              <a:t>ognuno utilizzerà il metodo che ritiene più opportuno… </a:t>
            </a:r>
          </a:p>
          <a:p>
            <a:pPr lvl="0" algn="ctr">
              <a:lnSpc>
                <a:spcPct val="150000"/>
              </a:lnSpc>
              <a:spcBef>
                <a:spcPct val="0"/>
              </a:spcBef>
            </a:pPr>
            <a:r>
              <a:rPr lang="it-IT" sz="3600" spc="70" dirty="0">
                <a:solidFill>
                  <a:srgbClr val="244357"/>
                </a:solidFill>
                <a:latin typeface="Roboto"/>
              </a:rPr>
              <a:t>Personalmente mi concentro molto anche sui gusti alimentari e sulle abitudini familiari, lavorative…ecc…</a:t>
            </a:r>
          </a:p>
          <a:p>
            <a:pPr lvl="0" algn="just">
              <a:lnSpc>
                <a:spcPts val="4060"/>
              </a:lnSpc>
              <a:spcBef>
                <a:spcPct val="0"/>
              </a:spcBef>
            </a:pPr>
            <a:endParaRPr lang="it-IT" sz="2800" spc="70" dirty="0">
              <a:solidFill>
                <a:srgbClr val="244357"/>
              </a:solidFill>
              <a:latin typeface="Roboto"/>
            </a:endParaRPr>
          </a:p>
          <a:p>
            <a:pPr lvl="0" algn="just">
              <a:lnSpc>
                <a:spcPts val="4060"/>
              </a:lnSpc>
              <a:spcBef>
                <a:spcPct val="0"/>
              </a:spcBef>
            </a:pPr>
            <a:endParaRPr lang="it-IT" sz="2800" spc="70" dirty="0">
              <a:solidFill>
                <a:srgbClr val="244357"/>
              </a:solidFill>
              <a:latin typeface="Roboto"/>
            </a:endParaRP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FD3CD824-E91A-432A-B7A9-0EA2A3F1BBE2}"/>
              </a:ext>
            </a:extLst>
          </p:cNvPr>
          <p:cNvSpPr/>
          <p:nvPr/>
        </p:nvSpPr>
        <p:spPr>
          <a:xfrm>
            <a:off x="-642811" y="1805151"/>
            <a:ext cx="9144000" cy="406778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lnSpc>
                <a:spcPts val="6214"/>
              </a:lnSpc>
              <a:spcBef>
                <a:spcPct val="0"/>
              </a:spcBef>
            </a:pPr>
            <a:r>
              <a:rPr lang="it-IT" sz="5500" spc="577" dirty="0">
                <a:solidFill>
                  <a:srgbClr val="244357"/>
                </a:solidFill>
                <a:latin typeface="Roboto Condensed Bold"/>
              </a:rPr>
              <a:t>DURANTE LA</a:t>
            </a:r>
          </a:p>
          <a:p>
            <a:pPr lvl="0" algn="ctr">
              <a:lnSpc>
                <a:spcPts val="6214"/>
              </a:lnSpc>
              <a:spcBef>
                <a:spcPct val="0"/>
              </a:spcBef>
            </a:pPr>
            <a:r>
              <a:rPr lang="it-IT" sz="5500" spc="577" dirty="0">
                <a:solidFill>
                  <a:srgbClr val="244357"/>
                </a:solidFill>
                <a:latin typeface="Roboto Condensed Bold"/>
              </a:rPr>
              <a:t>CONSULENZA</a:t>
            </a:r>
          </a:p>
          <a:p>
            <a:pPr lvl="0" algn="ctr">
              <a:lnSpc>
                <a:spcPts val="6214"/>
              </a:lnSpc>
              <a:spcBef>
                <a:spcPct val="0"/>
              </a:spcBef>
            </a:pPr>
            <a:endParaRPr lang="it-IT" sz="5500" spc="577" dirty="0">
              <a:solidFill>
                <a:srgbClr val="244357"/>
              </a:solidFill>
              <a:latin typeface="Roboto Condensed Bold"/>
            </a:endParaRPr>
          </a:p>
          <a:p>
            <a:pPr lvl="0" algn="ctr">
              <a:lnSpc>
                <a:spcPts val="6214"/>
              </a:lnSpc>
              <a:spcBef>
                <a:spcPct val="0"/>
              </a:spcBef>
            </a:pPr>
            <a:r>
              <a:rPr lang="it-IT" sz="5500" spc="577" dirty="0">
                <a:solidFill>
                  <a:srgbClr val="244357"/>
                </a:solidFill>
                <a:latin typeface="Roboto Condensed Bold"/>
              </a:rPr>
              <a:t>L’IMPORTANZA DELL’ANAMNESI 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9F084F29-44B7-462A-A7B3-3DE3AD661B3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685858" y="8913181"/>
            <a:ext cx="1170533" cy="1170533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D9D97C9A-1AC1-4E4F-9E12-D4E56350D37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02871" y="6015934"/>
            <a:ext cx="5097780" cy="40677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686496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A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148670" y="-164078"/>
            <a:ext cx="18585340" cy="1639883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998220" y="2055520"/>
            <a:ext cx="6434683" cy="5565626"/>
            <a:chOff x="111760" y="9990"/>
            <a:chExt cx="8579577" cy="7420835"/>
          </a:xfrm>
        </p:grpSpPr>
        <p:sp>
          <p:nvSpPr>
            <p:cNvPr id="5" name="TextBox 5"/>
            <p:cNvSpPr txBox="1"/>
            <p:nvPr/>
          </p:nvSpPr>
          <p:spPr>
            <a:xfrm>
              <a:off x="497565" y="9990"/>
              <a:ext cx="8193772" cy="742083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6214"/>
                </a:lnSpc>
                <a:spcBef>
                  <a:spcPct val="0"/>
                </a:spcBef>
              </a:pPr>
              <a:r>
                <a:rPr lang="it-IT" sz="5500" u="none" spc="577" dirty="0">
                  <a:solidFill>
                    <a:srgbClr val="244357"/>
                  </a:solidFill>
                  <a:latin typeface="Roboto Condensed Bold"/>
                </a:rPr>
                <a:t>DURANTE LA</a:t>
              </a:r>
              <a:endParaRPr lang="it-IT" sz="5500" spc="577" dirty="0">
                <a:solidFill>
                  <a:srgbClr val="244357"/>
                </a:solidFill>
                <a:latin typeface="Roboto Condensed Bold"/>
              </a:endParaRPr>
            </a:p>
            <a:p>
              <a:pPr marL="0" lvl="0" indent="0" algn="l">
                <a:lnSpc>
                  <a:spcPts val="6214"/>
                </a:lnSpc>
                <a:spcBef>
                  <a:spcPct val="0"/>
                </a:spcBef>
              </a:pPr>
              <a:r>
                <a:rPr lang="it-IT" sz="5500" u="none" spc="577" dirty="0">
                  <a:solidFill>
                    <a:srgbClr val="244357"/>
                  </a:solidFill>
                  <a:latin typeface="Roboto Condensed Bold"/>
                </a:rPr>
                <a:t>CONSULENZA</a:t>
              </a:r>
            </a:p>
            <a:p>
              <a:pPr marL="0" lvl="0" indent="0" algn="l">
                <a:lnSpc>
                  <a:spcPts val="6214"/>
                </a:lnSpc>
                <a:spcBef>
                  <a:spcPct val="0"/>
                </a:spcBef>
              </a:pPr>
              <a:endParaRPr lang="it-IT" sz="5500" spc="577" dirty="0">
                <a:solidFill>
                  <a:srgbClr val="244357"/>
                </a:solidFill>
                <a:latin typeface="Roboto Condensed Bold"/>
              </a:endParaRPr>
            </a:p>
            <a:p>
              <a:pPr marL="0" lvl="0" indent="0" algn="l">
                <a:lnSpc>
                  <a:spcPts val="6214"/>
                </a:lnSpc>
                <a:spcBef>
                  <a:spcPct val="0"/>
                </a:spcBef>
              </a:pPr>
              <a:r>
                <a:rPr lang="it-IT" sz="5500" spc="577" dirty="0" err="1">
                  <a:solidFill>
                    <a:srgbClr val="244357"/>
                  </a:solidFill>
                  <a:latin typeface="Roboto Condensed Bold"/>
                </a:rPr>
                <a:t>Perchè</a:t>
              </a:r>
              <a:r>
                <a:rPr lang="it-IT" sz="5500" spc="577" dirty="0">
                  <a:solidFill>
                    <a:srgbClr val="244357"/>
                  </a:solidFill>
                  <a:latin typeface="Roboto Condensed Bold"/>
                </a:rPr>
                <a:t> sulla bilancia va messo altro </a:t>
              </a:r>
            </a:p>
            <a:p>
              <a:pPr marL="0" lvl="0" indent="0" algn="l">
                <a:lnSpc>
                  <a:spcPts val="6214"/>
                </a:lnSpc>
                <a:spcBef>
                  <a:spcPct val="0"/>
                </a:spcBef>
              </a:pPr>
              <a:r>
                <a:rPr lang="it-IT" sz="5500" spc="577" dirty="0">
                  <a:solidFill>
                    <a:srgbClr val="244357"/>
                  </a:solidFill>
                  <a:latin typeface="Roboto Condensed Bold"/>
                </a:rPr>
                <a:t>oltre al peso…</a:t>
              </a:r>
              <a:r>
                <a:rPr lang="it-IT" sz="5500" u="none" spc="577" dirty="0">
                  <a:solidFill>
                    <a:srgbClr val="244357"/>
                  </a:solidFill>
                  <a:latin typeface="Roboto Condensed Bold"/>
                </a:rPr>
                <a:t> 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111760" y="3720479"/>
              <a:ext cx="7342776" cy="94042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5473"/>
                </a:lnSpc>
                <a:spcBef>
                  <a:spcPct val="0"/>
                </a:spcBef>
              </a:pPr>
              <a:endParaRPr lang="en-US" sz="4600" u="none" spc="114" dirty="0">
                <a:solidFill>
                  <a:srgbClr val="244357"/>
                </a:solidFill>
                <a:latin typeface="Roboto Condensed"/>
              </a:endParaRPr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8153399" y="2069459"/>
            <a:ext cx="9828895" cy="738663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ctr">
              <a:lnSpc>
                <a:spcPct val="150000"/>
              </a:lnSpc>
              <a:spcBef>
                <a:spcPct val="0"/>
              </a:spcBef>
            </a:pPr>
            <a:r>
              <a:rPr lang="it-IT" sz="3600" spc="70" dirty="0">
                <a:solidFill>
                  <a:srgbClr val="244357"/>
                </a:solidFill>
                <a:latin typeface="Roboto"/>
              </a:rPr>
              <a:t>Il VALORE del nostro lavoro è un altro aspetto su cui ognuno di noi dovrebbe soffermarsi: </a:t>
            </a:r>
          </a:p>
          <a:p>
            <a:pPr marL="457200" lvl="0" indent="-457200" algn="ctr">
              <a:lnSpc>
                <a:spcPct val="150000"/>
              </a:lnSpc>
              <a:spcBef>
                <a:spcPct val="0"/>
              </a:spcBef>
              <a:buFontTx/>
              <a:buChar char="-"/>
            </a:pPr>
            <a:r>
              <a:rPr lang="it-IT" sz="3600" spc="70" dirty="0">
                <a:solidFill>
                  <a:srgbClr val="244357"/>
                </a:solidFill>
                <a:latin typeface="Roboto"/>
              </a:rPr>
              <a:t>Le visite in studio hanno più valore solo perché prendo due misure? </a:t>
            </a:r>
          </a:p>
          <a:p>
            <a:pPr marL="457200" lvl="0" indent="-457200" algn="ctr">
              <a:lnSpc>
                <a:spcPct val="150000"/>
              </a:lnSpc>
              <a:spcBef>
                <a:spcPct val="0"/>
              </a:spcBef>
              <a:buFontTx/>
              <a:buChar char="-"/>
            </a:pPr>
            <a:r>
              <a:rPr lang="it-IT" sz="3600" spc="70" dirty="0">
                <a:solidFill>
                  <a:srgbClr val="244357"/>
                </a:solidFill>
                <a:latin typeface="Roboto"/>
              </a:rPr>
              <a:t>Cosa offro/posso offrire oltre a prendere il peso/misure? </a:t>
            </a:r>
          </a:p>
          <a:p>
            <a:pPr marL="457200" lvl="0" indent="-457200" algn="ctr">
              <a:lnSpc>
                <a:spcPct val="150000"/>
              </a:lnSpc>
              <a:spcBef>
                <a:spcPct val="0"/>
              </a:spcBef>
              <a:buFontTx/>
              <a:buChar char="-"/>
            </a:pPr>
            <a:r>
              <a:rPr lang="it-IT" sz="3600" spc="70" dirty="0">
                <a:solidFill>
                  <a:srgbClr val="244357"/>
                </a:solidFill>
                <a:latin typeface="Roboto"/>
              </a:rPr>
              <a:t>Educo il paziente alla sana alimentazione? </a:t>
            </a:r>
          </a:p>
          <a:p>
            <a:pPr marL="457200" lvl="0" indent="-457200" algn="ctr">
              <a:lnSpc>
                <a:spcPct val="150000"/>
              </a:lnSpc>
              <a:spcBef>
                <a:spcPct val="0"/>
              </a:spcBef>
              <a:buFontTx/>
              <a:buChar char="-"/>
            </a:pPr>
            <a:r>
              <a:rPr lang="it-IT" sz="3600" spc="70" dirty="0">
                <a:solidFill>
                  <a:srgbClr val="244357"/>
                </a:solidFill>
                <a:latin typeface="Roboto"/>
              </a:rPr>
              <a:t>Aggiorno la dieta durante i controlli? </a:t>
            </a:r>
          </a:p>
          <a:p>
            <a:pPr marL="457200" lvl="0" indent="-457200" algn="ctr">
              <a:lnSpc>
                <a:spcPct val="150000"/>
              </a:lnSpc>
              <a:spcBef>
                <a:spcPct val="0"/>
              </a:spcBef>
              <a:buFontTx/>
              <a:buChar char="-"/>
            </a:pPr>
            <a:r>
              <a:rPr lang="it-IT" sz="3600" spc="70" dirty="0">
                <a:solidFill>
                  <a:srgbClr val="244357"/>
                </a:solidFill>
                <a:latin typeface="Roboto"/>
              </a:rPr>
              <a:t>Ascolto le sue esigenze e i sui dubbi?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735A359F-C7E0-402F-9A81-728CD4754A6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976522" y="9047161"/>
            <a:ext cx="1170533" cy="1170533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BC9410ED-CECA-43CA-9473-C1F538F82FDB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61552" y="7854155"/>
            <a:ext cx="3580417" cy="23860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657575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A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148670" y="-164078"/>
            <a:ext cx="18585340" cy="1639883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979702" y="1866900"/>
            <a:ext cx="6145329" cy="5270674"/>
            <a:chOff x="87069" y="-241504"/>
            <a:chExt cx="8193772" cy="7027566"/>
          </a:xfrm>
        </p:grpSpPr>
        <p:sp>
          <p:nvSpPr>
            <p:cNvPr id="5" name="TextBox 5"/>
            <p:cNvSpPr txBox="1"/>
            <p:nvPr/>
          </p:nvSpPr>
          <p:spPr>
            <a:xfrm>
              <a:off x="87069" y="-241504"/>
              <a:ext cx="8193772" cy="702756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lvl="0" indent="0" algn="l">
                <a:lnSpc>
                  <a:spcPts val="6214"/>
                </a:lnSpc>
                <a:spcBef>
                  <a:spcPct val="0"/>
                </a:spcBef>
              </a:pPr>
              <a:r>
                <a:rPr lang="it-IT" sz="5500" u="none" spc="577" dirty="0">
                  <a:solidFill>
                    <a:srgbClr val="244357"/>
                  </a:solidFill>
                  <a:latin typeface="Roboto Condensed Bold"/>
                </a:rPr>
                <a:t>DURANTE LA</a:t>
              </a:r>
              <a:endParaRPr lang="it-IT" sz="5500" spc="577" dirty="0">
                <a:solidFill>
                  <a:srgbClr val="244357"/>
                </a:solidFill>
                <a:latin typeface="Roboto Condensed Bold"/>
              </a:endParaRPr>
            </a:p>
            <a:p>
              <a:pPr marL="0" lvl="0" indent="0" algn="l">
                <a:lnSpc>
                  <a:spcPts val="6214"/>
                </a:lnSpc>
                <a:spcBef>
                  <a:spcPct val="0"/>
                </a:spcBef>
              </a:pPr>
              <a:r>
                <a:rPr lang="it-IT" sz="5500" u="none" spc="577" dirty="0">
                  <a:solidFill>
                    <a:srgbClr val="244357"/>
                  </a:solidFill>
                  <a:latin typeface="Roboto Condensed Bold"/>
                </a:rPr>
                <a:t>CONSULENZA</a:t>
              </a:r>
            </a:p>
            <a:p>
              <a:pPr marL="0" lvl="0" indent="0" algn="l">
                <a:lnSpc>
                  <a:spcPts val="3900"/>
                </a:lnSpc>
                <a:spcBef>
                  <a:spcPct val="0"/>
                </a:spcBef>
              </a:pPr>
              <a:endParaRPr lang="it-IT" sz="2000" u="none" spc="577" dirty="0">
                <a:solidFill>
                  <a:srgbClr val="244357"/>
                </a:solidFill>
                <a:latin typeface="Roboto Condensed Bold"/>
              </a:endParaRPr>
            </a:p>
            <a:p>
              <a:pPr marL="0" lvl="0" indent="0" algn="l">
                <a:lnSpc>
                  <a:spcPts val="6214"/>
                </a:lnSpc>
                <a:spcBef>
                  <a:spcPct val="0"/>
                </a:spcBef>
              </a:pPr>
              <a:r>
                <a:rPr lang="it-IT" sz="5500" spc="577" dirty="0" err="1">
                  <a:solidFill>
                    <a:srgbClr val="244357"/>
                  </a:solidFill>
                  <a:latin typeface="Roboto Condensed Bold"/>
                </a:rPr>
                <a:t>Perchè</a:t>
              </a:r>
              <a:r>
                <a:rPr lang="it-IT" sz="5500" spc="577" dirty="0">
                  <a:solidFill>
                    <a:srgbClr val="244357"/>
                  </a:solidFill>
                  <a:latin typeface="Roboto Condensed Bold"/>
                </a:rPr>
                <a:t> sulla bilancia va messo altro </a:t>
              </a:r>
            </a:p>
            <a:p>
              <a:pPr marL="0" lvl="0" indent="0" algn="l">
                <a:lnSpc>
                  <a:spcPts val="6214"/>
                </a:lnSpc>
                <a:spcBef>
                  <a:spcPct val="0"/>
                </a:spcBef>
              </a:pPr>
              <a:r>
                <a:rPr lang="it-IT" sz="5500" spc="577" dirty="0">
                  <a:solidFill>
                    <a:srgbClr val="244357"/>
                  </a:solidFill>
                  <a:latin typeface="Roboto Condensed Bold"/>
                </a:rPr>
                <a:t>oltre al peso…</a:t>
              </a:r>
              <a:r>
                <a:rPr lang="it-IT" sz="5500" u="none" spc="577" dirty="0">
                  <a:solidFill>
                    <a:srgbClr val="244357"/>
                  </a:solidFill>
                  <a:latin typeface="Roboto Condensed Bold"/>
                </a:rPr>
                <a:t> 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111760" y="3720479"/>
              <a:ext cx="7342776" cy="94042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5473"/>
                </a:lnSpc>
                <a:spcBef>
                  <a:spcPct val="0"/>
                </a:spcBef>
              </a:pPr>
              <a:endParaRPr lang="en-US" sz="4600" u="none" spc="114" dirty="0">
                <a:solidFill>
                  <a:srgbClr val="244357"/>
                </a:solidFill>
                <a:latin typeface="Roboto Condensed"/>
              </a:endParaRPr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6781800" y="1866900"/>
            <a:ext cx="11125200" cy="813556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ctr">
              <a:lnSpc>
                <a:spcPct val="150000"/>
              </a:lnSpc>
              <a:spcBef>
                <a:spcPct val="0"/>
              </a:spcBef>
            </a:pPr>
            <a:r>
              <a:rPr lang="it-IT" sz="3600" spc="70" dirty="0">
                <a:solidFill>
                  <a:srgbClr val="244357"/>
                </a:solidFill>
                <a:latin typeface="Roboto"/>
              </a:rPr>
              <a:t>Il nostro lavoro non deve essere una mera raccolta di numeri (peso, altezza, circonferenze) o calcolo del fabbisogno calorico (non siamo caldaie!!!).</a:t>
            </a:r>
          </a:p>
          <a:p>
            <a:pPr lvl="0" algn="ctr">
              <a:lnSpc>
                <a:spcPct val="150000"/>
              </a:lnSpc>
              <a:spcBef>
                <a:spcPct val="0"/>
              </a:spcBef>
            </a:pPr>
            <a:endParaRPr lang="it-IT" sz="3600" spc="70" dirty="0">
              <a:solidFill>
                <a:srgbClr val="244357"/>
              </a:solidFill>
              <a:latin typeface="Roboto"/>
            </a:endParaRPr>
          </a:p>
          <a:p>
            <a:pPr lvl="0" algn="ctr">
              <a:lnSpc>
                <a:spcPct val="150000"/>
              </a:lnSpc>
              <a:spcBef>
                <a:spcPct val="0"/>
              </a:spcBef>
            </a:pPr>
            <a:r>
              <a:rPr lang="it-IT" sz="3600" spc="70" dirty="0">
                <a:solidFill>
                  <a:srgbClr val="244357"/>
                </a:solidFill>
                <a:latin typeface="Roboto"/>
              </a:rPr>
              <a:t>Concentrarsi troppo sui numeri e sulle calorie fa sì che le persone si focalizzino su aspetti sbagliati: </a:t>
            </a:r>
          </a:p>
          <a:p>
            <a:pPr lvl="0" algn="ctr">
              <a:lnSpc>
                <a:spcPct val="150000"/>
              </a:lnSpc>
              <a:spcBef>
                <a:spcPct val="0"/>
              </a:spcBef>
            </a:pPr>
            <a:r>
              <a:rPr lang="it-IT" sz="3600" spc="70" dirty="0">
                <a:solidFill>
                  <a:srgbClr val="244357"/>
                </a:solidFill>
                <a:latin typeface="Roboto"/>
              </a:rPr>
              <a:t>sul peso e non sui «cambiamenti che vedono allo specchio», </a:t>
            </a:r>
            <a:r>
              <a:rPr lang="it-IT" sz="3600" b="1" spc="70" dirty="0">
                <a:solidFill>
                  <a:srgbClr val="244357"/>
                </a:solidFill>
                <a:latin typeface="Roboto"/>
              </a:rPr>
              <a:t>su </a:t>
            </a:r>
            <a:r>
              <a:rPr lang="it-IT" sz="3600" b="1" u="sng" spc="70" dirty="0">
                <a:solidFill>
                  <a:srgbClr val="24435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</a:rPr>
              <a:t>QUANTO</a:t>
            </a:r>
            <a:r>
              <a:rPr lang="it-IT" sz="3600" b="1" spc="70" dirty="0">
                <a:solidFill>
                  <a:srgbClr val="244357"/>
                </a:solidFill>
                <a:latin typeface="Roboto"/>
              </a:rPr>
              <a:t> stanno mangiando e non su </a:t>
            </a:r>
            <a:r>
              <a:rPr lang="it-IT" sz="3600" b="1" u="sng" spc="70" dirty="0">
                <a:solidFill>
                  <a:srgbClr val="24435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</a:rPr>
              <a:t>QUELLO</a:t>
            </a:r>
            <a:r>
              <a:rPr lang="it-IT" sz="3600" b="1" spc="70" dirty="0">
                <a:solidFill>
                  <a:srgbClr val="244357"/>
                </a:solidFill>
                <a:latin typeface="Roboto"/>
              </a:rPr>
              <a:t> che stanno mangiando</a:t>
            </a:r>
            <a:endParaRPr lang="it-IT" sz="3600" spc="70" dirty="0">
              <a:solidFill>
                <a:srgbClr val="244357"/>
              </a:solidFill>
              <a:latin typeface="Roboto"/>
            </a:endParaRPr>
          </a:p>
          <a:p>
            <a:pPr lvl="0" algn="ctr">
              <a:lnSpc>
                <a:spcPct val="150000"/>
              </a:lnSpc>
              <a:spcBef>
                <a:spcPct val="0"/>
              </a:spcBef>
            </a:pPr>
            <a:r>
              <a:rPr lang="it-IT" sz="3200" spc="70" dirty="0">
                <a:solidFill>
                  <a:srgbClr val="244357"/>
                </a:solidFill>
                <a:latin typeface="Roboto"/>
              </a:rPr>
              <a:t>					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735A359F-C7E0-402F-9A81-728CD4754A6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736467" y="8831927"/>
            <a:ext cx="1170533" cy="1170533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3F84B78B-8DD1-40B3-820A-C0F581EE81A7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7800" y="7316954"/>
            <a:ext cx="4079833" cy="2719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1924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A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148670" y="-164078"/>
            <a:ext cx="18585340" cy="1639883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914400" y="2069459"/>
            <a:ext cx="6145329" cy="3975447"/>
            <a:chOff x="0" y="28575"/>
            <a:chExt cx="8193772" cy="5300596"/>
          </a:xfrm>
        </p:grpSpPr>
        <p:sp>
          <p:nvSpPr>
            <p:cNvPr id="5" name="TextBox 5"/>
            <p:cNvSpPr txBox="1"/>
            <p:nvPr/>
          </p:nvSpPr>
          <p:spPr>
            <a:xfrm>
              <a:off x="0" y="28575"/>
              <a:ext cx="8193772" cy="530059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6214"/>
                </a:lnSpc>
                <a:spcBef>
                  <a:spcPct val="0"/>
                </a:spcBef>
              </a:pPr>
              <a:r>
                <a:rPr lang="it-IT" sz="5500" u="none" spc="577" dirty="0">
                  <a:solidFill>
                    <a:srgbClr val="244357"/>
                  </a:solidFill>
                  <a:latin typeface="Roboto Condensed Bold"/>
                </a:rPr>
                <a:t>DURANTE LA</a:t>
              </a:r>
              <a:endParaRPr lang="it-IT" sz="5500" spc="577" dirty="0">
                <a:solidFill>
                  <a:srgbClr val="244357"/>
                </a:solidFill>
                <a:latin typeface="Roboto Condensed Bold"/>
              </a:endParaRPr>
            </a:p>
            <a:p>
              <a:pPr marL="0" lvl="0" indent="0" algn="l">
                <a:lnSpc>
                  <a:spcPts val="6214"/>
                </a:lnSpc>
                <a:spcBef>
                  <a:spcPct val="0"/>
                </a:spcBef>
              </a:pPr>
              <a:r>
                <a:rPr lang="it-IT" sz="5500" u="none" spc="577" dirty="0">
                  <a:solidFill>
                    <a:srgbClr val="244357"/>
                  </a:solidFill>
                  <a:latin typeface="Roboto Condensed Bold"/>
                </a:rPr>
                <a:t>CONSULENZA</a:t>
              </a:r>
            </a:p>
            <a:p>
              <a:pPr marL="0" lvl="0" indent="0" algn="l">
                <a:lnSpc>
                  <a:spcPts val="6214"/>
                </a:lnSpc>
                <a:spcBef>
                  <a:spcPct val="0"/>
                </a:spcBef>
              </a:pPr>
              <a:endParaRPr lang="it-IT" sz="5500" spc="577" dirty="0">
                <a:solidFill>
                  <a:srgbClr val="244357"/>
                </a:solidFill>
                <a:latin typeface="Roboto Condensed Bold"/>
              </a:endParaRPr>
            </a:p>
            <a:p>
              <a:pPr marL="0" lvl="0" indent="0" algn="l">
                <a:lnSpc>
                  <a:spcPts val="6214"/>
                </a:lnSpc>
                <a:spcBef>
                  <a:spcPct val="0"/>
                </a:spcBef>
              </a:pPr>
              <a:r>
                <a:rPr lang="it-IT" sz="5500" spc="577" dirty="0">
                  <a:solidFill>
                    <a:srgbClr val="244357"/>
                  </a:solidFill>
                  <a:latin typeface="Roboto Condensed Bold"/>
                </a:rPr>
                <a:t>Misure antropometriche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111760" y="3720479"/>
              <a:ext cx="7342776" cy="94042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5473"/>
                </a:lnSpc>
                <a:spcBef>
                  <a:spcPct val="0"/>
                </a:spcBef>
              </a:pPr>
              <a:endParaRPr lang="en-US" sz="4600" u="none" spc="114" dirty="0">
                <a:solidFill>
                  <a:srgbClr val="244357"/>
                </a:solidFill>
                <a:latin typeface="Roboto Condensed"/>
              </a:endParaRPr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7798946" y="1638300"/>
            <a:ext cx="10108054" cy="703782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l">
              <a:lnSpc>
                <a:spcPct val="150000"/>
              </a:lnSpc>
              <a:spcBef>
                <a:spcPct val="0"/>
              </a:spcBef>
            </a:pPr>
            <a:endParaRPr lang="it-IT" sz="2800" spc="70" dirty="0">
              <a:solidFill>
                <a:srgbClr val="244357"/>
              </a:solidFill>
              <a:latin typeface="Roboto"/>
            </a:endParaRPr>
          </a:p>
          <a:p>
            <a:pPr lvl="0" algn="l">
              <a:lnSpc>
                <a:spcPct val="150000"/>
              </a:lnSpc>
              <a:spcBef>
                <a:spcPct val="0"/>
              </a:spcBef>
            </a:pPr>
            <a:r>
              <a:rPr lang="it-IT" sz="3600" spc="70" dirty="0">
                <a:solidFill>
                  <a:srgbClr val="244357"/>
                </a:solidFill>
                <a:latin typeface="Roboto"/>
              </a:rPr>
              <a:t>PESO E ALTEZZA FORNITI DAL PAZIENTE: </a:t>
            </a:r>
          </a:p>
          <a:p>
            <a:pPr lvl="0" algn="l">
              <a:lnSpc>
                <a:spcPct val="150000"/>
              </a:lnSpc>
              <a:spcBef>
                <a:spcPct val="0"/>
              </a:spcBef>
            </a:pPr>
            <a:r>
              <a:rPr lang="it-IT" sz="3600" spc="70" dirty="0">
                <a:solidFill>
                  <a:srgbClr val="244357"/>
                </a:solidFill>
                <a:latin typeface="Roboto"/>
              </a:rPr>
              <a:t>Dare consigli su come gestire le misurazioni a casa: </a:t>
            </a:r>
          </a:p>
          <a:p>
            <a:pPr lvl="0" algn="l">
              <a:lnSpc>
                <a:spcPct val="150000"/>
              </a:lnSpc>
              <a:spcBef>
                <a:spcPct val="0"/>
              </a:spcBef>
            </a:pPr>
            <a:r>
              <a:rPr lang="it-IT" sz="3600" spc="70" dirty="0">
                <a:solidFill>
                  <a:srgbClr val="244357"/>
                </a:solidFill>
                <a:latin typeface="Roboto"/>
              </a:rPr>
              <a:t>- pesarsi la mattina in intimo primo della colazione</a:t>
            </a:r>
          </a:p>
          <a:p>
            <a:pPr lvl="0" algn="l">
              <a:lnSpc>
                <a:spcPct val="150000"/>
              </a:lnSpc>
              <a:spcBef>
                <a:spcPct val="0"/>
              </a:spcBef>
            </a:pPr>
            <a:r>
              <a:rPr lang="it-IT" sz="3600" spc="70" dirty="0">
                <a:solidFill>
                  <a:srgbClr val="244357"/>
                </a:solidFill>
                <a:latin typeface="Roboto"/>
              </a:rPr>
              <a:t>- in futuro pesarsi una volta a settimana sempre lo stesso giorno, ecc… </a:t>
            </a:r>
          </a:p>
          <a:p>
            <a:pPr lvl="0" algn="l">
              <a:lnSpc>
                <a:spcPct val="150000"/>
              </a:lnSpc>
              <a:spcBef>
                <a:spcPct val="0"/>
              </a:spcBef>
            </a:pPr>
            <a:endParaRPr lang="it-IT" sz="2800" spc="70" dirty="0">
              <a:solidFill>
                <a:srgbClr val="244357"/>
              </a:solidFill>
              <a:latin typeface="Roboto"/>
            </a:endParaRP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EFFCE6DA-5202-4F12-845C-8BE715E761A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3861" y="6814621"/>
            <a:ext cx="4495800" cy="2996029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11648E99-5C4C-4306-AA25-2542B422BD91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117467" y="9116467"/>
            <a:ext cx="1170533" cy="1170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9687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A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154358" y="-164078"/>
            <a:ext cx="18596716" cy="163786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028700" y="2343475"/>
            <a:ext cx="6145329" cy="2554482"/>
            <a:chOff x="0" y="28575"/>
            <a:chExt cx="8193772" cy="3405977"/>
          </a:xfrm>
        </p:grpSpPr>
        <p:sp>
          <p:nvSpPr>
            <p:cNvPr id="4" name="TextBox 4"/>
            <p:cNvSpPr txBox="1"/>
            <p:nvPr/>
          </p:nvSpPr>
          <p:spPr>
            <a:xfrm>
              <a:off x="0" y="28575"/>
              <a:ext cx="8193772" cy="211941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6214"/>
                </a:lnSpc>
              </a:pPr>
              <a:r>
                <a:rPr lang="en-US" sz="5500" spc="577">
                  <a:solidFill>
                    <a:srgbClr val="244357"/>
                  </a:solidFill>
                  <a:latin typeface="Roboto Condensed Bold"/>
                </a:rPr>
                <a:t>SUMMARY OF CONTENTS</a:t>
              </a: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2511223"/>
              <a:ext cx="7342776" cy="92332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5444"/>
                </a:lnSpc>
              </a:pPr>
              <a:endParaRPr lang="en-US" sz="4600" spc="114" dirty="0">
                <a:solidFill>
                  <a:srgbClr val="244357"/>
                </a:solidFill>
                <a:latin typeface="Roboto Condensed"/>
              </a:endParaRPr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7798946" y="2306169"/>
            <a:ext cx="9460354" cy="6806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060"/>
              </a:lnSpc>
            </a:pPr>
            <a:r>
              <a:rPr lang="it-IT" sz="3200" spc="70" dirty="0">
                <a:solidFill>
                  <a:srgbClr val="244357"/>
                </a:solidFill>
                <a:latin typeface="Roboto"/>
              </a:rPr>
              <a:t>La mia esperienza</a:t>
            </a:r>
          </a:p>
          <a:p>
            <a:pPr algn="l">
              <a:lnSpc>
                <a:spcPts val="4060"/>
              </a:lnSpc>
            </a:pPr>
            <a:r>
              <a:rPr lang="it-IT" sz="3200" spc="70" dirty="0">
                <a:solidFill>
                  <a:srgbClr val="244357"/>
                </a:solidFill>
                <a:latin typeface="Roboto"/>
              </a:rPr>
              <a:t>La consulenza online è per tutti? (Quali destinatari) </a:t>
            </a:r>
          </a:p>
          <a:p>
            <a:pPr algn="l">
              <a:lnSpc>
                <a:spcPts val="4060"/>
              </a:lnSpc>
            </a:pPr>
            <a:r>
              <a:rPr lang="it-IT" sz="3200" spc="70" dirty="0">
                <a:solidFill>
                  <a:srgbClr val="244357"/>
                </a:solidFill>
                <a:latin typeface="Roboto"/>
              </a:rPr>
              <a:t>Prima della consulenza online</a:t>
            </a:r>
          </a:p>
          <a:p>
            <a:pPr algn="l">
              <a:lnSpc>
                <a:spcPts val="4060"/>
              </a:lnSpc>
            </a:pPr>
            <a:r>
              <a:rPr lang="it-IT" sz="3200" spc="70" dirty="0">
                <a:solidFill>
                  <a:srgbClr val="244357"/>
                </a:solidFill>
                <a:latin typeface="Roboto"/>
              </a:rPr>
              <a:t>Durante la consulenza online</a:t>
            </a:r>
          </a:p>
          <a:p>
            <a:pPr algn="l">
              <a:lnSpc>
                <a:spcPts val="4060"/>
              </a:lnSpc>
            </a:pPr>
            <a:r>
              <a:rPr lang="it-IT" sz="3200" spc="70" dirty="0">
                <a:solidFill>
                  <a:srgbClr val="244357"/>
                </a:solidFill>
                <a:latin typeface="Roboto"/>
              </a:rPr>
              <a:t>La questione delle misure antropometriche</a:t>
            </a:r>
          </a:p>
          <a:p>
            <a:pPr algn="l">
              <a:lnSpc>
                <a:spcPts val="4060"/>
              </a:lnSpc>
            </a:pPr>
            <a:r>
              <a:rPr lang="it-IT" sz="3200" spc="70" dirty="0">
                <a:solidFill>
                  <a:srgbClr val="244357"/>
                </a:solidFill>
                <a:latin typeface="Roboto"/>
              </a:rPr>
              <a:t>Dopo la consulenza</a:t>
            </a:r>
          </a:p>
          <a:p>
            <a:pPr algn="l">
              <a:lnSpc>
                <a:spcPts val="4060"/>
              </a:lnSpc>
            </a:pPr>
            <a:r>
              <a:rPr lang="it-IT" sz="3200" spc="70" dirty="0">
                <a:solidFill>
                  <a:srgbClr val="244357"/>
                </a:solidFill>
                <a:latin typeface="Roboto"/>
              </a:rPr>
              <a:t>Controlli </a:t>
            </a:r>
          </a:p>
          <a:p>
            <a:pPr algn="l">
              <a:lnSpc>
                <a:spcPts val="4060"/>
              </a:lnSpc>
            </a:pPr>
            <a:r>
              <a:rPr lang="it-IT" sz="3200" spc="70" dirty="0">
                <a:solidFill>
                  <a:srgbClr val="244357"/>
                </a:solidFill>
                <a:latin typeface="Roboto"/>
              </a:rPr>
              <a:t>Questioni pratiche:</a:t>
            </a:r>
          </a:p>
          <a:p>
            <a:pPr algn="l">
              <a:lnSpc>
                <a:spcPts val="4060"/>
              </a:lnSpc>
            </a:pPr>
            <a:r>
              <a:rPr lang="it-IT" sz="3200" spc="70" dirty="0">
                <a:solidFill>
                  <a:srgbClr val="244357"/>
                </a:solidFill>
                <a:latin typeface="Roboto"/>
              </a:rPr>
              <a:t>	Costo e modalità di pagamento</a:t>
            </a:r>
          </a:p>
          <a:p>
            <a:pPr algn="l">
              <a:lnSpc>
                <a:spcPts val="4060"/>
              </a:lnSpc>
            </a:pPr>
            <a:r>
              <a:rPr lang="it-IT" sz="3200" spc="70" dirty="0">
                <a:solidFill>
                  <a:srgbClr val="244357"/>
                </a:solidFill>
                <a:latin typeface="Roboto"/>
              </a:rPr>
              <a:t>	Invio ricevute </a:t>
            </a:r>
          </a:p>
          <a:p>
            <a:pPr algn="l">
              <a:lnSpc>
                <a:spcPts val="4060"/>
              </a:lnSpc>
            </a:pPr>
            <a:r>
              <a:rPr lang="it-IT" sz="3200" spc="70" dirty="0">
                <a:solidFill>
                  <a:srgbClr val="244357"/>
                </a:solidFill>
                <a:latin typeface="Roboto"/>
              </a:rPr>
              <a:t>	Bollo sì o no</a:t>
            </a:r>
          </a:p>
          <a:p>
            <a:pPr algn="l">
              <a:lnSpc>
                <a:spcPts val="4060"/>
              </a:lnSpc>
            </a:pPr>
            <a:r>
              <a:rPr lang="it-IT" sz="3200" spc="70" dirty="0">
                <a:solidFill>
                  <a:srgbClr val="244357"/>
                </a:solidFill>
                <a:latin typeface="Roboto"/>
              </a:rPr>
              <a:t> 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A53A08DE-6B04-4F33-8564-004CDC38E1F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916400" y="8877300"/>
            <a:ext cx="1170788" cy="117078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188FA215-4505-4323-97D3-2A5993F34FD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8700" y="4551708"/>
            <a:ext cx="4844988" cy="3755053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A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148670" y="-164078"/>
            <a:ext cx="18585340" cy="1639883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914400" y="2069459"/>
            <a:ext cx="6145329" cy="4770537"/>
            <a:chOff x="0" y="28575"/>
            <a:chExt cx="8193772" cy="6360716"/>
          </a:xfrm>
        </p:grpSpPr>
        <p:sp>
          <p:nvSpPr>
            <p:cNvPr id="5" name="TextBox 5"/>
            <p:cNvSpPr txBox="1"/>
            <p:nvPr/>
          </p:nvSpPr>
          <p:spPr>
            <a:xfrm>
              <a:off x="0" y="28575"/>
              <a:ext cx="8193772" cy="636071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6214"/>
                </a:lnSpc>
                <a:spcBef>
                  <a:spcPct val="0"/>
                </a:spcBef>
              </a:pPr>
              <a:r>
                <a:rPr lang="it-IT" sz="5500" u="none" spc="577" dirty="0">
                  <a:solidFill>
                    <a:srgbClr val="244357"/>
                  </a:solidFill>
                  <a:latin typeface="Roboto Condensed Bold"/>
                </a:rPr>
                <a:t>DURANTE LA</a:t>
              </a:r>
              <a:endParaRPr lang="it-IT" sz="5500" spc="577" dirty="0">
                <a:solidFill>
                  <a:srgbClr val="244357"/>
                </a:solidFill>
                <a:latin typeface="Roboto Condensed Bold"/>
              </a:endParaRPr>
            </a:p>
            <a:p>
              <a:pPr marL="0" lvl="0" indent="0" algn="l">
                <a:lnSpc>
                  <a:spcPts val="6214"/>
                </a:lnSpc>
                <a:spcBef>
                  <a:spcPct val="0"/>
                </a:spcBef>
              </a:pPr>
              <a:r>
                <a:rPr lang="it-IT" sz="5500" u="none" spc="577" dirty="0">
                  <a:solidFill>
                    <a:srgbClr val="244357"/>
                  </a:solidFill>
                  <a:latin typeface="Roboto Condensed Bold"/>
                </a:rPr>
                <a:t>CONSULENZA</a:t>
              </a:r>
            </a:p>
            <a:p>
              <a:pPr marL="0" lvl="0" indent="0" algn="l">
                <a:lnSpc>
                  <a:spcPts val="6214"/>
                </a:lnSpc>
                <a:spcBef>
                  <a:spcPct val="0"/>
                </a:spcBef>
              </a:pPr>
              <a:endParaRPr lang="it-IT" sz="5500" spc="577" dirty="0">
                <a:solidFill>
                  <a:srgbClr val="244357"/>
                </a:solidFill>
                <a:latin typeface="Roboto Condensed Bold"/>
              </a:endParaRPr>
            </a:p>
            <a:p>
              <a:pPr marL="0" lvl="0" indent="0" algn="l">
                <a:lnSpc>
                  <a:spcPts val="6214"/>
                </a:lnSpc>
                <a:spcBef>
                  <a:spcPct val="0"/>
                </a:spcBef>
              </a:pPr>
              <a:endParaRPr lang="it-IT" sz="5500" spc="577" dirty="0">
                <a:solidFill>
                  <a:srgbClr val="244357"/>
                </a:solidFill>
                <a:latin typeface="Roboto Condensed Bold"/>
              </a:endParaRPr>
            </a:p>
            <a:p>
              <a:pPr marL="0" lvl="0" indent="0" algn="l">
                <a:lnSpc>
                  <a:spcPts val="6214"/>
                </a:lnSpc>
                <a:spcBef>
                  <a:spcPct val="0"/>
                </a:spcBef>
              </a:pPr>
              <a:r>
                <a:rPr lang="it-IT" sz="5500" spc="577" dirty="0">
                  <a:solidFill>
                    <a:srgbClr val="244357"/>
                  </a:solidFill>
                  <a:latin typeface="Roboto Condensed Bold"/>
                </a:rPr>
                <a:t>Misure antropometriche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111760" y="3720479"/>
              <a:ext cx="7342776" cy="94042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5473"/>
                </a:lnSpc>
                <a:spcBef>
                  <a:spcPct val="0"/>
                </a:spcBef>
              </a:pPr>
              <a:endParaRPr lang="en-US" sz="4600" u="none" spc="114" dirty="0">
                <a:solidFill>
                  <a:srgbClr val="244357"/>
                </a:solidFill>
                <a:latin typeface="Roboto Condensed"/>
              </a:endParaRPr>
            </a:p>
          </p:txBody>
        </p:sp>
      </p:grpSp>
      <p:pic>
        <p:nvPicPr>
          <p:cNvPr id="8" name="Immagine 7">
            <a:extLst>
              <a:ext uri="{FF2B5EF4-FFF2-40B4-BE49-F238E27FC236}">
                <a16:creationId xmlns:a16="http://schemas.microsoft.com/office/drawing/2014/main" id="{5723E9B2-11D6-4F94-B3DE-D936AB7CBA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45318" y="2476500"/>
            <a:ext cx="9144462" cy="6943056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B602A8A8-460A-4371-A215-76BA8FA8883F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9023657"/>
            <a:ext cx="1170533" cy="1170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5538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A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148670" y="-164078"/>
            <a:ext cx="18585340" cy="1639883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771525" y="2619102"/>
            <a:ext cx="6145329" cy="3438798"/>
            <a:chOff x="-190500" y="75843"/>
            <a:chExt cx="8193772" cy="4585064"/>
          </a:xfrm>
        </p:grpSpPr>
        <p:sp>
          <p:nvSpPr>
            <p:cNvPr id="5" name="TextBox 5"/>
            <p:cNvSpPr txBox="1"/>
            <p:nvPr/>
          </p:nvSpPr>
          <p:spPr>
            <a:xfrm>
              <a:off x="-190500" y="75843"/>
              <a:ext cx="8193772" cy="21202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6214"/>
                </a:lnSpc>
                <a:spcBef>
                  <a:spcPct val="0"/>
                </a:spcBef>
              </a:pPr>
              <a:r>
                <a:rPr lang="en-US" sz="5500" u="none" spc="577" dirty="0">
                  <a:solidFill>
                    <a:srgbClr val="244357"/>
                  </a:solidFill>
                  <a:latin typeface="Roboto Condensed Bold"/>
                </a:rPr>
                <a:t>DOPO LA CONSULENZA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111760" y="3720479"/>
              <a:ext cx="7342776" cy="94042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5473"/>
                </a:lnSpc>
                <a:spcBef>
                  <a:spcPct val="0"/>
                </a:spcBef>
              </a:pPr>
              <a:endParaRPr lang="en-US" sz="4600" u="none" spc="114" dirty="0">
                <a:solidFill>
                  <a:srgbClr val="244357"/>
                </a:solidFill>
                <a:latin typeface="Roboto Condensed"/>
              </a:endParaRPr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8001000" y="1596422"/>
            <a:ext cx="8991600" cy="90486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endParaRPr lang="en-US" sz="3600" spc="70" dirty="0">
              <a:solidFill>
                <a:srgbClr val="244357"/>
              </a:solidFill>
              <a:latin typeface="Roboto"/>
            </a:endParaRPr>
          </a:p>
          <a:p>
            <a:pPr algn="ctr">
              <a:lnSpc>
                <a:spcPct val="150000"/>
              </a:lnSpc>
            </a:pPr>
            <a:r>
              <a:rPr lang="en-US" sz="3600" spc="70" dirty="0">
                <a:solidFill>
                  <a:srgbClr val="244357"/>
                </a:solidFill>
                <a:latin typeface="Roboto"/>
              </a:rPr>
              <a:t>CONSIGLIO L’INVIO DELLA DIETA TRAMITE MAIL </a:t>
            </a:r>
            <a:r>
              <a:rPr lang="en-US" sz="3600" u="sng" spc="70" dirty="0">
                <a:solidFill>
                  <a:srgbClr val="244357"/>
                </a:solidFill>
                <a:latin typeface="Roboto"/>
              </a:rPr>
              <a:t>DOPO QUALCHE GIORNO </a:t>
            </a:r>
          </a:p>
          <a:p>
            <a:pPr algn="ctr">
              <a:lnSpc>
                <a:spcPct val="150000"/>
              </a:lnSpc>
            </a:pPr>
            <a:endParaRPr lang="en-US" sz="3600" spc="70" dirty="0">
              <a:solidFill>
                <a:srgbClr val="244357"/>
              </a:solidFill>
              <a:latin typeface="Roboto"/>
            </a:endParaRPr>
          </a:p>
          <a:p>
            <a:pPr algn="ctr">
              <a:lnSpc>
                <a:spcPct val="150000"/>
              </a:lnSpc>
            </a:pPr>
            <a:r>
              <a:rPr lang="en-US" sz="3600" spc="70" dirty="0" err="1">
                <a:solidFill>
                  <a:srgbClr val="244357"/>
                </a:solidFill>
                <a:latin typeface="Roboto"/>
              </a:rPr>
              <a:t>Oltre</a:t>
            </a:r>
            <a:r>
              <a:rPr lang="en-US" sz="3600" spc="70" dirty="0">
                <a:solidFill>
                  <a:srgbClr val="244357"/>
                </a:solidFill>
                <a:latin typeface="Roboto"/>
              </a:rPr>
              <a:t> </a:t>
            </a:r>
            <a:r>
              <a:rPr lang="en-US" sz="3600" spc="70" dirty="0" err="1">
                <a:solidFill>
                  <a:srgbClr val="244357"/>
                </a:solidFill>
                <a:latin typeface="Roboto"/>
              </a:rPr>
              <a:t>alla</a:t>
            </a:r>
            <a:r>
              <a:rPr lang="en-US" sz="3600" spc="70" dirty="0">
                <a:solidFill>
                  <a:srgbClr val="244357"/>
                </a:solidFill>
                <a:latin typeface="Roboto"/>
              </a:rPr>
              <a:t> </a:t>
            </a:r>
            <a:r>
              <a:rPr lang="en-US" sz="3600" spc="70" dirty="0" err="1">
                <a:solidFill>
                  <a:srgbClr val="244357"/>
                </a:solidFill>
                <a:latin typeface="Roboto"/>
              </a:rPr>
              <a:t>dieta</a:t>
            </a:r>
            <a:r>
              <a:rPr lang="en-US" sz="3600" spc="70" dirty="0">
                <a:solidFill>
                  <a:srgbClr val="244357"/>
                </a:solidFill>
                <a:latin typeface="Roboto"/>
              </a:rPr>
              <a:t> </a:t>
            </a:r>
            <a:r>
              <a:rPr lang="en-US" sz="3600" spc="70" dirty="0" err="1">
                <a:solidFill>
                  <a:srgbClr val="244357"/>
                </a:solidFill>
                <a:latin typeface="Roboto"/>
              </a:rPr>
              <a:t>invio</a:t>
            </a:r>
            <a:r>
              <a:rPr lang="en-US" sz="3600" spc="70" dirty="0">
                <a:solidFill>
                  <a:srgbClr val="244357"/>
                </a:solidFill>
                <a:latin typeface="Roboto"/>
              </a:rPr>
              <a:t> la </a:t>
            </a:r>
          </a:p>
          <a:p>
            <a:pPr algn="ctr">
              <a:lnSpc>
                <a:spcPct val="150000"/>
              </a:lnSpc>
            </a:pPr>
            <a:r>
              <a:rPr lang="en-US" sz="3600" spc="70" dirty="0">
                <a:solidFill>
                  <a:srgbClr val="244357"/>
                </a:solidFill>
                <a:latin typeface="Roboto"/>
              </a:rPr>
              <a:t>TABELLA DEL BENESSERE </a:t>
            </a:r>
          </a:p>
          <a:p>
            <a:pPr algn="ctr">
              <a:lnSpc>
                <a:spcPct val="150000"/>
              </a:lnSpc>
            </a:pPr>
            <a:r>
              <a:rPr lang="en-US" sz="3600" spc="70" dirty="0">
                <a:solidFill>
                  <a:srgbClr val="244357"/>
                </a:solidFill>
                <a:latin typeface="Roboto"/>
              </a:rPr>
              <a:t>che </a:t>
            </a:r>
            <a:r>
              <a:rPr lang="en-US" sz="3600" spc="70" dirty="0" err="1">
                <a:solidFill>
                  <a:srgbClr val="244357"/>
                </a:solidFill>
                <a:latin typeface="Roboto"/>
              </a:rPr>
              <a:t>risulterà</a:t>
            </a:r>
            <a:r>
              <a:rPr lang="en-US" sz="3600" spc="70" dirty="0">
                <a:solidFill>
                  <a:srgbClr val="244357"/>
                </a:solidFill>
                <a:latin typeface="Roboto"/>
              </a:rPr>
              <a:t> molto utile per la </a:t>
            </a:r>
          </a:p>
          <a:p>
            <a:pPr algn="ctr">
              <a:lnSpc>
                <a:spcPct val="150000"/>
              </a:lnSpc>
            </a:pPr>
            <a:r>
              <a:rPr lang="en-US" sz="3600" spc="70" dirty="0" err="1">
                <a:solidFill>
                  <a:srgbClr val="244357"/>
                </a:solidFill>
                <a:latin typeface="Roboto"/>
              </a:rPr>
              <a:t>gestione</a:t>
            </a:r>
            <a:r>
              <a:rPr lang="en-US" sz="3600" spc="70" dirty="0">
                <a:solidFill>
                  <a:srgbClr val="244357"/>
                </a:solidFill>
                <a:latin typeface="Roboto"/>
              </a:rPr>
              <a:t> </a:t>
            </a:r>
            <a:r>
              <a:rPr lang="en-US" sz="3600" spc="70" dirty="0" err="1">
                <a:solidFill>
                  <a:srgbClr val="244357"/>
                </a:solidFill>
                <a:latin typeface="Roboto"/>
              </a:rPr>
              <a:t>dei</a:t>
            </a:r>
            <a:r>
              <a:rPr lang="en-US" sz="3600" spc="70" dirty="0">
                <a:solidFill>
                  <a:srgbClr val="244357"/>
                </a:solidFill>
                <a:latin typeface="Roboto"/>
              </a:rPr>
              <a:t> </a:t>
            </a:r>
            <a:r>
              <a:rPr lang="en-US" sz="3600" spc="70" dirty="0" err="1">
                <a:solidFill>
                  <a:srgbClr val="244357"/>
                </a:solidFill>
                <a:latin typeface="Roboto"/>
              </a:rPr>
              <a:t>controlli</a:t>
            </a:r>
            <a:endParaRPr lang="en-US" sz="3600" spc="70" dirty="0">
              <a:solidFill>
                <a:srgbClr val="244357"/>
              </a:solidFill>
              <a:latin typeface="Roboto"/>
            </a:endParaRPr>
          </a:p>
          <a:p>
            <a:pPr lvl="0" algn="ctr">
              <a:lnSpc>
                <a:spcPct val="150000"/>
              </a:lnSpc>
              <a:spcBef>
                <a:spcPct val="0"/>
              </a:spcBef>
            </a:pPr>
            <a:r>
              <a:rPr lang="en-US" sz="3600" spc="70" dirty="0">
                <a:solidFill>
                  <a:srgbClr val="244357"/>
                </a:solidFill>
                <a:latin typeface="Roboto"/>
              </a:rPr>
              <a:t>			</a:t>
            </a:r>
          </a:p>
          <a:p>
            <a:pPr lvl="0" algn="ctr">
              <a:lnSpc>
                <a:spcPct val="150000"/>
              </a:lnSpc>
              <a:spcBef>
                <a:spcPct val="0"/>
              </a:spcBef>
            </a:pPr>
            <a:endParaRPr lang="en-US" sz="3600" spc="70" dirty="0">
              <a:solidFill>
                <a:srgbClr val="244357"/>
              </a:solidFill>
              <a:latin typeface="Roboto"/>
            </a:endParaRPr>
          </a:p>
          <a:p>
            <a:pPr lvl="0" algn="ctr">
              <a:lnSpc>
                <a:spcPct val="150000"/>
              </a:lnSpc>
              <a:spcBef>
                <a:spcPct val="0"/>
              </a:spcBef>
            </a:pPr>
            <a:endParaRPr lang="en-US" sz="3600" spc="70" dirty="0">
              <a:solidFill>
                <a:srgbClr val="244357"/>
              </a:solidFill>
              <a:latin typeface="Roboto"/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4DD6CC99-4599-45D9-B625-80A1E4C9936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0" y="5352579"/>
            <a:ext cx="6309420" cy="4206280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0388FB0F-48BA-477B-A693-FE1CD71D736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992600" y="8973592"/>
            <a:ext cx="1170533" cy="1170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78274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A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2362200" y="1257300"/>
            <a:ext cx="6145329" cy="4770537"/>
            <a:chOff x="0" y="28575"/>
            <a:chExt cx="8193772" cy="6360716"/>
          </a:xfrm>
        </p:grpSpPr>
        <p:sp>
          <p:nvSpPr>
            <p:cNvPr id="5" name="TextBox 5"/>
            <p:cNvSpPr txBox="1"/>
            <p:nvPr/>
          </p:nvSpPr>
          <p:spPr>
            <a:xfrm>
              <a:off x="0" y="28575"/>
              <a:ext cx="8193772" cy="636071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>
                <a:lnSpc>
                  <a:spcPts val="6214"/>
                </a:lnSpc>
                <a:spcBef>
                  <a:spcPct val="0"/>
                </a:spcBef>
              </a:pPr>
              <a:r>
                <a:rPr lang="en-US" sz="5500" spc="577" dirty="0">
                  <a:solidFill>
                    <a:srgbClr val="244357"/>
                  </a:solidFill>
                  <a:latin typeface="Roboto Condensed Bold"/>
                </a:rPr>
                <a:t>I CONTROLLI </a:t>
              </a:r>
            </a:p>
            <a:p>
              <a:pPr marL="0" lvl="0" indent="0">
                <a:lnSpc>
                  <a:spcPts val="6214"/>
                </a:lnSpc>
                <a:spcBef>
                  <a:spcPct val="0"/>
                </a:spcBef>
              </a:pPr>
              <a:r>
                <a:rPr lang="en-US" sz="5500" spc="577" dirty="0">
                  <a:solidFill>
                    <a:srgbClr val="244357"/>
                  </a:solidFill>
                  <a:latin typeface="Roboto Condensed Bold"/>
                </a:rPr>
                <a:t>A DISTANZA</a:t>
              </a:r>
            </a:p>
            <a:p>
              <a:pPr marL="0" lvl="0" indent="0">
                <a:lnSpc>
                  <a:spcPts val="6214"/>
                </a:lnSpc>
                <a:spcBef>
                  <a:spcPct val="0"/>
                </a:spcBef>
              </a:pPr>
              <a:endParaRPr lang="en-US" sz="5500" u="none" spc="577" dirty="0">
                <a:solidFill>
                  <a:srgbClr val="244357"/>
                </a:solidFill>
                <a:latin typeface="Roboto Condensed Bold"/>
              </a:endParaRPr>
            </a:p>
            <a:p>
              <a:pPr marL="0" lvl="0" indent="0">
                <a:lnSpc>
                  <a:spcPts val="6214"/>
                </a:lnSpc>
                <a:spcBef>
                  <a:spcPct val="0"/>
                </a:spcBef>
              </a:pPr>
              <a:r>
                <a:rPr lang="en-US" sz="5500" spc="577" dirty="0" err="1">
                  <a:solidFill>
                    <a:srgbClr val="244357"/>
                  </a:solidFill>
                  <a:latin typeface="Roboto Condensed Bold"/>
                </a:rPr>
                <a:t>L’importanza</a:t>
              </a:r>
              <a:r>
                <a:rPr lang="en-US" sz="5500" spc="577" dirty="0">
                  <a:solidFill>
                    <a:srgbClr val="244357"/>
                  </a:solidFill>
                  <a:latin typeface="Roboto Condensed Bold"/>
                </a:rPr>
                <a:t> </a:t>
              </a:r>
              <a:r>
                <a:rPr lang="en-US" sz="5500" spc="577" dirty="0" err="1">
                  <a:solidFill>
                    <a:srgbClr val="244357"/>
                  </a:solidFill>
                  <a:latin typeface="Roboto Condensed Bold"/>
                </a:rPr>
                <a:t>dell’ascolto</a:t>
              </a:r>
              <a:endParaRPr lang="en-US" sz="5500" u="none" spc="577" dirty="0">
                <a:solidFill>
                  <a:srgbClr val="244357"/>
                </a:solidFill>
                <a:latin typeface="Roboto Condensed Bold"/>
              </a:endParaRPr>
            </a:p>
            <a:p>
              <a:pPr marL="0" lvl="0" indent="0" algn="l">
                <a:lnSpc>
                  <a:spcPts val="6214"/>
                </a:lnSpc>
                <a:spcBef>
                  <a:spcPct val="0"/>
                </a:spcBef>
              </a:pPr>
              <a:endParaRPr lang="en-US" sz="5500" spc="577" dirty="0">
                <a:solidFill>
                  <a:srgbClr val="244357"/>
                </a:solidFill>
                <a:latin typeface="Roboto Condensed Bold"/>
              </a:endParaRP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111760" y="3720479"/>
              <a:ext cx="7342776" cy="94042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5473"/>
                </a:lnSpc>
                <a:spcBef>
                  <a:spcPct val="0"/>
                </a:spcBef>
              </a:pPr>
              <a:endParaRPr lang="en-US" sz="4600" u="none" spc="114" dirty="0">
                <a:solidFill>
                  <a:srgbClr val="244357"/>
                </a:solidFill>
                <a:latin typeface="Roboto Condensed"/>
              </a:endParaRPr>
            </a:p>
          </p:txBody>
        </p:sp>
      </p:grpSp>
      <p:pic>
        <p:nvPicPr>
          <p:cNvPr id="3" name="Immagine 2">
            <a:extLst>
              <a:ext uri="{FF2B5EF4-FFF2-40B4-BE49-F238E27FC236}">
                <a16:creationId xmlns:a16="http://schemas.microsoft.com/office/drawing/2014/main" id="{3A2FC8A5-B157-4DA8-A4C5-2C42801395C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59240" y="260169"/>
            <a:ext cx="7985760" cy="9887131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DEA8115D-4C36-411C-A80D-2ABC5C41270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5000" y="5989737"/>
            <a:ext cx="5295586" cy="35290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061700DE-EDD2-474F-ACFD-86365BAAAEA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8933482"/>
            <a:ext cx="1170533" cy="1170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40881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A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148670" y="-164078"/>
            <a:ext cx="18585340" cy="1639883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-76162" y="2088822"/>
            <a:ext cx="6145329" cy="3245749"/>
            <a:chOff x="-313739" y="333242"/>
            <a:chExt cx="8193772" cy="4327665"/>
          </a:xfrm>
        </p:grpSpPr>
        <p:sp>
          <p:nvSpPr>
            <p:cNvPr id="5" name="TextBox 5"/>
            <p:cNvSpPr txBox="1"/>
            <p:nvPr/>
          </p:nvSpPr>
          <p:spPr>
            <a:xfrm>
              <a:off x="-313739" y="333242"/>
              <a:ext cx="8193772" cy="212023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6214"/>
                </a:lnSpc>
                <a:spcBef>
                  <a:spcPct val="0"/>
                </a:spcBef>
              </a:pPr>
              <a:r>
                <a:rPr lang="en-US" sz="5500" u="none" spc="577" dirty="0">
                  <a:solidFill>
                    <a:srgbClr val="244357"/>
                  </a:solidFill>
                  <a:latin typeface="Roboto Condensed Bold"/>
                </a:rPr>
                <a:t>QUESTIONI PRATICHE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111760" y="3720479"/>
              <a:ext cx="7342776" cy="94042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5473"/>
                </a:lnSpc>
                <a:spcBef>
                  <a:spcPct val="0"/>
                </a:spcBef>
              </a:pPr>
              <a:endParaRPr lang="en-US" sz="4600" u="none" spc="114" dirty="0">
                <a:solidFill>
                  <a:srgbClr val="244357"/>
                </a:solidFill>
                <a:latin typeface="Roboto Condensed"/>
              </a:endParaRPr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7798946" y="1193799"/>
            <a:ext cx="10108054" cy="86998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50000"/>
              </a:lnSpc>
            </a:pPr>
            <a:endParaRPr lang="en-US" sz="2800" spc="70" dirty="0">
              <a:solidFill>
                <a:srgbClr val="244357"/>
              </a:solidFill>
              <a:latin typeface="Roboto"/>
            </a:endParaRPr>
          </a:p>
          <a:p>
            <a:pPr>
              <a:lnSpc>
                <a:spcPct val="150000"/>
              </a:lnSpc>
            </a:pPr>
            <a:r>
              <a:rPr lang="en-US" sz="3600" b="1" spc="70" dirty="0">
                <a:solidFill>
                  <a:srgbClr val="244357"/>
                </a:solidFill>
                <a:latin typeface="Roboto"/>
              </a:rPr>
              <a:t>COSTO</a:t>
            </a:r>
            <a:r>
              <a:rPr lang="it-IT" sz="3600" spc="70" dirty="0">
                <a:solidFill>
                  <a:srgbClr val="244357"/>
                </a:solidFill>
                <a:latin typeface="Roboto"/>
              </a:rPr>
              <a:t>: uguale alle consulenze in studio!!!</a:t>
            </a:r>
          </a:p>
          <a:p>
            <a:pPr>
              <a:lnSpc>
                <a:spcPct val="150000"/>
              </a:lnSpc>
            </a:pPr>
            <a:endParaRPr lang="it-IT" sz="3600" spc="70" dirty="0">
              <a:solidFill>
                <a:srgbClr val="244357"/>
              </a:solidFill>
              <a:latin typeface="Roboto"/>
            </a:endParaRPr>
          </a:p>
          <a:p>
            <a:pPr>
              <a:lnSpc>
                <a:spcPct val="150000"/>
              </a:lnSpc>
            </a:pPr>
            <a:r>
              <a:rPr lang="it-IT" sz="3600" b="1" spc="70" dirty="0">
                <a:solidFill>
                  <a:srgbClr val="244357"/>
                </a:solidFill>
                <a:latin typeface="Roboto"/>
              </a:rPr>
              <a:t>MODALITA’ DI PAGAMENTO: </a:t>
            </a:r>
          </a:p>
          <a:p>
            <a:pPr>
              <a:lnSpc>
                <a:spcPct val="150000"/>
              </a:lnSpc>
            </a:pPr>
            <a:r>
              <a:rPr lang="it-IT" sz="3600" spc="70" dirty="0">
                <a:solidFill>
                  <a:srgbClr val="244357"/>
                </a:solidFill>
                <a:latin typeface="Roboto"/>
              </a:rPr>
              <a:t>- ANTICIPATO</a:t>
            </a:r>
          </a:p>
          <a:p>
            <a:pPr>
              <a:lnSpc>
                <a:spcPct val="150000"/>
              </a:lnSpc>
            </a:pPr>
            <a:r>
              <a:rPr lang="en-US" sz="3600" spc="70" dirty="0">
                <a:solidFill>
                  <a:srgbClr val="244357"/>
                </a:solidFill>
                <a:latin typeface="Roboto"/>
              </a:rPr>
              <a:t>- VIA BONIFICO o PAYPAL o SATISPAY</a:t>
            </a:r>
          </a:p>
          <a:p>
            <a:pPr>
              <a:lnSpc>
                <a:spcPct val="150000"/>
              </a:lnSpc>
            </a:pPr>
            <a:endParaRPr lang="en-US" sz="3600" spc="70" dirty="0">
              <a:solidFill>
                <a:srgbClr val="244357"/>
              </a:solidFill>
              <a:latin typeface="Roboto"/>
            </a:endParaRPr>
          </a:p>
          <a:p>
            <a:pPr>
              <a:lnSpc>
                <a:spcPct val="150000"/>
              </a:lnSpc>
            </a:pPr>
            <a:r>
              <a:rPr lang="en-US" sz="3600" b="1" spc="70" dirty="0">
                <a:solidFill>
                  <a:srgbClr val="244357"/>
                </a:solidFill>
                <a:latin typeface="Roboto"/>
              </a:rPr>
              <a:t>INVIO RICEVUTE</a:t>
            </a:r>
          </a:p>
          <a:p>
            <a:pPr>
              <a:lnSpc>
                <a:spcPct val="150000"/>
              </a:lnSpc>
            </a:pPr>
            <a:endParaRPr lang="en-US" sz="3600" spc="70" dirty="0">
              <a:solidFill>
                <a:srgbClr val="244357"/>
              </a:solidFill>
              <a:latin typeface="Roboto"/>
            </a:endParaRPr>
          </a:p>
          <a:p>
            <a:pPr>
              <a:lnSpc>
                <a:spcPct val="150000"/>
              </a:lnSpc>
            </a:pPr>
            <a:r>
              <a:rPr lang="en-US" sz="3600" b="1" spc="70" dirty="0">
                <a:solidFill>
                  <a:srgbClr val="244357"/>
                </a:solidFill>
                <a:latin typeface="Roboto"/>
              </a:rPr>
              <a:t>BOLLO</a:t>
            </a:r>
            <a:r>
              <a:rPr lang="en-US" sz="3600" spc="70" dirty="0">
                <a:solidFill>
                  <a:srgbClr val="244357"/>
                </a:solidFill>
                <a:latin typeface="Roboto"/>
              </a:rPr>
              <a:t> </a:t>
            </a:r>
            <a:r>
              <a:rPr lang="en-US" sz="3600" spc="70" dirty="0" err="1">
                <a:solidFill>
                  <a:srgbClr val="244357"/>
                </a:solidFill>
                <a:latin typeface="Roboto"/>
              </a:rPr>
              <a:t>Sì</a:t>
            </a:r>
            <a:r>
              <a:rPr lang="en-US" sz="3600" spc="70" dirty="0">
                <a:solidFill>
                  <a:srgbClr val="244357"/>
                </a:solidFill>
                <a:latin typeface="Roboto"/>
              </a:rPr>
              <a:t> o NO</a:t>
            </a:r>
            <a:endParaRPr lang="en-US" sz="2800" spc="70" dirty="0">
              <a:solidFill>
                <a:srgbClr val="244357"/>
              </a:solidFill>
              <a:latin typeface="Roboto"/>
            </a:endParaRPr>
          </a:p>
          <a:p>
            <a:pPr lvl="0" algn="l">
              <a:lnSpc>
                <a:spcPct val="150000"/>
              </a:lnSpc>
              <a:spcBef>
                <a:spcPct val="0"/>
              </a:spcBef>
            </a:pPr>
            <a:endParaRPr lang="en-US" sz="2800" spc="70" dirty="0">
              <a:solidFill>
                <a:srgbClr val="244357"/>
              </a:solidFill>
              <a:latin typeface="Roboto"/>
            </a:endParaRP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0A856D15-8C58-4C1A-AF0D-439FB8596EF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287" y="4633635"/>
            <a:ext cx="5346815" cy="3564543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B52F0575-6C6C-41FD-A762-BAA777A2F15F}"/>
              </a:ext>
            </a:extLst>
          </p:cNvPr>
          <p:cNvSpPr txBox="1"/>
          <p:nvPr/>
        </p:nvSpPr>
        <p:spPr>
          <a:xfrm>
            <a:off x="1233841" y="6363111"/>
            <a:ext cx="352532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6000" b="1" dirty="0">
                <a:solidFill>
                  <a:schemeClr val="bg1"/>
                </a:solidFill>
                <a:latin typeface="Ink Free" panose="03080402000500000000" pitchFamily="66" charset="0"/>
              </a:rPr>
              <a:t>PRATICA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93ED8B42-5AAC-433A-BBF7-5034C58D4BB6}"/>
              </a:ext>
            </a:extLst>
          </p:cNvPr>
          <p:cNvSpPr txBox="1"/>
          <p:nvPr/>
        </p:nvSpPr>
        <p:spPr>
          <a:xfrm>
            <a:off x="1243366" y="5022384"/>
            <a:ext cx="36506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6000" b="1" dirty="0">
                <a:solidFill>
                  <a:schemeClr val="bg1"/>
                </a:solidFill>
                <a:latin typeface="Ink Free" panose="03080402000500000000" pitchFamily="66" charset="0"/>
              </a:rPr>
              <a:t>TEORIA</a:t>
            </a:r>
          </a:p>
        </p:txBody>
      </p:sp>
      <p:cxnSp>
        <p:nvCxnSpPr>
          <p:cNvPr id="14" name="Connettore diritto 13">
            <a:extLst>
              <a:ext uri="{FF2B5EF4-FFF2-40B4-BE49-F238E27FC236}">
                <a16:creationId xmlns:a16="http://schemas.microsoft.com/office/drawing/2014/main" id="{9D96E130-8CE3-4F29-BFB7-EC4F9BA0CEE2}"/>
              </a:ext>
            </a:extLst>
          </p:cNvPr>
          <p:cNvCxnSpPr/>
          <p:nvPr/>
        </p:nvCxnSpPr>
        <p:spPr>
          <a:xfrm flipV="1">
            <a:off x="1981200" y="4914207"/>
            <a:ext cx="1618161" cy="1092274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ttore diritto 15">
            <a:extLst>
              <a:ext uri="{FF2B5EF4-FFF2-40B4-BE49-F238E27FC236}">
                <a16:creationId xmlns:a16="http://schemas.microsoft.com/office/drawing/2014/main" id="{9C3A8D38-1D1F-4970-986D-B0CC5B032F02}"/>
              </a:ext>
            </a:extLst>
          </p:cNvPr>
          <p:cNvCxnSpPr/>
          <p:nvPr/>
        </p:nvCxnSpPr>
        <p:spPr>
          <a:xfrm>
            <a:off x="1981200" y="4849751"/>
            <a:ext cx="1541961" cy="115673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magine 2">
            <a:extLst>
              <a:ext uri="{FF2B5EF4-FFF2-40B4-BE49-F238E27FC236}">
                <a16:creationId xmlns:a16="http://schemas.microsoft.com/office/drawing/2014/main" id="{01061BCC-E43E-468C-A1B3-5D62B3D50C47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086987" y="8953500"/>
            <a:ext cx="1170533" cy="1170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38507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3C3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152400" y="571500"/>
            <a:ext cx="19065167" cy="9337146"/>
          </a:xfrm>
          <a:prstGeom prst="rect">
            <a:avLst/>
          </a:prstGeom>
          <a:solidFill>
            <a:srgbClr val="F2FAFF">
              <a:alpha val="80000"/>
            </a:srgbClr>
          </a:solidFill>
        </p:spPr>
      </p:sp>
      <p:sp>
        <p:nvSpPr>
          <p:cNvPr id="4" name="TextBox 4"/>
          <p:cNvSpPr txBox="1"/>
          <p:nvPr/>
        </p:nvSpPr>
        <p:spPr>
          <a:xfrm>
            <a:off x="555458" y="1586435"/>
            <a:ext cx="8207541" cy="711412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ctr">
              <a:lnSpc>
                <a:spcPts val="6214"/>
              </a:lnSpc>
              <a:spcBef>
                <a:spcPct val="0"/>
              </a:spcBef>
            </a:pPr>
            <a:r>
              <a:rPr lang="it-IT" sz="4900" spc="577" dirty="0">
                <a:solidFill>
                  <a:srgbClr val="244357"/>
                </a:solidFill>
                <a:latin typeface="Roboto Condensed Bold"/>
              </a:rPr>
              <a:t>«Le consulenze online, sembrerà strano, ma avvicinano di più il paziente al professionista. </a:t>
            </a:r>
          </a:p>
          <a:p>
            <a:pPr lvl="0" algn="ctr">
              <a:lnSpc>
                <a:spcPts val="6214"/>
              </a:lnSpc>
              <a:spcBef>
                <a:spcPct val="0"/>
              </a:spcBef>
            </a:pPr>
            <a:r>
              <a:rPr lang="it-IT" sz="4900" spc="577" dirty="0">
                <a:solidFill>
                  <a:srgbClr val="244357"/>
                </a:solidFill>
                <a:latin typeface="Roboto Condensed Bold"/>
              </a:rPr>
              <a:t>È il dottore che entra in casa nostra e non viceversa» </a:t>
            </a:r>
          </a:p>
          <a:p>
            <a:pPr lvl="0" algn="ctr">
              <a:lnSpc>
                <a:spcPts val="6214"/>
              </a:lnSpc>
              <a:spcBef>
                <a:spcPct val="0"/>
              </a:spcBef>
            </a:pPr>
            <a:r>
              <a:rPr lang="it-IT" sz="4900" spc="577" dirty="0">
                <a:solidFill>
                  <a:srgbClr val="244357"/>
                </a:solidFill>
                <a:latin typeface="Roboto Condensed Bold"/>
              </a:rPr>
              <a:t>Rosalia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573064BE-8FF3-42B6-B505-8F7F1B7DE58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82200" y="1174391"/>
            <a:ext cx="7202867" cy="81313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DFDD37B3-7E59-4E2F-9908-3CCB7399F55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692942"/>
            <a:ext cx="1170533" cy="1170533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3C3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/>
          <p:nvPr/>
        </p:nvSpPr>
        <p:spPr>
          <a:xfrm>
            <a:off x="-247794" y="9303378"/>
            <a:ext cx="18952535" cy="1359061"/>
          </a:xfrm>
          <a:prstGeom prst="rect">
            <a:avLst/>
          </a:prstGeom>
          <a:solidFill>
            <a:srgbClr val="F2FAFF"/>
          </a:solidFill>
        </p:spPr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35D31617-A5F1-4588-9749-E2B6E2FF2D0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54449" y="1522632"/>
            <a:ext cx="9413984" cy="7162918"/>
          </a:xfrm>
          <a:prstGeom prst="rect">
            <a:avLst/>
          </a:prstGeom>
        </p:spPr>
      </p:pic>
      <p:sp>
        <p:nvSpPr>
          <p:cNvPr id="4" name="Rettangolo 3">
            <a:extLst>
              <a:ext uri="{FF2B5EF4-FFF2-40B4-BE49-F238E27FC236}">
                <a16:creationId xmlns:a16="http://schemas.microsoft.com/office/drawing/2014/main" id="{4B26CA74-C6CC-4265-A87D-06C54C35447E}"/>
              </a:ext>
            </a:extLst>
          </p:cNvPr>
          <p:cNvSpPr/>
          <p:nvPr/>
        </p:nvSpPr>
        <p:spPr>
          <a:xfrm>
            <a:off x="1981200" y="2011804"/>
            <a:ext cx="665919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3600" b="1" dirty="0">
                <a:solidFill>
                  <a:srgbClr val="244357"/>
                </a:solidFill>
                <a:latin typeface="Roboto" panose="020B0604020202020204" charset="0"/>
                <a:ea typeface="Roboto" panose="020B0604020202020204" charset="0"/>
              </a:rPr>
              <a:t>www.nutrizionistasaragiannini.it</a:t>
            </a: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35FACC3B-894D-4867-9BE5-9B99B9F0C818}"/>
              </a:ext>
            </a:extLst>
          </p:cNvPr>
          <p:cNvSpPr/>
          <p:nvPr/>
        </p:nvSpPr>
        <p:spPr>
          <a:xfrm>
            <a:off x="2133600" y="4604891"/>
            <a:ext cx="62636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3600" b="1" dirty="0">
                <a:solidFill>
                  <a:srgbClr val="244357"/>
                </a:solidFill>
                <a:latin typeface="Roboto" panose="020B0604020202020204" charset="0"/>
                <a:ea typeface="Roboto" panose="020B0604020202020204" charset="0"/>
              </a:rPr>
              <a:t>Dott.ssa Sara Giannini Biologa Nutrizionista – Igea Nutrizione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3D8E26D7-C48B-4E1D-BFBB-3253E7F2D725}"/>
              </a:ext>
            </a:extLst>
          </p:cNvPr>
          <p:cNvSpPr txBox="1"/>
          <p:nvPr/>
        </p:nvSpPr>
        <p:spPr>
          <a:xfrm>
            <a:off x="2209800" y="7485528"/>
            <a:ext cx="44912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600" b="1" i="0" u="none" strike="noStrike" kern="0" cap="none" spc="0" normalizeH="0" baseline="0" noProof="0" dirty="0" err="1">
                <a:ln>
                  <a:noFill/>
                </a:ln>
                <a:solidFill>
                  <a:srgbClr val="244357"/>
                </a:solidFill>
                <a:effectLst/>
                <a:uLnTx/>
                <a:uFillTx/>
                <a:latin typeface="Roboto" panose="020B0604020202020204" charset="0"/>
                <a:ea typeface="Roboto" panose="020B0604020202020204" charset="0"/>
              </a:rPr>
              <a:t>la_dieta_felice</a:t>
            </a:r>
            <a:endParaRPr kumimoji="0" lang="it-IT" sz="3600" b="1" i="0" u="none" strike="noStrike" kern="0" cap="none" spc="0" normalizeH="0" baseline="0" noProof="0" dirty="0">
              <a:ln>
                <a:noFill/>
              </a:ln>
              <a:solidFill>
                <a:srgbClr val="244357"/>
              </a:solidFill>
              <a:effectLst/>
              <a:uLnTx/>
              <a:uFillTx/>
              <a:latin typeface="Roboto" panose="020B0604020202020204" charset="0"/>
              <a:ea typeface="Roboto" panose="020B0604020202020204" charset="0"/>
            </a:endParaRPr>
          </a:p>
        </p:txBody>
      </p:sp>
      <p:pic>
        <p:nvPicPr>
          <p:cNvPr id="1026" name="Picture 2" descr="Web, Indirizzo, Sito Web, Internet, Simbolo, Icona">
            <a:extLst>
              <a:ext uri="{FF2B5EF4-FFF2-40B4-BE49-F238E27FC236}">
                <a16:creationId xmlns:a16="http://schemas.microsoft.com/office/drawing/2014/main" id="{0B279EB6-C09E-40CA-9D51-41652B82C0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5291" y="1716111"/>
            <a:ext cx="1440837" cy="1440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acebook, Icona, Blu, Social Media, White">
            <a:extLst>
              <a:ext uri="{FF2B5EF4-FFF2-40B4-BE49-F238E27FC236}">
                <a16:creationId xmlns:a16="http://schemas.microsoft.com/office/drawing/2014/main" id="{1F78E2E2-5EEC-4220-B3A8-545428A6F4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00" y="4463969"/>
            <a:ext cx="1425128" cy="1359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nstagram, Insta Logo, Nuove Immagini">
            <a:extLst>
              <a:ext uri="{FF2B5EF4-FFF2-40B4-BE49-F238E27FC236}">
                <a16:creationId xmlns:a16="http://schemas.microsoft.com/office/drawing/2014/main" id="{C92B1FB7-3C39-413B-8767-CE2BBC88A9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4886" y="6989890"/>
            <a:ext cx="1541645" cy="1563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Immagine 13">
            <a:extLst>
              <a:ext uri="{FF2B5EF4-FFF2-40B4-BE49-F238E27FC236}">
                <a16:creationId xmlns:a16="http://schemas.microsoft.com/office/drawing/2014/main" id="{6680BD99-2505-4DEB-9F85-4180C1F958A8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611600" y="9182100"/>
            <a:ext cx="1170533" cy="117053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A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1028700" y="2343475"/>
            <a:ext cx="6145329" cy="3975447"/>
            <a:chOff x="0" y="28575"/>
            <a:chExt cx="8193772" cy="5300598"/>
          </a:xfrm>
        </p:grpSpPr>
        <p:sp>
          <p:nvSpPr>
            <p:cNvPr id="4" name="TextBox 4"/>
            <p:cNvSpPr txBox="1"/>
            <p:nvPr/>
          </p:nvSpPr>
          <p:spPr>
            <a:xfrm>
              <a:off x="0" y="28575"/>
              <a:ext cx="8193772" cy="530059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6214"/>
                </a:lnSpc>
              </a:pPr>
              <a:r>
                <a:rPr lang="en-US" sz="5500" spc="577" dirty="0">
                  <a:solidFill>
                    <a:srgbClr val="244357"/>
                  </a:solidFill>
                  <a:latin typeface="Roboto Condensed Bold"/>
                </a:rPr>
                <a:t>LA MIA ESPERIENZA</a:t>
              </a:r>
            </a:p>
            <a:p>
              <a:pPr algn="l">
                <a:lnSpc>
                  <a:spcPts val="6214"/>
                </a:lnSpc>
              </a:pPr>
              <a:r>
                <a:rPr lang="en-US" sz="5500" spc="577" dirty="0">
                  <a:solidFill>
                    <a:srgbClr val="244357"/>
                  </a:solidFill>
                  <a:latin typeface="Roboto Condensed Bold"/>
                </a:rPr>
                <a:t>ATTUALE: QUALCHE NUMERO</a:t>
              </a: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2511223"/>
              <a:ext cx="7342776" cy="92332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5444"/>
                </a:lnSpc>
              </a:pPr>
              <a:endParaRPr lang="en-US" sz="4600" spc="114" dirty="0">
                <a:solidFill>
                  <a:srgbClr val="244357"/>
                </a:solidFill>
                <a:latin typeface="Roboto Condensed"/>
              </a:endParaRPr>
            </a:p>
          </p:txBody>
        </p:sp>
      </p:grpSp>
      <p:pic>
        <p:nvPicPr>
          <p:cNvPr id="8" name="Immagine 7">
            <a:extLst>
              <a:ext uri="{FF2B5EF4-FFF2-40B4-BE49-F238E27FC236}">
                <a16:creationId xmlns:a16="http://schemas.microsoft.com/office/drawing/2014/main" id="{A53A08DE-6B04-4F33-8564-004CDC38E1F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3306" y="9099626"/>
            <a:ext cx="1170788" cy="117078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2CC9BCBD-65C7-4445-996C-D104BC18E41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" y="0"/>
            <a:ext cx="18288000" cy="1615440"/>
          </a:xfrm>
          <a:prstGeom prst="rect">
            <a:avLst/>
          </a:prstGeom>
        </p:spPr>
      </p:pic>
      <p:graphicFrame>
        <p:nvGraphicFramePr>
          <p:cNvPr id="12" name="Grafico 11">
            <a:extLst>
              <a:ext uri="{FF2B5EF4-FFF2-40B4-BE49-F238E27FC236}">
                <a16:creationId xmlns:a16="http://schemas.microsoft.com/office/drawing/2014/main" id="{190B7DDA-E804-4195-9F41-FDD1F8ABC81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71519332"/>
              </p:ext>
            </p:extLst>
          </p:nvPr>
        </p:nvGraphicFramePr>
        <p:xfrm>
          <a:off x="5493479" y="2095500"/>
          <a:ext cx="12517482" cy="7753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4468755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A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777240" y="2241542"/>
            <a:ext cx="6858000" cy="4293906"/>
            <a:chOff x="20320" y="-1064301"/>
            <a:chExt cx="9144000" cy="5725208"/>
          </a:xfrm>
        </p:grpSpPr>
        <p:sp>
          <p:nvSpPr>
            <p:cNvPr id="5" name="TextBox 5"/>
            <p:cNvSpPr txBox="1"/>
            <p:nvPr/>
          </p:nvSpPr>
          <p:spPr>
            <a:xfrm>
              <a:off x="20320" y="-1064301"/>
              <a:ext cx="9144000" cy="318035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lvl="0" indent="0" algn="l">
                <a:lnSpc>
                  <a:spcPts val="6214"/>
                </a:lnSpc>
                <a:spcBef>
                  <a:spcPct val="0"/>
                </a:spcBef>
              </a:pPr>
              <a:r>
                <a:rPr lang="en-US" sz="5500" spc="577" dirty="0">
                  <a:solidFill>
                    <a:srgbClr val="244357"/>
                  </a:solidFill>
                  <a:latin typeface="Roboto Condensed Bold"/>
                </a:rPr>
                <a:t>LA MIA ESPERIENZA PASSATA</a:t>
              </a:r>
              <a:endParaRPr lang="en-US" sz="5500" u="none" spc="577" dirty="0">
                <a:solidFill>
                  <a:srgbClr val="244357"/>
                </a:solidFill>
                <a:latin typeface="Roboto Condensed Bold"/>
              </a:endParaRP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111760" y="3720479"/>
              <a:ext cx="7342776" cy="94042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5473"/>
                </a:lnSpc>
                <a:spcBef>
                  <a:spcPct val="0"/>
                </a:spcBef>
              </a:pPr>
              <a:endParaRPr lang="en-US" sz="4600" u="none" spc="114" dirty="0">
                <a:solidFill>
                  <a:srgbClr val="244357"/>
                </a:solidFill>
                <a:latin typeface="Roboto Condensed"/>
              </a:endParaRPr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8686800" y="3061199"/>
            <a:ext cx="8103007" cy="49289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ct val="150000"/>
              </a:lnSpc>
              <a:spcBef>
                <a:spcPct val="0"/>
              </a:spcBef>
            </a:pPr>
            <a:r>
              <a:rPr lang="it-IT" sz="3200" spc="70" dirty="0">
                <a:solidFill>
                  <a:srgbClr val="244357"/>
                </a:solidFill>
                <a:latin typeface="Roboto"/>
              </a:rPr>
              <a:t>Prima che le consulenze online fossero vietate, lavoravo con questa modalità con diversi pazienti.</a:t>
            </a:r>
          </a:p>
          <a:p>
            <a:pPr marL="0" lvl="0" indent="0" algn="l">
              <a:lnSpc>
                <a:spcPct val="150000"/>
              </a:lnSpc>
              <a:spcBef>
                <a:spcPct val="0"/>
              </a:spcBef>
            </a:pPr>
            <a:endParaRPr lang="it-IT" sz="3200" u="none" spc="70" dirty="0">
              <a:solidFill>
                <a:srgbClr val="244357"/>
              </a:solidFill>
              <a:latin typeface="Roboto"/>
            </a:endParaRPr>
          </a:p>
          <a:p>
            <a:pPr marL="0" lvl="0" indent="0" algn="just">
              <a:lnSpc>
                <a:spcPct val="150000"/>
              </a:lnSpc>
              <a:spcBef>
                <a:spcPct val="0"/>
              </a:spcBef>
            </a:pPr>
            <a:r>
              <a:rPr lang="it-IT" sz="3200" spc="70" dirty="0">
                <a:solidFill>
                  <a:srgbClr val="244357"/>
                </a:solidFill>
                <a:latin typeface="Roboto"/>
              </a:rPr>
              <a:t>Le persone che si rivolgevano a me erano perlopiù persone con </a:t>
            </a:r>
            <a:r>
              <a:rPr lang="it-IT" sz="3200" b="1" spc="70" dirty="0">
                <a:solidFill>
                  <a:srgbClr val="244357"/>
                </a:solidFill>
                <a:latin typeface="Roboto"/>
              </a:rPr>
              <a:t>PATOLOGIE</a:t>
            </a:r>
            <a:r>
              <a:rPr lang="it-IT" sz="3200" spc="70" dirty="0">
                <a:solidFill>
                  <a:srgbClr val="244357"/>
                </a:solidFill>
                <a:latin typeface="Roboto"/>
              </a:rPr>
              <a:t>.</a:t>
            </a:r>
          </a:p>
          <a:p>
            <a:pPr marL="0" lvl="0" indent="0" algn="l">
              <a:lnSpc>
                <a:spcPts val="4060"/>
              </a:lnSpc>
              <a:spcBef>
                <a:spcPct val="0"/>
              </a:spcBef>
            </a:pPr>
            <a:endParaRPr lang="it-IT" sz="3200" u="none" spc="70" dirty="0">
              <a:solidFill>
                <a:srgbClr val="244357"/>
              </a:solidFill>
              <a:latin typeface="Roboto"/>
            </a:endParaRP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A40512C7-C9E1-41AB-A04D-1969A019461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916400" y="8953500"/>
            <a:ext cx="1170533" cy="1170533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F27E2D2B-139D-4D75-A5CB-F477528A31E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8847" y="-76200"/>
            <a:ext cx="18288000" cy="1614000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F34CED6E-311A-474C-A7B5-29F70048430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7240" y="4838700"/>
            <a:ext cx="5146105" cy="4409033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A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148670" y="-164078"/>
            <a:ext cx="18585340" cy="1639883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820782" y="2391468"/>
            <a:ext cx="6145329" cy="3152240"/>
            <a:chOff x="-124824" y="457920"/>
            <a:chExt cx="8193772" cy="4202987"/>
          </a:xfrm>
        </p:grpSpPr>
        <p:sp>
          <p:nvSpPr>
            <p:cNvPr id="5" name="TextBox 5"/>
            <p:cNvSpPr txBox="1"/>
            <p:nvPr/>
          </p:nvSpPr>
          <p:spPr>
            <a:xfrm>
              <a:off x="-124824" y="457920"/>
              <a:ext cx="8193772" cy="21202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6214"/>
                </a:lnSpc>
                <a:spcBef>
                  <a:spcPct val="0"/>
                </a:spcBef>
              </a:pPr>
              <a:r>
                <a:rPr lang="en-US" sz="5500" u="none" spc="577" dirty="0">
                  <a:solidFill>
                    <a:srgbClr val="244357"/>
                  </a:solidFill>
                  <a:latin typeface="Roboto Condensed Bold"/>
                </a:rPr>
                <a:t>QUALI DESTINATARI? 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111760" y="3720479"/>
              <a:ext cx="7342776" cy="94042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5473"/>
                </a:lnSpc>
                <a:spcBef>
                  <a:spcPct val="0"/>
                </a:spcBef>
              </a:pPr>
              <a:endParaRPr lang="en-US" sz="4600" u="none" spc="114" dirty="0">
                <a:solidFill>
                  <a:srgbClr val="244357"/>
                </a:solidFill>
                <a:latin typeface="Roboto Condensed"/>
              </a:endParaRPr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7143549" y="2306169"/>
            <a:ext cx="10839651" cy="62805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l">
              <a:lnSpc>
                <a:spcPts val="4060"/>
              </a:lnSpc>
              <a:spcBef>
                <a:spcPct val="0"/>
              </a:spcBef>
            </a:pPr>
            <a:r>
              <a:rPr lang="en-US" sz="3200" spc="70" dirty="0">
                <a:solidFill>
                  <a:srgbClr val="244357"/>
                </a:solidFill>
                <a:latin typeface="Roboto"/>
              </a:rPr>
              <a:t>MI RIVOLGEVO A CATEGORIE DI PAZIENTI SPECIFICHE:</a:t>
            </a:r>
          </a:p>
          <a:p>
            <a:pPr marL="457200" lvl="0" indent="-457200" algn="l">
              <a:lnSpc>
                <a:spcPts val="4060"/>
              </a:lnSpc>
              <a:spcBef>
                <a:spcPct val="0"/>
              </a:spcBef>
              <a:buFontTx/>
              <a:buChar char="-"/>
            </a:pPr>
            <a:endParaRPr lang="en-US" sz="3200" spc="70" dirty="0">
              <a:solidFill>
                <a:srgbClr val="244357"/>
              </a:solidFill>
              <a:latin typeface="Roboto"/>
            </a:endParaRPr>
          </a:p>
          <a:p>
            <a:pPr marL="457200" indent="-457200">
              <a:lnSpc>
                <a:spcPts val="4060"/>
              </a:lnSpc>
              <a:spcBef>
                <a:spcPct val="0"/>
              </a:spcBef>
              <a:buFontTx/>
              <a:buChar char="-"/>
            </a:pPr>
            <a:r>
              <a:rPr lang="en-US" sz="3200" spc="70" dirty="0">
                <a:solidFill>
                  <a:srgbClr val="244357"/>
                </a:solidFill>
                <a:latin typeface="Roboto"/>
              </a:rPr>
              <a:t>PROBLEMATICHE GASTROINTESTINALI (GASTRITE - IBS – SIBO – DIVERTICOLOSI)</a:t>
            </a:r>
          </a:p>
          <a:p>
            <a:pPr marL="457200" indent="-457200">
              <a:lnSpc>
                <a:spcPts val="4060"/>
              </a:lnSpc>
              <a:spcBef>
                <a:spcPct val="0"/>
              </a:spcBef>
              <a:buFontTx/>
              <a:buChar char="-"/>
            </a:pPr>
            <a:endParaRPr lang="en-US" sz="3200" spc="70" dirty="0">
              <a:solidFill>
                <a:srgbClr val="244357"/>
              </a:solidFill>
              <a:latin typeface="Roboto"/>
            </a:endParaRPr>
          </a:p>
          <a:p>
            <a:pPr marL="457200" lvl="0" indent="-457200" algn="l">
              <a:lnSpc>
                <a:spcPts val="4060"/>
              </a:lnSpc>
              <a:spcBef>
                <a:spcPct val="0"/>
              </a:spcBef>
              <a:buFontTx/>
              <a:buChar char="-"/>
            </a:pPr>
            <a:r>
              <a:rPr lang="en-US" sz="3200" spc="70" dirty="0">
                <a:solidFill>
                  <a:srgbClr val="244357"/>
                </a:solidFill>
                <a:latin typeface="Roboto"/>
              </a:rPr>
              <a:t>FIBROMIALGIA</a:t>
            </a:r>
          </a:p>
          <a:p>
            <a:pPr marL="457200" lvl="0" indent="-457200" algn="l">
              <a:lnSpc>
                <a:spcPts val="4060"/>
              </a:lnSpc>
              <a:spcBef>
                <a:spcPct val="0"/>
              </a:spcBef>
              <a:buFontTx/>
              <a:buChar char="-"/>
            </a:pPr>
            <a:endParaRPr lang="en-US" sz="3200" spc="70" dirty="0">
              <a:solidFill>
                <a:srgbClr val="244357"/>
              </a:solidFill>
              <a:latin typeface="Roboto"/>
            </a:endParaRPr>
          </a:p>
          <a:p>
            <a:pPr marL="457200" lvl="0" indent="-457200" algn="l">
              <a:lnSpc>
                <a:spcPts val="4060"/>
              </a:lnSpc>
              <a:spcBef>
                <a:spcPct val="0"/>
              </a:spcBef>
              <a:buFontTx/>
              <a:buChar char="-"/>
            </a:pPr>
            <a:r>
              <a:rPr lang="en-US" sz="3200" spc="70" dirty="0">
                <a:solidFill>
                  <a:srgbClr val="244357"/>
                </a:solidFill>
                <a:latin typeface="Roboto"/>
              </a:rPr>
              <a:t>PROBLEMATICHE GINECOLOGICHE (ENDOMETRIOSI – PCO) </a:t>
            </a:r>
          </a:p>
          <a:p>
            <a:pPr marL="457200" lvl="0" indent="-457200" algn="l">
              <a:lnSpc>
                <a:spcPts val="4060"/>
              </a:lnSpc>
              <a:spcBef>
                <a:spcPct val="0"/>
              </a:spcBef>
              <a:buFontTx/>
              <a:buChar char="-"/>
            </a:pPr>
            <a:endParaRPr lang="en-US" sz="3200" spc="70" dirty="0">
              <a:solidFill>
                <a:srgbClr val="244357"/>
              </a:solidFill>
              <a:latin typeface="Roboto"/>
            </a:endParaRPr>
          </a:p>
          <a:p>
            <a:pPr marL="457200" lvl="0" indent="-457200" algn="l">
              <a:lnSpc>
                <a:spcPts val="4060"/>
              </a:lnSpc>
              <a:spcBef>
                <a:spcPct val="0"/>
              </a:spcBef>
              <a:buFontTx/>
              <a:buChar char="-"/>
            </a:pPr>
            <a:r>
              <a:rPr lang="en-US" sz="3200" spc="70" dirty="0">
                <a:solidFill>
                  <a:srgbClr val="244357"/>
                </a:solidFill>
                <a:latin typeface="Roboto"/>
              </a:rPr>
              <a:t>PROBLEMATICHE DI TIPO AUTOIMMUNE</a:t>
            </a:r>
            <a:endParaRPr lang="en-US" sz="3200" u="none" spc="70" dirty="0">
              <a:solidFill>
                <a:srgbClr val="244357"/>
              </a:solidFill>
              <a:latin typeface="Roboto"/>
            </a:endParaRPr>
          </a:p>
          <a:p>
            <a:pPr marL="457200" lvl="0" indent="-457200" algn="l">
              <a:lnSpc>
                <a:spcPts val="4060"/>
              </a:lnSpc>
              <a:spcBef>
                <a:spcPct val="0"/>
              </a:spcBef>
              <a:buFontTx/>
              <a:buChar char="-"/>
            </a:pPr>
            <a:endParaRPr lang="en-US" sz="3200" u="none" spc="70" dirty="0">
              <a:solidFill>
                <a:srgbClr val="244357"/>
              </a:solidFill>
              <a:latin typeface="Roboto"/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1680B854-AE36-4AE7-B9BB-8A599BE2434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0782" y="4821110"/>
            <a:ext cx="5582653" cy="24860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59260BF5-A536-4A26-80C9-31BBAA5EB2B5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031742" y="8953500"/>
            <a:ext cx="1170533" cy="1170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8812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A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148670" y="-164078"/>
            <a:ext cx="18585340" cy="1639883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998220" y="2590763"/>
            <a:ext cx="6145329" cy="2952945"/>
            <a:chOff x="111760" y="723647"/>
            <a:chExt cx="8193772" cy="3937260"/>
          </a:xfrm>
        </p:grpSpPr>
        <p:sp>
          <p:nvSpPr>
            <p:cNvPr id="5" name="TextBox 5"/>
            <p:cNvSpPr txBox="1"/>
            <p:nvPr/>
          </p:nvSpPr>
          <p:spPr>
            <a:xfrm>
              <a:off x="111760" y="723647"/>
              <a:ext cx="8193772" cy="21202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6214"/>
                </a:lnSpc>
                <a:spcBef>
                  <a:spcPct val="0"/>
                </a:spcBef>
              </a:pPr>
              <a:r>
                <a:rPr lang="en-US" sz="5500" u="none" spc="577" dirty="0">
                  <a:solidFill>
                    <a:srgbClr val="244357"/>
                  </a:solidFill>
                  <a:latin typeface="Roboto Condensed Bold"/>
                </a:rPr>
                <a:t>QUALI DESTINATARI? 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111760" y="3720479"/>
              <a:ext cx="7342776" cy="94042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5473"/>
                </a:lnSpc>
                <a:spcBef>
                  <a:spcPct val="0"/>
                </a:spcBef>
              </a:pPr>
              <a:endParaRPr lang="en-US" sz="4600" u="none" spc="114" dirty="0">
                <a:solidFill>
                  <a:srgbClr val="244357"/>
                </a:solidFill>
                <a:latin typeface="Roboto Condensed"/>
              </a:endParaRPr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8458200" y="2413059"/>
            <a:ext cx="8382000" cy="576568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just">
              <a:lnSpc>
                <a:spcPct val="200000"/>
              </a:lnSpc>
              <a:spcBef>
                <a:spcPct val="0"/>
              </a:spcBef>
            </a:pPr>
            <a:r>
              <a:rPr lang="en-US" sz="3200" spc="70" dirty="0">
                <a:solidFill>
                  <a:srgbClr val="244357"/>
                </a:solidFill>
                <a:latin typeface="Roboto"/>
              </a:rPr>
              <a:t>CON L’EMERGENZA ATTUALE SI PONE IL PROBLEMA DI </a:t>
            </a:r>
            <a:r>
              <a:rPr lang="en-US" sz="3200" b="1" u="sng" spc="70" dirty="0">
                <a:solidFill>
                  <a:srgbClr val="244357"/>
                </a:solidFill>
                <a:latin typeface="Roboto"/>
              </a:rPr>
              <a:t>AMPLIARE L’OFFERTA</a:t>
            </a:r>
            <a:r>
              <a:rPr lang="en-US" sz="3200" b="1" spc="70" dirty="0">
                <a:solidFill>
                  <a:srgbClr val="244357"/>
                </a:solidFill>
                <a:latin typeface="Roboto"/>
              </a:rPr>
              <a:t> </a:t>
            </a:r>
            <a:r>
              <a:rPr lang="en-US" sz="3200" spc="70" dirty="0">
                <a:solidFill>
                  <a:srgbClr val="244357"/>
                </a:solidFill>
                <a:latin typeface="Roboto"/>
              </a:rPr>
              <a:t>DELLE CONSULENZE ONLINE ANCHE A COLORO CHE NECESSITANO DI SEGUIRE UN REGIME ALIMENTARE DIMAGRANTE e DI </a:t>
            </a:r>
            <a:r>
              <a:rPr lang="en-US" sz="3200" b="1" u="sng" spc="70" dirty="0">
                <a:solidFill>
                  <a:srgbClr val="244357"/>
                </a:solidFill>
                <a:latin typeface="Roboto"/>
              </a:rPr>
              <a:t>RIORGANIZZARE I CONTROLLI</a:t>
            </a:r>
            <a:r>
              <a:rPr lang="en-US" sz="3200" b="1" spc="70" dirty="0">
                <a:solidFill>
                  <a:srgbClr val="244357"/>
                </a:solidFill>
                <a:latin typeface="Roboto"/>
              </a:rPr>
              <a:t> 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5D485586-BA86-499F-B24F-1647331F641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066" y="5295900"/>
            <a:ext cx="5699236" cy="3604260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AA4C663D-9623-424F-BD7C-B0B25E3DE624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992600" y="8943022"/>
            <a:ext cx="1170533" cy="1170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44371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A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148670" y="-164078"/>
            <a:ext cx="18585340" cy="1639883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596164" y="2503784"/>
            <a:ext cx="6145329" cy="3039924"/>
            <a:chOff x="-424315" y="607675"/>
            <a:chExt cx="8193772" cy="4053232"/>
          </a:xfrm>
        </p:grpSpPr>
        <p:sp>
          <p:nvSpPr>
            <p:cNvPr id="5" name="TextBox 5"/>
            <p:cNvSpPr txBox="1"/>
            <p:nvPr/>
          </p:nvSpPr>
          <p:spPr>
            <a:xfrm>
              <a:off x="-424315" y="607675"/>
              <a:ext cx="8193772" cy="21202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6214"/>
                </a:lnSpc>
                <a:spcBef>
                  <a:spcPct val="0"/>
                </a:spcBef>
              </a:pPr>
              <a:r>
                <a:rPr lang="en-US" sz="5500" spc="577" dirty="0">
                  <a:solidFill>
                    <a:srgbClr val="244357"/>
                  </a:solidFill>
                  <a:latin typeface="Roboto Condensed Bold"/>
                </a:rPr>
                <a:t>PRIMA DELLA CONSULENZA</a:t>
              </a:r>
              <a:r>
                <a:rPr lang="en-US" sz="5500" u="none" spc="577" dirty="0">
                  <a:solidFill>
                    <a:srgbClr val="244357"/>
                  </a:solidFill>
                  <a:latin typeface="Roboto Condensed Bold"/>
                </a:rPr>
                <a:t> 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111760" y="3720479"/>
              <a:ext cx="7342776" cy="94042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5473"/>
                </a:lnSpc>
                <a:spcBef>
                  <a:spcPct val="0"/>
                </a:spcBef>
              </a:pPr>
              <a:endParaRPr lang="en-US" sz="4600" u="none" spc="114" dirty="0">
                <a:solidFill>
                  <a:srgbClr val="244357"/>
                </a:solidFill>
                <a:latin typeface="Roboto Condensed"/>
              </a:endParaRPr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7913246" y="2929210"/>
            <a:ext cx="9460354" cy="52289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57200" lvl="0" indent="-457200" algn="l">
              <a:lnSpc>
                <a:spcPts val="4060"/>
              </a:lnSpc>
              <a:spcBef>
                <a:spcPct val="0"/>
              </a:spcBef>
              <a:buFontTx/>
              <a:buChar char="-"/>
            </a:pPr>
            <a:r>
              <a:rPr lang="en-US" sz="3200" spc="70" dirty="0">
                <a:solidFill>
                  <a:srgbClr val="244357"/>
                </a:solidFill>
                <a:latin typeface="Roboto"/>
              </a:rPr>
              <a:t>DECIDERE A QUALE PUBBLICO RIVOLGERSI </a:t>
            </a:r>
          </a:p>
          <a:p>
            <a:pPr marL="457200" lvl="0" indent="-457200" algn="l">
              <a:lnSpc>
                <a:spcPts val="4060"/>
              </a:lnSpc>
              <a:spcBef>
                <a:spcPct val="0"/>
              </a:spcBef>
              <a:buFontTx/>
              <a:buChar char="-"/>
            </a:pPr>
            <a:endParaRPr lang="en-US" sz="3200" spc="70" dirty="0">
              <a:solidFill>
                <a:srgbClr val="244357"/>
              </a:solidFill>
              <a:latin typeface="Roboto"/>
            </a:endParaRPr>
          </a:p>
          <a:p>
            <a:pPr marL="457200" lvl="0" indent="-457200" algn="l">
              <a:lnSpc>
                <a:spcPts val="4060"/>
              </a:lnSpc>
              <a:spcBef>
                <a:spcPct val="0"/>
              </a:spcBef>
              <a:buFontTx/>
              <a:buChar char="-"/>
            </a:pPr>
            <a:r>
              <a:rPr lang="en-US" sz="3200" spc="70" dirty="0" err="1">
                <a:solidFill>
                  <a:srgbClr val="244357"/>
                </a:solidFill>
                <a:latin typeface="Roboto"/>
              </a:rPr>
              <a:t>PUBBLICITà</a:t>
            </a:r>
            <a:r>
              <a:rPr lang="en-US" sz="3200" spc="70" dirty="0">
                <a:solidFill>
                  <a:srgbClr val="244357"/>
                </a:solidFill>
                <a:latin typeface="Roboto"/>
              </a:rPr>
              <a:t>  (SITO, FACEBOOK, INSTAGRAM, ecc…) </a:t>
            </a:r>
          </a:p>
          <a:p>
            <a:pPr marL="457200" lvl="0" indent="-457200" algn="l">
              <a:lnSpc>
                <a:spcPts val="4060"/>
              </a:lnSpc>
              <a:spcBef>
                <a:spcPct val="0"/>
              </a:spcBef>
              <a:buFontTx/>
              <a:buChar char="-"/>
            </a:pPr>
            <a:endParaRPr lang="en-US" sz="3200" spc="70" dirty="0">
              <a:solidFill>
                <a:srgbClr val="244357"/>
              </a:solidFill>
              <a:latin typeface="Roboto"/>
            </a:endParaRPr>
          </a:p>
          <a:p>
            <a:pPr marL="457200" lvl="0" indent="-457200" algn="l">
              <a:lnSpc>
                <a:spcPts val="4060"/>
              </a:lnSpc>
              <a:spcBef>
                <a:spcPct val="0"/>
              </a:spcBef>
              <a:buFontTx/>
              <a:buChar char="-"/>
            </a:pPr>
            <a:r>
              <a:rPr lang="en-US" sz="3200" spc="70" dirty="0">
                <a:solidFill>
                  <a:srgbClr val="244357"/>
                </a:solidFill>
                <a:latin typeface="Roboto"/>
              </a:rPr>
              <a:t>AVERE UNA BUONA CONNESSIONE INTERNET</a:t>
            </a:r>
          </a:p>
          <a:p>
            <a:pPr marL="457200" lvl="0" indent="-457200" algn="l">
              <a:lnSpc>
                <a:spcPts val="4060"/>
              </a:lnSpc>
              <a:spcBef>
                <a:spcPct val="0"/>
              </a:spcBef>
              <a:buFontTx/>
              <a:buChar char="-"/>
            </a:pPr>
            <a:endParaRPr lang="en-US" sz="3200" spc="70" dirty="0">
              <a:solidFill>
                <a:srgbClr val="244357"/>
              </a:solidFill>
              <a:latin typeface="Roboto"/>
            </a:endParaRPr>
          </a:p>
          <a:p>
            <a:pPr marL="457200" lvl="0" indent="-457200" algn="l">
              <a:lnSpc>
                <a:spcPts val="4060"/>
              </a:lnSpc>
              <a:spcBef>
                <a:spcPct val="0"/>
              </a:spcBef>
              <a:buFontTx/>
              <a:buChar char="-"/>
            </a:pPr>
            <a:r>
              <a:rPr lang="en-US" sz="3200" spc="70" dirty="0">
                <a:solidFill>
                  <a:srgbClr val="244357"/>
                </a:solidFill>
                <a:latin typeface="Roboto"/>
              </a:rPr>
              <a:t>DECIDERE QUALE PIATTAFORMA UTILIZZARE PER LE VIDEOCONSULENZE (SKYPE, WHATSAPP, HANGOUT…)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269117FE-6EE0-4DDF-99E4-A77A473072D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7929" y="4920667"/>
            <a:ext cx="6781800" cy="3814763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59CF1231-A94D-477D-885A-B773F85C8D73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916400" y="8953500"/>
            <a:ext cx="1170533" cy="1170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1648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A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148670" y="-164078"/>
            <a:ext cx="18585340" cy="1639883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596164" y="1764844"/>
            <a:ext cx="6145329" cy="3778865"/>
            <a:chOff x="-424315" y="-377579"/>
            <a:chExt cx="8193772" cy="5038486"/>
          </a:xfrm>
        </p:grpSpPr>
        <p:sp>
          <p:nvSpPr>
            <p:cNvPr id="5" name="TextBox 5"/>
            <p:cNvSpPr txBox="1"/>
            <p:nvPr/>
          </p:nvSpPr>
          <p:spPr>
            <a:xfrm>
              <a:off x="-424315" y="-377579"/>
              <a:ext cx="8193772" cy="424047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6214"/>
                </a:lnSpc>
                <a:spcBef>
                  <a:spcPct val="0"/>
                </a:spcBef>
              </a:pPr>
              <a:r>
                <a:rPr lang="en-US" sz="5500" u="none" spc="577" dirty="0">
                  <a:solidFill>
                    <a:srgbClr val="244357"/>
                  </a:solidFill>
                  <a:latin typeface="Roboto Condensed Bold"/>
                </a:rPr>
                <a:t>CO</a:t>
              </a:r>
              <a:r>
                <a:rPr lang="en-US" sz="5500" spc="577" dirty="0">
                  <a:solidFill>
                    <a:srgbClr val="244357"/>
                  </a:solidFill>
                  <a:latin typeface="Roboto Condensed Bold"/>
                </a:rPr>
                <a:t>ME GESTIRE A </a:t>
              </a:r>
            </a:p>
            <a:p>
              <a:pPr marL="0" lvl="0" indent="0" algn="ctr">
                <a:lnSpc>
                  <a:spcPts val="6214"/>
                </a:lnSpc>
                <a:spcBef>
                  <a:spcPct val="0"/>
                </a:spcBef>
              </a:pPr>
              <a:r>
                <a:rPr lang="en-US" sz="5500" u="none" spc="577" dirty="0">
                  <a:solidFill>
                    <a:srgbClr val="244357"/>
                  </a:solidFill>
                  <a:latin typeface="Roboto Condensed Bold"/>
                </a:rPr>
                <a:t>DISTANZA I </a:t>
              </a:r>
              <a:r>
                <a:rPr lang="en-US" sz="5500" spc="577" dirty="0">
                  <a:solidFill>
                    <a:srgbClr val="244357"/>
                  </a:solidFill>
                  <a:latin typeface="Roboto Condensed Bold"/>
                </a:rPr>
                <a:t>“VECCHI” PAZIENTI?</a:t>
              </a:r>
              <a:r>
                <a:rPr lang="en-US" sz="5500" u="none" spc="577" dirty="0">
                  <a:solidFill>
                    <a:srgbClr val="244357"/>
                  </a:solidFill>
                  <a:latin typeface="Roboto Condensed Bold"/>
                </a:rPr>
                <a:t> 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111760" y="3720479"/>
              <a:ext cx="7342776" cy="94042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5473"/>
                </a:lnSpc>
                <a:spcBef>
                  <a:spcPct val="0"/>
                </a:spcBef>
              </a:pPr>
              <a:endParaRPr lang="en-US" sz="4600" u="none" spc="114" dirty="0">
                <a:solidFill>
                  <a:srgbClr val="244357"/>
                </a:solidFill>
                <a:latin typeface="Roboto Condensed"/>
              </a:endParaRPr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7467600" y="2929210"/>
            <a:ext cx="10224236" cy="575478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57200" lvl="0" indent="-457200" algn="l">
              <a:lnSpc>
                <a:spcPts val="4060"/>
              </a:lnSpc>
              <a:spcBef>
                <a:spcPct val="0"/>
              </a:spcBef>
              <a:buFontTx/>
              <a:buChar char="-"/>
            </a:pPr>
            <a:r>
              <a:rPr lang="en-US" sz="3200" spc="70" dirty="0">
                <a:solidFill>
                  <a:srgbClr val="244357"/>
                </a:solidFill>
                <a:latin typeface="Roboto"/>
              </a:rPr>
              <a:t>HO NOTATO IN QUESTE SETTIMANE CHE NUMEROSI COLLEGHI SI SONO ATTIVATI PER FARE ARRIVARE UN MESSAGGIO DI PRESENZA AI PAZIENTI</a:t>
            </a:r>
          </a:p>
          <a:p>
            <a:pPr marL="457200" lvl="0" indent="-457200" algn="l">
              <a:lnSpc>
                <a:spcPts val="4060"/>
              </a:lnSpc>
              <a:spcBef>
                <a:spcPct val="0"/>
              </a:spcBef>
              <a:buFontTx/>
              <a:buChar char="-"/>
            </a:pPr>
            <a:endParaRPr lang="en-US" sz="3200" spc="70" dirty="0">
              <a:solidFill>
                <a:srgbClr val="244357"/>
              </a:solidFill>
              <a:latin typeface="Roboto"/>
            </a:endParaRPr>
          </a:p>
          <a:p>
            <a:pPr marL="457200" lvl="0" indent="-457200" algn="l">
              <a:lnSpc>
                <a:spcPts val="4060"/>
              </a:lnSpc>
              <a:spcBef>
                <a:spcPct val="0"/>
              </a:spcBef>
              <a:buFontTx/>
              <a:buChar char="-"/>
            </a:pPr>
            <a:r>
              <a:rPr lang="en-US" sz="3200" spc="70" dirty="0">
                <a:solidFill>
                  <a:srgbClr val="244357"/>
                </a:solidFill>
                <a:latin typeface="Roboto"/>
              </a:rPr>
              <a:t>RIPRENDO LE PAROLE DELLA DOTT.SSA VIVIAN: OFFRIAMO VALORE AI NOSTRI PAZIENTI</a:t>
            </a:r>
          </a:p>
          <a:p>
            <a:pPr marL="457200" lvl="0" indent="-457200" algn="l">
              <a:lnSpc>
                <a:spcPts val="4060"/>
              </a:lnSpc>
              <a:spcBef>
                <a:spcPct val="0"/>
              </a:spcBef>
              <a:buFontTx/>
              <a:buChar char="-"/>
            </a:pPr>
            <a:endParaRPr lang="en-US" sz="3200" spc="70" dirty="0">
              <a:solidFill>
                <a:srgbClr val="244357"/>
              </a:solidFill>
              <a:latin typeface="Roboto"/>
            </a:endParaRPr>
          </a:p>
          <a:p>
            <a:pPr marL="457200" lvl="0" indent="-457200" algn="l">
              <a:lnSpc>
                <a:spcPts val="4060"/>
              </a:lnSpc>
              <a:spcBef>
                <a:spcPct val="0"/>
              </a:spcBef>
              <a:buFontTx/>
              <a:buChar char="-"/>
            </a:pPr>
            <a:r>
              <a:rPr lang="en-US" sz="3200" spc="70" dirty="0">
                <a:solidFill>
                  <a:srgbClr val="244357"/>
                </a:solidFill>
                <a:latin typeface="Roboto"/>
              </a:rPr>
              <a:t>E’ CORRETTO OFFRIRE </a:t>
            </a:r>
            <a:r>
              <a:rPr lang="en-US" sz="3200" u="sng" spc="70" dirty="0">
                <a:solidFill>
                  <a:srgbClr val="244357"/>
                </a:solidFill>
                <a:latin typeface="Roboto"/>
              </a:rPr>
              <a:t>A TUTTI</a:t>
            </a:r>
            <a:r>
              <a:rPr lang="en-US" sz="3200" spc="70" dirty="0">
                <a:solidFill>
                  <a:srgbClr val="244357"/>
                </a:solidFill>
                <a:latin typeface="Roboto"/>
              </a:rPr>
              <a:t> LA POSSIBILITA’ DI PROSEGUIRE IL PERCORSO ONLINE. </a:t>
            </a:r>
          </a:p>
          <a:p>
            <a:pPr lvl="0" algn="l">
              <a:lnSpc>
                <a:spcPts val="4060"/>
              </a:lnSpc>
              <a:spcBef>
                <a:spcPct val="0"/>
              </a:spcBef>
            </a:pPr>
            <a:r>
              <a:rPr lang="en-US" sz="3200" spc="70" dirty="0">
                <a:solidFill>
                  <a:srgbClr val="244357"/>
                </a:solidFill>
                <a:latin typeface="Roboto"/>
              </a:rPr>
              <a:t>    </a:t>
            </a:r>
            <a:r>
              <a:rPr lang="en-US" sz="3200" b="1" spc="70" dirty="0">
                <a:solidFill>
                  <a:srgbClr val="244357"/>
                </a:solidFill>
                <a:latin typeface="Roboto"/>
              </a:rPr>
              <a:t>NON TUTTI ACCETTERANNO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59CF1231-A94D-477D-885A-B773F85C8D7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916400" y="8953500"/>
            <a:ext cx="1170533" cy="1170533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DDCAA2D0-9760-48BE-99CE-6514D26E1DD1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52600" y="4953000"/>
            <a:ext cx="36576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0745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A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5D73BFB6-57DE-4C21-B2DA-0EF47AD3FB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8700" y="4341363"/>
            <a:ext cx="4572000" cy="4572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Picture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148670" y="-164078"/>
            <a:ext cx="18585340" cy="1639883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914400" y="2069459"/>
            <a:ext cx="6145329" cy="3474249"/>
            <a:chOff x="0" y="28575"/>
            <a:chExt cx="8193772" cy="4632332"/>
          </a:xfrm>
        </p:grpSpPr>
        <p:sp>
          <p:nvSpPr>
            <p:cNvPr id="5" name="TextBox 5"/>
            <p:cNvSpPr txBox="1"/>
            <p:nvPr/>
          </p:nvSpPr>
          <p:spPr>
            <a:xfrm>
              <a:off x="0" y="28575"/>
              <a:ext cx="8193772" cy="21202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6214"/>
                </a:lnSpc>
                <a:spcBef>
                  <a:spcPct val="0"/>
                </a:spcBef>
              </a:pPr>
              <a:r>
                <a:rPr lang="en-US" sz="5500" spc="577" dirty="0">
                  <a:solidFill>
                    <a:srgbClr val="244357"/>
                  </a:solidFill>
                  <a:latin typeface="Roboto Condensed Bold"/>
                </a:rPr>
                <a:t>PRIMA DELLA CONSULENZA</a:t>
              </a:r>
              <a:r>
                <a:rPr lang="en-US" sz="5500" u="none" spc="577" dirty="0">
                  <a:solidFill>
                    <a:srgbClr val="244357"/>
                  </a:solidFill>
                  <a:latin typeface="Roboto Condensed Bold"/>
                </a:rPr>
                <a:t> 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111760" y="3720479"/>
              <a:ext cx="7342776" cy="94042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5473"/>
                </a:lnSpc>
                <a:spcBef>
                  <a:spcPct val="0"/>
                </a:spcBef>
              </a:pPr>
              <a:endParaRPr lang="en-US" sz="4600" u="none" spc="114" dirty="0">
                <a:solidFill>
                  <a:srgbClr val="244357"/>
                </a:solidFill>
                <a:latin typeface="Roboto Condensed"/>
              </a:endParaRPr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7798946" y="3192102"/>
            <a:ext cx="9460354" cy="47032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lvl="0" algn="l">
              <a:lnSpc>
                <a:spcPts val="4060"/>
              </a:lnSpc>
              <a:spcBef>
                <a:spcPct val="0"/>
              </a:spcBef>
            </a:pPr>
            <a:r>
              <a:rPr lang="en-US" sz="3600" spc="70" dirty="0">
                <a:solidFill>
                  <a:srgbClr val="244357"/>
                </a:solidFill>
                <a:latin typeface="Roboto"/>
              </a:rPr>
              <a:t>INVIARE VIA MAIL </a:t>
            </a:r>
          </a:p>
          <a:p>
            <a:pPr marL="457200" lvl="0" indent="-457200" algn="l">
              <a:lnSpc>
                <a:spcPts val="4060"/>
              </a:lnSpc>
              <a:spcBef>
                <a:spcPct val="0"/>
              </a:spcBef>
              <a:buFontTx/>
              <a:buChar char="-"/>
            </a:pPr>
            <a:endParaRPr lang="en-US" sz="3600" spc="70" dirty="0">
              <a:solidFill>
                <a:srgbClr val="244357"/>
              </a:solidFill>
              <a:latin typeface="Roboto"/>
            </a:endParaRPr>
          </a:p>
          <a:p>
            <a:pPr marL="457200" lvl="0" indent="-457200" algn="l">
              <a:lnSpc>
                <a:spcPts val="4060"/>
              </a:lnSpc>
              <a:spcBef>
                <a:spcPct val="0"/>
              </a:spcBef>
              <a:buFontTx/>
              <a:buChar char="-"/>
            </a:pPr>
            <a:r>
              <a:rPr lang="en-US" sz="3600" spc="70" dirty="0">
                <a:solidFill>
                  <a:srgbClr val="244357"/>
                </a:solidFill>
                <a:latin typeface="Roboto"/>
              </a:rPr>
              <a:t>MODULO RACCOLTA DATI </a:t>
            </a:r>
          </a:p>
          <a:p>
            <a:pPr marL="457200" lvl="0" indent="-457200" algn="l">
              <a:lnSpc>
                <a:spcPts val="4060"/>
              </a:lnSpc>
              <a:spcBef>
                <a:spcPct val="0"/>
              </a:spcBef>
              <a:buFontTx/>
              <a:buChar char="-"/>
            </a:pPr>
            <a:endParaRPr lang="en-US" sz="3600" spc="70" dirty="0">
              <a:solidFill>
                <a:srgbClr val="244357"/>
              </a:solidFill>
              <a:latin typeface="Roboto"/>
            </a:endParaRPr>
          </a:p>
          <a:p>
            <a:pPr marL="457200" lvl="0" indent="-457200" algn="l">
              <a:lnSpc>
                <a:spcPts val="4060"/>
              </a:lnSpc>
              <a:spcBef>
                <a:spcPct val="0"/>
              </a:spcBef>
              <a:buFontTx/>
              <a:buChar char="-"/>
            </a:pPr>
            <a:r>
              <a:rPr lang="en-US" sz="3600" spc="70" dirty="0">
                <a:solidFill>
                  <a:srgbClr val="244357"/>
                </a:solidFill>
                <a:latin typeface="Roboto"/>
              </a:rPr>
              <a:t>MODULO PRIVACY </a:t>
            </a:r>
          </a:p>
          <a:p>
            <a:pPr marL="457200" lvl="0" indent="-457200" algn="l">
              <a:lnSpc>
                <a:spcPts val="4060"/>
              </a:lnSpc>
              <a:spcBef>
                <a:spcPct val="0"/>
              </a:spcBef>
              <a:buFontTx/>
              <a:buChar char="-"/>
            </a:pPr>
            <a:endParaRPr lang="en-US" sz="3600" spc="70" dirty="0">
              <a:solidFill>
                <a:srgbClr val="244357"/>
              </a:solidFill>
              <a:latin typeface="Roboto"/>
            </a:endParaRPr>
          </a:p>
          <a:p>
            <a:pPr marL="457200" lvl="0" indent="-457200" algn="l">
              <a:lnSpc>
                <a:spcPts val="4060"/>
              </a:lnSpc>
              <a:spcBef>
                <a:spcPct val="0"/>
              </a:spcBef>
              <a:buFontTx/>
              <a:buChar char="-"/>
            </a:pPr>
            <a:r>
              <a:rPr lang="en-US" sz="3600" spc="70" dirty="0">
                <a:solidFill>
                  <a:srgbClr val="244357"/>
                </a:solidFill>
                <a:latin typeface="Roboto"/>
              </a:rPr>
              <a:t>INFORMAZIONI PER IL PAGAMENTO E IMPORTO DELLA CONSULENZA </a:t>
            </a:r>
            <a:endParaRPr lang="en-US" sz="3600" u="none" spc="70" dirty="0">
              <a:solidFill>
                <a:srgbClr val="244357"/>
              </a:solidFill>
              <a:latin typeface="Roboto"/>
            </a:endParaRPr>
          </a:p>
          <a:p>
            <a:pPr marL="457200" lvl="0" indent="-457200" algn="l">
              <a:lnSpc>
                <a:spcPts val="4060"/>
              </a:lnSpc>
              <a:spcBef>
                <a:spcPct val="0"/>
              </a:spcBef>
              <a:buFontTx/>
              <a:buChar char="-"/>
            </a:pPr>
            <a:endParaRPr lang="en-US" sz="3600" u="none" spc="70" dirty="0">
              <a:solidFill>
                <a:srgbClr val="244357"/>
              </a:solidFill>
              <a:latin typeface="Roboto"/>
            </a:endParaRP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7924B455-FEB3-41D5-BAF2-68224AF63AD1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840200" y="8913363"/>
            <a:ext cx="1170533" cy="1170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0463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11224</TotalTime>
  <Words>855</Words>
  <Application>Microsoft Macintosh PowerPoint</Application>
  <PresentationFormat>Personalizzato</PresentationFormat>
  <Paragraphs>210</Paragraphs>
  <Slides>25</Slides>
  <Notes>24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25</vt:i4>
      </vt:variant>
    </vt:vector>
  </HeadingPairs>
  <TitlesOfParts>
    <vt:vector size="33" baseType="lpstr">
      <vt:lpstr>Roboto Bold</vt:lpstr>
      <vt:lpstr>Roboto Condensed Bold</vt:lpstr>
      <vt:lpstr>Calibri</vt:lpstr>
      <vt:lpstr>Roboto Condensed</vt:lpstr>
      <vt:lpstr>Arial</vt:lpstr>
      <vt:lpstr>Ink Free</vt:lpstr>
      <vt:lpstr>Roboto</vt:lpstr>
      <vt:lpstr>Office Theme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Design Challenge Blue Gradient Technology Wide Presentation</dc:title>
  <cp:lastModifiedBy>Microsoft Office User</cp:lastModifiedBy>
  <cp:revision>158</cp:revision>
  <dcterms:created xsi:type="dcterms:W3CDTF">2006-08-16T00:00:00Z</dcterms:created>
  <dcterms:modified xsi:type="dcterms:W3CDTF">2020-04-15T10:52:11Z</dcterms:modified>
  <dc:identifier>DAD32r1eKhY</dc:identifier>
</cp:coreProperties>
</file>