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9" r:id="rId4"/>
    <p:sldId id="261" r:id="rId5"/>
    <p:sldId id="258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68" r:id="rId15"/>
    <p:sldId id="271" r:id="rId16"/>
    <p:sldId id="272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92" r:id="rId29"/>
    <p:sldId id="286" r:id="rId30"/>
    <p:sldId id="288" r:id="rId31"/>
    <p:sldId id="289" r:id="rId32"/>
    <p:sldId id="287" r:id="rId33"/>
    <p:sldId id="290" r:id="rId34"/>
    <p:sldId id="293" r:id="rId35"/>
    <p:sldId id="294" r:id="rId36"/>
    <p:sldId id="295" r:id="rId37"/>
    <p:sldId id="296" r:id="rId38"/>
    <p:sldId id="298" r:id="rId39"/>
    <p:sldId id="300" r:id="rId40"/>
    <p:sldId id="301" r:id="rId41"/>
    <p:sldId id="297" r:id="rId4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2F16C-1172-994F-86F2-E87D822827B5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63561-BFC5-B441-B5FB-94CDEC2975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8257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63561-BFC5-B441-B5FB-94CDEC29757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417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Legge di Parkinson …. Il lavoro si espande fino ad occupare tutto il tempo disponibile; più è il tempo e più il lavoro sembra importante e impegnativo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63561-BFC5-B441-B5FB-94CDEC29757F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7247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Ricordare il controllo </a:t>
            </a:r>
            <a:r>
              <a:rPr lang="it-IT" dirty="0" err="1"/>
              <a:t>menisle</a:t>
            </a:r>
            <a:r>
              <a:rPr lang="it-IT" dirty="0"/>
              <a:t> in relazione agli obiettivi e alle scadenze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63561-BFC5-B441-B5FB-94CDEC29757F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147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930DFE-A924-D340-9CE4-FC0599E10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D2D3C0F-413D-B740-9D5E-D8E1A246B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6BA2DE-9C55-C240-9ADF-53E1823C6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BD7A-A8F4-9044-8522-ABD9118EFCB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FFEED5-8EDB-3A44-94F2-473A1E06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30E8C-9D9F-E743-A253-93E3C50C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8C2-91B5-CB4D-8FB7-1C147EB19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3884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23DDB1-290B-0748-9304-5184B78F8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3483929-C1EE-A74B-B127-E642C51D1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57F25E-4BD5-8845-ACE0-79B3D8243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BD7A-A8F4-9044-8522-ABD9118EFCB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71D05D-664A-AC4C-8D83-9A39AA8C8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AF77A8-EB62-644A-A359-E5946C5C8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8C2-91B5-CB4D-8FB7-1C147EB19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225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E024DDE-9E3B-734B-B8FB-3FAEBC2341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F7BA373-1CC1-464E-AE92-E44FC86AC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A41244-DE6B-BE45-945B-A47C8E6F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BD7A-A8F4-9044-8522-ABD9118EFCB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C5FB82-6963-4945-9978-E74EF549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173040-0689-AB40-B004-DCB9EAF8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8C2-91B5-CB4D-8FB7-1C147EB19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3583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59F1D6-CBA3-7F43-A424-0C74FDC3F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EB03E3-2AEA-BA40-9859-0D9418850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6ECE80-306D-4943-8696-49ACC9986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BD7A-A8F4-9044-8522-ABD9118EFCB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136AA3-5ABF-6C43-A225-8CEC269F3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AF6C99-CC55-B347-90FE-E5012F7A4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8C2-91B5-CB4D-8FB7-1C147EB19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688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0F444A-C78E-B049-AFE5-97F7CDEE1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063D051-1BDC-6B48-8168-FBA3E83BD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373C9D-1AC9-324D-9E08-F0650659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BD7A-A8F4-9044-8522-ABD9118EFCB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0CFAF3-4257-A54E-A2FF-209A8A36A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A21F9E-A9C6-A847-B318-59652FC3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8C2-91B5-CB4D-8FB7-1C147EB19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176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368802-718C-FA46-877E-8996C0DF8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9EACAB-8D58-3143-ADE5-3FBB2C2C7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6E6F0B1-2801-304F-8ABE-284427DD9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FC38F1E-E52B-5345-89BC-5A37EE25A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BD7A-A8F4-9044-8522-ABD9118EFCB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B854112-77D2-CA42-8B19-79D084892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4E4B09C-65BA-0F40-BBDE-7589D09F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8C2-91B5-CB4D-8FB7-1C147EB19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442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307B38-EF81-054F-B38F-57397F6FB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669989-0E67-7D44-8E0C-6D49D16A2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0706937-7564-E844-90CA-001425D53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BD4CB2A-7D1D-D14F-BAC9-C0D294685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CC0B697-9310-254D-A3C6-B870D6020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B0B6439-480C-594D-B40B-2BF37B2C4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BD7A-A8F4-9044-8522-ABD9118EFCB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BC81C23-5018-0742-8060-37E5CA81B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B26C4EA-7F4C-824A-ADBD-ECDEF13B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8C2-91B5-CB4D-8FB7-1C147EB19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368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589FE6-D0F8-0440-A04B-4E85866D8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D465116-AE56-7B4D-9D8C-C0879D1F7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BD7A-A8F4-9044-8522-ABD9118EFCB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A59A3A2-2F4B-B140-BB80-34958D0E5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5682CD3-6464-6D49-AB5E-C93278765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8C2-91B5-CB4D-8FB7-1C147EB19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6857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FCC2840-7360-F34A-A868-6AC3CF32D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BD7A-A8F4-9044-8522-ABD9118EFCB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119F22D-7F86-824C-B5A3-4C7B3915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5532B99-0C8F-AC4D-8026-023EF309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8C2-91B5-CB4D-8FB7-1C147EB19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8734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3776B8-9849-3C47-A063-5AE331BD2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DD5A6F-E3D8-5640-BCA2-E52ADB67C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42F0379-A68D-0143-B6FD-518795DCE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804ED7-EC1E-5941-AF91-9415D26D6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BD7A-A8F4-9044-8522-ABD9118EFCB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9B582D-9398-0849-A1C5-5763E24E2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396FB1E-7D40-CF49-882D-C4E88721B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8C2-91B5-CB4D-8FB7-1C147EB19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647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254201-091A-F14C-8743-F4640727E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0A1DFEC-9B2C-AC4E-943C-0886C6C79A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5D04090-560D-EB43-A813-A36051AC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B40BEC-8E5B-FA41-B760-A2F55219A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BBD7A-A8F4-9044-8522-ABD9118EFCB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789EE19-7939-8B48-A0AD-07E328AED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8F751C1-074A-6A44-B91B-25F99323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7A8C2-91B5-CB4D-8FB7-1C147EB19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61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3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D23E6E9-736E-8B41-8A61-5CE4985C6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CE17D4-0016-CC4D-A0BB-C643AECAD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31F3CD-66D3-104F-8C5D-781B1C0E64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BBD7A-A8F4-9044-8522-ABD9118EFCB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70D1CD-62F8-9249-9D42-A8F499AAC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B9778D-2DAB-A34D-B4B6-9D617756F5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7A8C2-91B5-CB4D-8FB7-1C147EB190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79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lementi multimediali online 5" descr="hourglass_18411.mov">
            <a:hlinkClick r:id="" action="ppaction://media"/>
            <a:extLst>
              <a:ext uri="{FF2B5EF4-FFF2-40B4-BE49-F238E27FC236}">
                <a16:creationId xmlns:a16="http://schemas.microsoft.com/office/drawing/2014/main" id="{A31E5062-D8E6-D74E-8B18-A343CF4852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9DB2706-02DF-7A4A-AB36-CD2D312171AA}"/>
              </a:ext>
            </a:extLst>
          </p:cNvPr>
          <p:cNvSpPr txBox="1"/>
          <p:nvPr/>
        </p:nvSpPr>
        <p:spPr>
          <a:xfrm>
            <a:off x="5017770" y="460376"/>
            <a:ext cx="678961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LA GESTIONE DEL TEMPO</a:t>
            </a:r>
          </a:p>
          <a:p>
            <a:pPr algn="r"/>
            <a:r>
              <a:rPr lang="it-IT" sz="2000" i="1" dirty="0"/>
              <a:t>Dott. Fabiano Merzari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FD5DA13-C7BC-644D-8476-DBCCD0306ACE}"/>
              </a:ext>
            </a:extLst>
          </p:cNvPr>
          <p:cNvSpPr txBox="1"/>
          <p:nvPr/>
        </p:nvSpPr>
        <p:spPr>
          <a:xfrm>
            <a:off x="9351264" y="5997514"/>
            <a:ext cx="2456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 i="1" dirty="0"/>
              <a:t>Lunedì 20 Aprile 2020</a:t>
            </a:r>
          </a:p>
        </p:txBody>
      </p:sp>
    </p:spTree>
    <p:extLst>
      <p:ext uri="{BB962C8B-B14F-4D97-AF65-F5344CB8AC3E}">
        <p14:creationId xmlns:p14="http://schemas.microsoft.com/office/powerpoint/2010/main" val="376883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98B025F-A5FC-2044-ACFF-29161457D437}"/>
              </a:ext>
            </a:extLst>
          </p:cNvPr>
          <p:cNvSpPr txBox="1"/>
          <p:nvPr/>
        </p:nvSpPr>
        <p:spPr>
          <a:xfrm>
            <a:off x="9670262" y="460376"/>
            <a:ext cx="213712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Come ?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68197D4-2E38-9F43-84FF-B7B7D05B9582}"/>
              </a:ext>
            </a:extLst>
          </p:cNvPr>
          <p:cNvSpPr/>
          <p:nvPr/>
        </p:nvSpPr>
        <p:spPr>
          <a:xfrm>
            <a:off x="4286250" y="1643437"/>
            <a:ext cx="76581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i="1" dirty="0"/>
              <a:t>Definire il piano di azione … ma non serve definire nel dettaglio tutti i punti, almeno non nella prima fase.</a:t>
            </a:r>
          </a:p>
        </p:txBody>
      </p:sp>
      <p:pic>
        <p:nvPicPr>
          <p:cNvPr id="5" name="Immagine 4" descr="Immagine che contiene tenendo&#10;&#10;Descrizione generata automaticamente">
            <a:extLst>
              <a:ext uri="{FF2B5EF4-FFF2-40B4-BE49-F238E27FC236}">
                <a16:creationId xmlns:a16="http://schemas.microsoft.com/office/drawing/2014/main" id="{9DA35854-098D-FB42-99B6-52D9BC7EB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29" y="956469"/>
            <a:ext cx="3540918" cy="5901531"/>
          </a:xfrm>
          <a:prstGeom prst="rect">
            <a:avLst/>
          </a:prstGeom>
        </p:spPr>
      </p:pic>
      <p:pic>
        <p:nvPicPr>
          <p:cNvPr id="4" name="Immagine 3" descr="Immagine che contiene sedendo, nero, tavolo, luce&#10;&#10;Descrizione generata automaticamente">
            <a:extLst>
              <a:ext uri="{FF2B5EF4-FFF2-40B4-BE49-F238E27FC236}">
                <a16:creationId xmlns:a16="http://schemas.microsoft.com/office/drawing/2014/main" id="{32C540F2-F6ED-E841-9B4C-C61E1CC8B2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194" y="3703213"/>
            <a:ext cx="3224212" cy="302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6A9BC6-A658-1141-86C3-7985D8FB7D82}"/>
              </a:ext>
            </a:extLst>
          </p:cNvPr>
          <p:cNvSpPr txBox="1"/>
          <p:nvPr/>
        </p:nvSpPr>
        <p:spPr>
          <a:xfrm>
            <a:off x="3461767" y="460376"/>
            <a:ext cx="83456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La raccolta dati e gli obiettivi …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1073259-2C8C-1948-ABC1-8F6DB8D61EA6}"/>
              </a:ext>
            </a:extLst>
          </p:cNvPr>
          <p:cNvSpPr/>
          <p:nvPr/>
        </p:nvSpPr>
        <p:spPr>
          <a:xfrm>
            <a:off x="378047" y="1500562"/>
            <a:ext cx="109519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i="1" dirty="0"/>
              <a:t>La raccolta e analisi dei dati rappresenta:</a:t>
            </a:r>
          </a:p>
          <a:p>
            <a:pPr marL="457200" indent="-457200">
              <a:buFontTx/>
              <a:buChar char="-"/>
            </a:pPr>
            <a:r>
              <a:rPr lang="it-IT" sz="3000" i="1" dirty="0"/>
              <a:t>Un importante sistema di controllo del percorso verso gli obiettivi;</a:t>
            </a:r>
          </a:p>
          <a:p>
            <a:pPr marL="457200" indent="-457200">
              <a:buFontTx/>
              <a:buChar char="-"/>
            </a:pPr>
            <a:r>
              <a:rPr lang="it-IT" sz="3000" i="1" dirty="0"/>
              <a:t>O per chi già lavora, un buon punto di partenza per capire a che punto siamo rispetto al nostro obiettivo.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F1911EE-5B73-5B4B-A99E-86C48B830666}"/>
              </a:ext>
            </a:extLst>
          </p:cNvPr>
          <p:cNvSpPr/>
          <p:nvPr/>
        </p:nvSpPr>
        <p:spPr>
          <a:xfrm>
            <a:off x="1377505" y="4025899"/>
            <a:ext cx="2657475" cy="23717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i="1" dirty="0">
                <a:solidFill>
                  <a:srgbClr val="0070C0"/>
                </a:solidFill>
              </a:rPr>
              <a:t>Raccogliere i dati ci dà una guida chiara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CB113B2F-7950-C94E-9A87-9FC338532E15}"/>
              </a:ext>
            </a:extLst>
          </p:cNvPr>
          <p:cNvSpPr/>
          <p:nvPr/>
        </p:nvSpPr>
        <p:spPr>
          <a:xfrm>
            <a:off x="8301038" y="4025899"/>
            <a:ext cx="2657475" cy="23717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00B050"/>
                </a:solidFill>
              </a:rPr>
              <a:t>Patrimonio grazie per prendere delle decisioni e creare collaborazioni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788525F7-BBF2-E646-8106-358A9A31DFB5}"/>
              </a:ext>
            </a:extLst>
          </p:cNvPr>
          <p:cNvSpPr/>
          <p:nvPr/>
        </p:nvSpPr>
        <p:spPr>
          <a:xfrm>
            <a:off x="4839271" y="4025899"/>
            <a:ext cx="2657475" cy="2371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Dati raccolti a gruppi per creare MACRO INDICATORI</a:t>
            </a:r>
          </a:p>
        </p:txBody>
      </p:sp>
    </p:spTree>
    <p:extLst>
      <p:ext uri="{BB962C8B-B14F-4D97-AF65-F5344CB8AC3E}">
        <p14:creationId xmlns:p14="http://schemas.microsoft.com/office/powerpoint/2010/main" val="111707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6A9BC6-A658-1141-86C3-7985D8FB7D82}"/>
              </a:ext>
            </a:extLst>
          </p:cNvPr>
          <p:cNvSpPr txBox="1"/>
          <p:nvPr/>
        </p:nvSpPr>
        <p:spPr>
          <a:xfrm>
            <a:off x="3372898" y="460376"/>
            <a:ext cx="843448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Quali dati bisogna raccogliere …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1073259-2C8C-1948-ABC1-8F6DB8D61EA6}"/>
              </a:ext>
            </a:extLst>
          </p:cNvPr>
          <p:cNvSpPr/>
          <p:nvPr/>
        </p:nvSpPr>
        <p:spPr>
          <a:xfrm>
            <a:off x="378047" y="1500562"/>
            <a:ext cx="109519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i="1" dirty="0"/>
              <a:t>Più dati raccogliamo e più indicazioni abbiamo:</a:t>
            </a:r>
          </a:p>
          <a:p>
            <a:pPr marL="457200" indent="-457200">
              <a:buFontTx/>
              <a:buChar char="-"/>
            </a:pPr>
            <a:r>
              <a:rPr lang="it-IT" sz="3000" i="1" dirty="0"/>
              <a:t>Dati di fatturato;</a:t>
            </a:r>
          </a:p>
          <a:p>
            <a:pPr marL="457200" indent="-457200">
              <a:buFontTx/>
              <a:buChar char="-"/>
            </a:pPr>
            <a:r>
              <a:rPr lang="it-IT" sz="3000" i="1" dirty="0"/>
              <a:t>Dati di impegno singolo o del team;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F1911EE-5B73-5B4B-A99E-86C48B830666}"/>
              </a:ext>
            </a:extLst>
          </p:cNvPr>
          <p:cNvSpPr/>
          <p:nvPr/>
        </p:nvSpPr>
        <p:spPr>
          <a:xfrm>
            <a:off x="378047" y="3156302"/>
            <a:ext cx="11429339" cy="14773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i="1" dirty="0">
                <a:solidFill>
                  <a:srgbClr val="0070C0"/>
                </a:solidFill>
              </a:rPr>
              <a:t>Esempio … DATI DI FATTURATO</a:t>
            </a:r>
          </a:p>
          <a:p>
            <a:r>
              <a:rPr lang="it-IT" sz="2400" i="1" dirty="0">
                <a:solidFill>
                  <a:srgbClr val="0070C0"/>
                </a:solidFill>
              </a:rPr>
              <a:t>Quanti clienti? Perché sono venuti da noi? Come si possono suddividere? Quale è stato il fatturato totale? </a:t>
            </a:r>
            <a:r>
              <a:rPr lang="it-IT" sz="2400" i="1" dirty="0" err="1">
                <a:solidFill>
                  <a:srgbClr val="0070C0"/>
                </a:solidFill>
              </a:rPr>
              <a:t>Ecc</a:t>
            </a:r>
            <a:r>
              <a:rPr lang="it-IT" sz="2400" i="1" dirty="0">
                <a:solidFill>
                  <a:srgbClr val="0070C0"/>
                </a:solidFill>
              </a:rPr>
              <a:t>… 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6D25A38-6A08-7642-B59B-783B4051BB07}"/>
              </a:ext>
            </a:extLst>
          </p:cNvPr>
          <p:cNvSpPr txBox="1"/>
          <p:nvPr/>
        </p:nvSpPr>
        <p:spPr>
          <a:xfrm rot="20336939">
            <a:off x="205215" y="5032113"/>
            <a:ext cx="2373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/>
              <a:t>SU COSA INVESTIRE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DF61A00-8924-0F4F-A83B-ECA72D5E54EB}"/>
              </a:ext>
            </a:extLst>
          </p:cNvPr>
          <p:cNvSpPr txBox="1"/>
          <p:nvPr/>
        </p:nvSpPr>
        <p:spPr>
          <a:xfrm>
            <a:off x="2648400" y="5447611"/>
            <a:ext cx="2373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/>
              <a:t>QUANTO SONO DISTANTE DAL MIO OBIETTIVO?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D469A58-AFD5-BB43-86FE-DECECCC78F7B}"/>
              </a:ext>
            </a:extLst>
          </p:cNvPr>
          <p:cNvSpPr txBox="1"/>
          <p:nvPr/>
        </p:nvSpPr>
        <p:spPr>
          <a:xfrm rot="1062116">
            <a:off x="5349161" y="5175912"/>
            <a:ext cx="2726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/>
              <a:t>COME REGOLO LA MIA COMNUICAZIONE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62E4EAF-78D0-A14B-990D-549825DDF8C6}"/>
              </a:ext>
            </a:extLst>
          </p:cNvPr>
          <p:cNvSpPr txBox="1"/>
          <p:nvPr/>
        </p:nvSpPr>
        <p:spPr>
          <a:xfrm>
            <a:off x="8801550" y="5061264"/>
            <a:ext cx="2373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/>
              <a:t>COME RISPARMIO IL TEMPO?</a:t>
            </a:r>
          </a:p>
        </p:txBody>
      </p:sp>
    </p:spTree>
    <p:extLst>
      <p:ext uri="{BB962C8B-B14F-4D97-AF65-F5344CB8AC3E}">
        <p14:creationId xmlns:p14="http://schemas.microsoft.com/office/powerpoint/2010/main" val="326567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2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6A9BC6-A658-1141-86C3-7985D8FB7D82}"/>
              </a:ext>
            </a:extLst>
          </p:cNvPr>
          <p:cNvSpPr txBox="1"/>
          <p:nvPr/>
        </p:nvSpPr>
        <p:spPr>
          <a:xfrm>
            <a:off x="3365844" y="460376"/>
            <a:ext cx="844154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Che strumenti posso utilizzare?</a:t>
            </a:r>
          </a:p>
        </p:txBody>
      </p:sp>
      <p:pic>
        <p:nvPicPr>
          <p:cNvPr id="7" name="Immagine 6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4F578226-13D8-8743-B970-44789BF00F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8" y="2406107"/>
            <a:ext cx="3784600" cy="3369217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4C035925-993A-0746-B915-CFD6129E6582}"/>
              </a:ext>
            </a:extLst>
          </p:cNvPr>
          <p:cNvSpPr/>
          <p:nvPr/>
        </p:nvSpPr>
        <p:spPr>
          <a:xfrm>
            <a:off x="5177986" y="2300662"/>
            <a:ext cx="66294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i="1" dirty="0"/>
              <a:t>Che vantaggi ci dà l’utilizzo di Excel?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000" i="1" dirty="0"/>
              <a:t>Economico (Office 365);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000" i="1" dirty="0"/>
              <a:t>Facile da utilizzare;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000" i="1" dirty="0"/>
              <a:t>Possibile condivisione;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000" i="1" dirty="0"/>
              <a:t>Gestisce macro e formule utili per valutare i dati;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000" i="1" dirty="0"/>
              <a:t>Facile Import ed export in altri sistemi</a:t>
            </a:r>
          </a:p>
        </p:txBody>
      </p:sp>
    </p:spTree>
    <p:extLst>
      <p:ext uri="{BB962C8B-B14F-4D97-AF65-F5344CB8AC3E}">
        <p14:creationId xmlns:p14="http://schemas.microsoft.com/office/powerpoint/2010/main" val="328405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9943D84-3B6E-D542-BC72-36AE429C22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0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2B2E083-9659-F849-90A8-C2A0215DFF81}"/>
              </a:ext>
            </a:extLst>
          </p:cNvPr>
          <p:cNvSpPr txBox="1"/>
          <p:nvPr/>
        </p:nvSpPr>
        <p:spPr>
          <a:xfrm>
            <a:off x="6409690" y="460376"/>
            <a:ext cx="53976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Il principio di Pareto</a:t>
            </a:r>
          </a:p>
        </p:txBody>
      </p:sp>
      <p:pic>
        <p:nvPicPr>
          <p:cNvPr id="6" name="Immagine 5" descr="Immagine che contiene persona, interni, uomo, cravatta&#10;&#10;Descrizione generata automaticamente">
            <a:extLst>
              <a:ext uri="{FF2B5EF4-FFF2-40B4-BE49-F238E27FC236}">
                <a16:creationId xmlns:a16="http://schemas.microsoft.com/office/drawing/2014/main" id="{25B6E8A8-C975-4446-AEA0-440C9B2B09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889000"/>
            <a:ext cx="2667000" cy="2540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A4CA94C3-EE5A-4B45-9305-2F9D45C229CF}"/>
              </a:ext>
            </a:extLst>
          </p:cNvPr>
          <p:cNvSpPr/>
          <p:nvPr/>
        </p:nvSpPr>
        <p:spPr>
          <a:xfrm>
            <a:off x="3196786" y="1490008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i="1" dirty="0"/>
              <a:t>Il principio di Pareto è un risultato di natura statistico-empirica che si riscontra in molti sistemi complessi dotati di una struttura di causa-effetto. Il principio afferma che circa il 20% delle cause provoca l'80% degli effetti. Questi valori vanno da intendersi come qualitativi e approssimativi. Esso prende il nome da Vilfredo Pareto (1848-1923), uno dei maggiori economisti e sociologi italiani e trova applicazione in una sorprendente moltitudine di ambiti e discipline.</a:t>
            </a:r>
          </a:p>
        </p:txBody>
      </p:sp>
      <p:pic>
        <p:nvPicPr>
          <p:cNvPr id="9" name="Immagine 8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158DB413-AD63-7B4E-B520-B91A2F38C3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211" y="3749992"/>
            <a:ext cx="3280958" cy="288724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4039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2B2E083-9659-F849-90A8-C2A0215DFF81}"/>
              </a:ext>
            </a:extLst>
          </p:cNvPr>
          <p:cNvSpPr txBox="1"/>
          <p:nvPr/>
        </p:nvSpPr>
        <p:spPr>
          <a:xfrm>
            <a:off x="1817664" y="460376"/>
            <a:ext cx="998972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La gestione dei progetti … il KANBAN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4CA94C3-EE5A-4B45-9305-2F9D45C229CF}"/>
              </a:ext>
            </a:extLst>
          </p:cNvPr>
          <p:cNvSpPr/>
          <p:nvPr/>
        </p:nvSpPr>
        <p:spPr>
          <a:xfrm>
            <a:off x="613787" y="1526518"/>
            <a:ext cx="109644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i="1" dirty="0"/>
              <a:t>Il </a:t>
            </a:r>
            <a:r>
              <a:rPr lang="it-IT" sz="2000" b="1" i="1" dirty="0" err="1"/>
              <a:t>kanban</a:t>
            </a:r>
            <a:r>
              <a:rPr lang="it-IT" sz="2000" i="1" dirty="0"/>
              <a:t> è una tecnica della Lean Production(</a:t>
            </a:r>
            <a:r>
              <a:rPr lang="it-IT" sz="2000" b="1" i="1" dirty="0"/>
              <a:t>Produzione Snella</a:t>
            </a:r>
            <a:r>
              <a:rPr lang="it-IT" sz="2000" i="1" dirty="0"/>
              <a:t>) che rende possibile il Pull Flow (</a:t>
            </a:r>
            <a:r>
              <a:rPr lang="it-IT" sz="2000" b="1" i="1" dirty="0"/>
              <a:t>Flusso Tirato</a:t>
            </a:r>
            <a:r>
              <a:rPr lang="it-IT" sz="2000" i="1" dirty="0"/>
              <a:t>) dei materiali.</a:t>
            </a:r>
          </a:p>
          <a:p>
            <a:r>
              <a:rPr lang="it-IT" sz="2000" i="1" dirty="0" err="1"/>
              <a:t>Kan</a:t>
            </a:r>
            <a:r>
              <a:rPr lang="it-IT" sz="2000" i="1" dirty="0"/>
              <a:t> (</a:t>
            </a:r>
            <a:r>
              <a:rPr lang="ja-JP" altLang="it-IT" sz="2000" i="1"/>
              <a:t>看</a:t>
            </a:r>
            <a:r>
              <a:rPr lang="it-IT" altLang="ja-JP" sz="2000" i="1" dirty="0"/>
              <a:t>) </a:t>
            </a:r>
            <a:r>
              <a:rPr lang="it-IT" sz="2000" i="1" dirty="0"/>
              <a:t>significa “</a:t>
            </a:r>
            <a:r>
              <a:rPr lang="it-IT" sz="2000" b="1" i="1" dirty="0"/>
              <a:t>visuale</a:t>
            </a:r>
            <a:r>
              <a:rPr lang="it-IT" sz="2000" i="1" dirty="0"/>
              <a:t>”, </a:t>
            </a:r>
            <a:r>
              <a:rPr lang="it-IT" sz="2000" i="1" dirty="0" err="1"/>
              <a:t>Ban</a:t>
            </a:r>
            <a:r>
              <a:rPr lang="it-IT" sz="2000" i="1" dirty="0"/>
              <a:t> (</a:t>
            </a:r>
            <a:r>
              <a:rPr lang="ja-JP" altLang="it-IT" sz="2000" i="1"/>
              <a:t>板</a:t>
            </a:r>
            <a:r>
              <a:rPr lang="it-IT" altLang="ja-JP" sz="2000" i="1" dirty="0"/>
              <a:t>) </a:t>
            </a:r>
            <a:r>
              <a:rPr lang="it-IT" sz="2000" i="1" dirty="0"/>
              <a:t>significa “</a:t>
            </a:r>
            <a:r>
              <a:rPr lang="it-IT" sz="2000" b="1" i="1" dirty="0"/>
              <a:t>segnale</a:t>
            </a:r>
            <a:r>
              <a:rPr lang="it-IT" sz="2000" i="1" dirty="0"/>
              <a:t>”. Il </a:t>
            </a:r>
            <a:r>
              <a:rPr lang="it-IT" sz="2000" i="1" dirty="0" err="1"/>
              <a:t>kanban</a:t>
            </a:r>
            <a:r>
              <a:rPr lang="it-IT" sz="2000" i="1" dirty="0"/>
              <a:t> si basa infatti su dei cartellini fisici che acconsentono la produzione, l’acquisto o la movimentazione dei materiali.</a:t>
            </a:r>
          </a:p>
          <a:p>
            <a:r>
              <a:rPr lang="it-IT" sz="2000" i="1" dirty="0"/>
              <a:t>L’obiettivo del </a:t>
            </a:r>
            <a:r>
              <a:rPr lang="it-IT" sz="2000" i="1" dirty="0" err="1"/>
              <a:t>kanban</a:t>
            </a:r>
            <a:r>
              <a:rPr lang="it-IT" sz="2000" i="1" dirty="0"/>
              <a:t> è di evitare la sovrapproduzione che è lo spreco più impattante sulle performance di un sistema produttivo.</a:t>
            </a:r>
          </a:p>
        </p:txBody>
      </p:sp>
      <p:pic>
        <p:nvPicPr>
          <p:cNvPr id="3" name="Immagine 2" descr="Immagine che contiene orologio, disegnando&#10;&#10;Descrizione generata automaticamente">
            <a:extLst>
              <a:ext uri="{FF2B5EF4-FFF2-40B4-BE49-F238E27FC236}">
                <a16:creationId xmlns:a16="http://schemas.microsoft.com/office/drawing/2014/main" id="{9DFFFB56-3C75-5D43-81DA-B42DA14D83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724" y="3669879"/>
            <a:ext cx="7194550" cy="296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1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2B2E083-9659-F849-90A8-C2A0215DFF81}"/>
              </a:ext>
            </a:extLst>
          </p:cNvPr>
          <p:cNvSpPr txBox="1"/>
          <p:nvPr/>
        </p:nvSpPr>
        <p:spPr>
          <a:xfrm>
            <a:off x="1500975" y="460376"/>
            <a:ext cx="103064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KANBAN … come funziona e cosa serve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4CA94C3-EE5A-4B45-9305-2F9D45C229CF}"/>
              </a:ext>
            </a:extLst>
          </p:cNvPr>
          <p:cNvSpPr/>
          <p:nvPr/>
        </p:nvSpPr>
        <p:spPr>
          <a:xfrm>
            <a:off x="613787" y="1526518"/>
            <a:ext cx="54355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b="1" dirty="0"/>
              <a:t>COSA SERVE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/>
              <a:t>POST IT colorati;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/>
              <a:t>Una penna;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/>
              <a:t>Un foglio e/o una lavagna magnetica.</a:t>
            </a:r>
          </a:p>
        </p:txBody>
      </p:sp>
      <p:pic>
        <p:nvPicPr>
          <p:cNvPr id="3" name="Immagine 2" descr="Immagine che contiene orologio, disegnando&#10;&#10;Descrizione generata automaticamente">
            <a:extLst>
              <a:ext uri="{FF2B5EF4-FFF2-40B4-BE49-F238E27FC236}">
                <a16:creationId xmlns:a16="http://schemas.microsoft.com/office/drawing/2014/main" id="{9DFFFB56-3C75-5D43-81DA-B42DA14D83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180" y="3003846"/>
            <a:ext cx="4687884" cy="193193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708380B-E28B-374B-8016-2FC9F75073D6}"/>
              </a:ext>
            </a:extLst>
          </p:cNvPr>
          <p:cNvSpPr/>
          <p:nvPr/>
        </p:nvSpPr>
        <p:spPr>
          <a:xfrm>
            <a:off x="613783" y="3069519"/>
            <a:ext cx="543559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b="1" dirty="0"/>
              <a:t>COME FUNZIONA …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i="1" dirty="0"/>
              <a:t>Spezzetto i progetti in azioni più piccole alle quali assegno le scadenze;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i="1" dirty="0"/>
              <a:t>Uso colori diversi in relazione ai vari progetti;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i="1" dirty="0"/>
              <a:t>Nomino i progetti in relazione ai ruoli.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4A9A50F-FE03-3740-82A1-714F17D29CA1}"/>
              </a:ext>
            </a:extLst>
          </p:cNvPr>
          <p:cNvSpPr/>
          <p:nvPr/>
        </p:nvSpPr>
        <p:spPr>
          <a:xfrm>
            <a:off x="613783" y="4920296"/>
            <a:ext cx="54355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b="1" dirty="0"/>
              <a:t>LE VOCI 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i="1" dirty="0"/>
              <a:t>To do … da fare,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i="1" dirty="0" err="1"/>
              <a:t>Doing</a:t>
            </a:r>
            <a:r>
              <a:rPr lang="it-IT" sz="2000" i="1" dirty="0"/>
              <a:t> …. In lavorazione;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i="1" dirty="0" err="1"/>
              <a:t>Done</a:t>
            </a:r>
            <a:r>
              <a:rPr lang="it-IT" sz="2000" i="1" dirty="0"/>
              <a:t> … Fatte.</a:t>
            </a:r>
          </a:p>
        </p:txBody>
      </p:sp>
    </p:spTree>
    <p:extLst>
      <p:ext uri="{BB962C8B-B14F-4D97-AF65-F5344CB8AC3E}">
        <p14:creationId xmlns:p14="http://schemas.microsoft.com/office/powerpoint/2010/main" val="178910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2B2E083-9659-F849-90A8-C2A0215DFF81}"/>
              </a:ext>
            </a:extLst>
          </p:cNvPr>
          <p:cNvSpPr txBox="1"/>
          <p:nvPr/>
        </p:nvSpPr>
        <p:spPr>
          <a:xfrm>
            <a:off x="6539534" y="460376"/>
            <a:ext cx="52678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Tre leggi importanti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173ACED-33A4-E24B-9AEC-36B471CF29CF}"/>
              </a:ext>
            </a:extLst>
          </p:cNvPr>
          <p:cNvSpPr/>
          <p:nvPr/>
        </p:nvSpPr>
        <p:spPr>
          <a:xfrm>
            <a:off x="413762" y="1873133"/>
            <a:ext cx="112591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b="1" dirty="0"/>
              <a:t>Legge di LABORIT … </a:t>
            </a:r>
            <a:r>
              <a:rPr lang="it-IT" sz="3000" i="1" dirty="0"/>
              <a:t>parla della fatica mentale e dimostra che le ore della giornata non sono uguali per tutti</a:t>
            </a:r>
          </a:p>
        </p:txBody>
      </p:sp>
      <p:pic>
        <p:nvPicPr>
          <p:cNvPr id="2" name="Elementi multimediali online 1" descr="sunset_path_17796.mov">
            <a:hlinkClick r:id="" action="ppaction://media"/>
            <a:extLst>
              <a:ext uri="{FF2B5EF4-FFF2-40B4-BE49-F238E27FC236}">
                <a16:creationId xmlns:a16="http://schemas.microsoft.com/office/drawing/2014/main" id="{ADADB69E-E933-FE49-B4B9-86CB14B8BC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534" y="3221288"/>
            <a:ext cx="5652466" cy="317951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4C565BEA-D2E7-B74C-AD8E-8FC9E257517D}"/>
              </a:ext>
            </a:extLst>
          </p:cNvPr>
          <p:cNvSpPr/>
          <p:nvPr/>
        </p:nvSpPr>
        <p:spPr>
          <a:xfrm>
            <a:off x="6539534" y="3618536"/>
            <a:ext cx="59346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b="1" dirty="0"/>
              <a:t>Al mattino i TASK relativi al 20 % delle attività produttive</a:t>
            </a:r>
            <a:endParaRPr lang="it-IT" sz="3000" i="1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2BBD663-EF43-9C40-A863-331525F7020E}"/>
              </a:ext>
            </a:extLst>
          </p:cNvPr>
          <p:cNvSpPr/>
          <p:nvPr/>
        </p:nvSpPr>
        <p:spPr>
          <a:xfrm>
            <a:off x="6539534" y="4913936"/>
            <a:ext cx="52089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b="1" dirty="0"/>
              <a:t>Al pomeriggio i TASK relativi al 80 % delle attività produttive</a:t>
            </a:r>
            <a:endParaRPr lang="it-IT" sz="3000" i="1" dirty="0"/>
          </a:p>
        </p:txBody>
      </p:sp>
    </p:spTree>
    <p:extLst>
      <p:ext uri="{BB962C8B-B14F-4D97-AF65-F5344CB8AC3E}">
        <p14:creationId xmlns:p14="http://schemas.microsoft.com/office/powerpoint/2010/main" val="14287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2B2E083-9659-F849-90A8-C2A0215DFF81}"/>
              </a:ext>
            </a:extLst>
          </p:cNvPr>
          <p:cNvSpPr txBox="1"/>
          <p:nvPr/>
        </p:nvSpPr>
        <p:spPr>
          <a:xfrm>
            <a:off x="6539534" y="460376"/>
            <a:ext cx="52678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Tre leggi importanti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81CFF6E-8789-5A4C-B738-0CBC1021EDB1}"/>
              </a:ext>
            </a:extLst>
          </p:cNvPr>
          <p:cNvSpPr/>
          <p:nvPr/>
        </p:nvSpPr>
        <p:spPr>
          <a:xfrm>
            <a:off x="413762" y="1686331"/>
            <a:ext cx="112591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b="1" dirty="0"/>
              <a:t>Legge di </a:t>
            </a:r>
            <a:r>
              <a:rPr lang="it-IT" sz="3000" b="1" dirty="0" err="1"/>
              <a:t>Illich</a:t>
            </a:r>
            <a:r>
              <a:rPr lang="it-IT" sz="3000" b="1" dirty="0"/>
              <a:t> … </a:t>
            </a:r>
            <a:r>
              <a:rPr lang="it-IT" sz="3000" i="1" dirty="0"/>
              <a:t>l tempo che dedichi ad un task non è necessariamente proporzionale a ciò che produci.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45BE930-00E6-704E-84E0-9B9B78098C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762" y="2871984"/>
            <a:ext cx="3965575" cy="364311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2FFB255-7E91-A74E-9E55-865DD668646E}"/>
              </a:ext>
            </a:extLst>
          </p:cNvPr>
          <p:cNvSpPr/>
          <p:nvPr/>
        </p:nvSpPr>
        <p:spPr>
          <a:xfrm>
            <a:off x="4831051" y="3262380"/>
            <a:ext cx="72133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b="1" i="1" dirty="0"/>
              <a:t>Un pomodoro sono 20/25 minuti di lavoro;</a:t>
            </a:r>
          </a:p>
          <a:p>
            <a:endParaRPr lang="it-IT" sz="3000" b="1" i="1" dirty="0"/>
          </a:p>
          <a:p>
            <a:r>
              <a:rPr lang="it-IT" sz="3000" b="1" i="1" dirty="0"/>
              <a:t>Divido i miei TASK in pomodori;</a:t>
            </a:r>
          </a:p>
          <a:p>
            <a:endParaRPr lang="it-IT" sz="3000" b="1" i="1" dirty="0"/>
          </a:p>
          <a:p>
            <a:r>
              <a:rPr lang="it-IT" sz="3000" b="1" i="1" dirty="0"/>
              <a:t>Lavoro su un TASK – Pausa – cambio argomento;</a:t>
            </a:r>
          </a:p>
        </p:txBody>
      </p:sp>
    </p:spTree>
    <p:extLst>
      <p:ext uri="{BB962C8B-B14F-4D97-AF65-F5344CB8AC3E}">
        <p14:creationId xmlns:p14="http://schemas.microsoft.com/office/powerpoint/2010/main" val="161752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BE7014C-98AA-924A-898D-F04BB40EB492}"/>
              </a:ext>
            </a:extLst>
          </p:cNvPr>
          <p:cNvSpPr txBox="1"/>
          <p:nvPr/>
        </p:nvSpPr>
        <p:spPr>
          <a:xfrm>
            <a:off x="3056914" y="460376"/>
            <a:ext cx="875047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IL TEMPO </a:t>
            </a:r>
            <a:r>
              <a:rPr lang="it-IT" sz="5000" cap="all" dirty="0"/>
              <a:t>è</a:t>
            </a:r>
            <a:r>
              <a:rPr lang="it-IT" sz="5000" dirty="0"/>
              <a:t> DENARO</a:t>
            </a:r>
          </a:p>
          <a:p>
            <a:pPr algn="r"/>
            <a:r>
              <a:rPr lang="it-IT" sz="2000" i="1" dirty="0" err="1"/>
              <a:t>Essays</a:t>
            </a:r>
            <a:r>
              <a:rPr lang="it-IT" sz="2000" i="1" dirty="0"/>
              <a:t> (Saggi; 1597) del saggista e filosofo inglese Sir Francis Bacon (1561-1626)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75CCD7B-6ABD-BE43-9CC7-9F6BF21D78B1}"/>
              </a:ext>
            </a:extLst>
          </p:cNvPr>
          <p:cNvSpPr/>
          <p:nvPr/>
        </p:nvSpPr>
        <p:spPr>
          <a:xfrm>
            <a:off x="2914651" y="1844015"/>
            <a:ext cx="88927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/>
              <a:t>“</a:t>
            </a:r>
            <a:r>
              <a:rPr lang="it-IT" i="1" dirty="0"/>
              <a:t>Ricordati che il tempo è denaro; chi potrebbe guadagnare dieci scellini al giorno, e va a passeggio mezza giornata, o fa il poltrone nella sua stanza, se anche spende solo sei </a:t>
            </a:r>
            <a:r>
              <a:rPr lang="it-IT" i="1" dirty="0" err="1"/>
              <a:t>pence</a:t>
            </a:r>
            <a:r>
              <a:rPr lang="it-IT" i="1" dirty="0"/>
              <a:t> per i suoi piaceri, non deve contare soltanto questi, oltre a questi ha speso, anzi buttato via, cinque scellini</a:t>
            </a:r>
            <a:r>
              <a:rPr lang="it-IT" dirty="0"/>
              <a:t>”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A6A8AFB-B2FB-B847-B6A6-DF354D6E8C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51" y="215509"/>
            <a:ext cx="2287832" cy="2828835"/>
          </a:xfrm>
          <a:prstGeom prst="rect">
            <a:avLst/>
          </a:prstGeom>
        </p:spPr>
      </p:pic>
      <p:pic>
        <p:nvPicPr>
          <p:cNvPr id="9" name="Immagine 8" descr="Immagine che contiene oggetto, rosa, giocattolo, piccolo&#10;&#10;Descrizione generata automaticamente">
            <a:extLst>
              <a:ext uri="{FF2B5EF4-FFF2-40B4-BE49-F238E27FC236}">
                <a16:creationId xmlns:a16="http://schemas.microsoft.com/office/drawing/2014/main" id="{E5FBA5A1-CB16-B947-99EE-33F0C50429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261" y="3429000"/>
            <a:ext cx="2143125" cy="3429000"/>
          </a:xfrm>
          <a:prstGeom prst="rect">
            <a:avLst/>
          </a:prstGeom>
        </p:spPr>
      </p:pic>
      <p:pic>
        <p:nvPicPr>
          <p:cNvPr id="11" name="Immagine 10" descr="Immagine che contiene segnale, disegnando, piatto&#10;&#10;Descrizione generata automaticamente">
            <a:extLst>
              <a:ext uri="{FF2B5EF4-FFF2-40B4-BE49-F238E27FC236}">
                <a16:creationId xmlns:a16="http://schemas.microsoft.com/office/drawing/2014/main" id="{A1EC2B6F-0610-8D4C-879D-04CA78B606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83" y="3813657"/>
            <a:ext cx="2425700" cy="31750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36EFDF4-1EFC-274A-854C-7D804BFEE7BE}"/>
              </a:ext>
            </a:extLst>
          </p:cNvPr>
          <p:cNvSpPr txBox="1"/>
          <p:nvPr/>
        </p:nvSpPr>
        <p:spPr>
          <a:xfrm>
            <a:off x="3210527" y="4635668"/>
            <a:ext cx="5770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i="1" dirty="0">
                <a:solidFill>
                  <a:srgbClr val="C00000"/>
                </a:solidFill>
              </a:rPr>
              <a:t>Il tempo non è un problema </a:t>
            </a:r>
            <a:r>
              <a:rPr lang="it-IT" sz="3000" b="1" i="1" dirty="0" err="1">
                <a:solidFill>
                  <a:srgbClr val="C00000"/>
                </a:solidFill>
              </a:rPr>
              <a:t>finchè</a:t>
            </a:r>
            <a:r>
              <a:rPr lang="it-IT" sz="3000" b="1" i="1" dirty="0">
                <a:solidFill>
                  <a:srgbClr val="C00000"/>
                </a:solidFill>
              </a:rPr>
              <a:t> … non diventa un problema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767FD06-0B0E-B34D-AD5C-4489E272BEB6}"/>
              </a:ext>
            </a:extLst>
          </p:cNvPr>
          <p:cNvSpPr txBox="1"/>
          <p:nvPr/>
        </p:nvSpPr>
        <p:spPr>
          <a:xfrm>
            <a:off x="3210527" y="6397624"/>
            <a:ext cx="57709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500" dirty="0"/>
              <a:t>… scusate la sintassi !!!</a:t>
            </a:r>
          </a:p>
        </p:txBody>
      </p:sp>
    </p:spTree>
    <p:extLst>
      <p:ext uri="{BB962C8B-B14F-4D97-AF65-F5344CB8AC3E}">
        <p14:creationId xmlns:p14="http://schemas.microsoft.com/office/powerpoint/2010/main" val="351135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2B2E083-9659-F849-90A8-C2A0215DFF81}"/>
              </a:ext>
            </a:extLst>
          </p:cNvPr>
          <p:cNvSpPr txBox="1"/>
          <p:nvPr/>
        </p:nvSpPr>
        <p:spPr>
          <a:xfrm>
            <a:off x="6539534" y="460376"/>
            <a:ext cx="52678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Tre leggi importanti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F381DCB-430F-2245-84FA-CC3E7775206B}"/>
              </a:ext>
            </a:extLst>
          </p:cNvPr>
          <p:cNvSpPr/>
          <p:nvPr/>
        </p:nvSpPr>
        <p:spPr>
          <a:xfrm>
            <a:off x="413762" y="1861751"/>
            <a:ext cx="112591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b="1" dirty="0"/>
              <a:t>Legge di Parkinson … </a:t>
            </a:r>
            <a:r>
              <a:rPr lang="it-IT" sz="3000" i="1" dirty="0"/>
              <a:t>afferma che il lavoro tende a dilatarsi in base al tempo a disposizione</a:t>
            </a:r>
          </a:p>
        </p:txBody>
      </p:sp>
      <p:pic>
        <p:nvPicPr>
          <p:cNvPr id="6" name="Immagine 5" descr="Immagine che contiene bianco, luce&#10;&#10;Descrizione generata automaticamente">
            <a:extLst>
              <a:ext uri="{FF2B5EF4-FFF2-40B4-BE49-F238E27FC236}">
                <a16:creationId xmlns:a16="http://schemas.microsoft.com/office/drawing/2014/main" id="{9C1A17CE-9FC1-4549-A768-B032B671D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274" y="2877414"/>
            <a:ext cx="6072186" cy="45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478D720B-CEA0-6D4A-815A-2F37ED42A2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9" name="Immagine 8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995F1E66-8FB1-454E-8889-A13DC4B45F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3" name="Immagine 2" descr="Immagine che contiene cibo, segnale&#10;&#10;Descrizione generata automaticamente">
            <a:extLst>
              <a:ext uri="{FF2B5EF4-FFF2-40B4-BE49-F238E27FC236}">
                <a16:creationId xmlns:a16="http://schemas.microsoft.com/office/drawing/2014/main" id="{0550A4D6-66FA-7042-95DB-CD691E6EED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4A26AF6-49DE-564A-8D06-CB3FAD650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2B2E083-9659-F849-90A8-C2A0215DFF81}"/>
              </a:ext>
            </a:extLst>
          </p:cNvPr>
          <p:cNvSpPr txBox="1"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i="1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Proteggi</a:t>
            </a:r>
            <a:r>
              <a:rPr lang="en-US" sz="5000" b="1" i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1" i="1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il</a:t>
            </a:r>
            <a:r>
              <a:rPr lang="en-US" sz="5000" b="1" i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b="1" i="1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tuo</a:t>
            </a:r>
            <a:r>
              <a:rPr lang="en-US" sz="5000" b="1" i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tempo</a:t>
            </a: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56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2B2E083-9659-F849-90A8-C2A0215DFF81}"/>
              </a:ext>
            </a:extLst>
          </p:cNvPr>
          <p:cNvSpPr txBox="1"/>
          <p:nvPr/>
        </p:nvSpPr>
        <p:spPr>
          <a:xfrm>
            <a:off x="6846669" y="460376"/>
            <a:ext cx="49607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SLOT DI TEMPO … 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F381DCB-430F-2245-84FA-CC3E7775206B}"/>
              </a:ext>
            </a:extLst>
          </p:cNvPr>
          <p:cNvSpPr/>
          <p:nvPr/>
        </p:nvSpPr>
        <p:spPr>
          <a:xfrm>
            <a:off x="413762" y="1861751"/>
            <a:ext cx="112591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b="1" dirty="0"/>
              <a:t>FOCUS … </a:t>
            </a:r>
            <a:r>
              <a:rPr lang="it-IT" sz="3000" i="1" dirty="0"/>
              <a:t>attività importanti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45D5874-7D7B-6345-993A-051E43886848}"/>
              </a:ext>
            </a:extLst>
          </p:cNvPr>
          <p:cNvSpPr/>
          <p:nvPr/>
        </p:nvSpPr>
        <p:spPr>
          <a:xfrm>
            <a:off x="413762" y="3600450"/>
            <a:ext cx="112591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b="1" dirty="0"/>
              <a:t>BUFFER … </a:t>
            </a:r>
            <a:r>
              <a:rPr lang="it-IT" sz="3000" i="1" dirty="0"/>
              <a:t>TASK riempitivi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BAD9A24-5008-9B45-B79A-924A3CCCDC36}"/>
              </a:ext>
            </a:extLst>
          </p:cNvPr>
          <p:cNvSpPr/>
          <p:nvPr/>
        </p:nvSpPr>
        <p:spPr>
          <a:xfrm>
            <a:off x="413762" y="5238750"/>
            <a:ext cx="112591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b="1" dirty="0"/>
              <a:t>RELAX … </a:t>
            </a:r>
            <a:r>
              <a:rPr lang="it-IT" sz="3000" i="1" dirty="0"/>
              <a:t>TASK di riposo</a:t>
            </a:r>
          </a:p>
        </p:txBody>
      </p:sp>
      <p:pic>
        <p:nvPicPr>
          <p:cNvPr id="3" name="Immagine 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A654433B-C6EB-E245-94E8-373A274B80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812" y="1358236"/>
            <a:ext cx="2528887" cy="2528887"/>
          </a:xfrm>
          <a:prstGeom prst="rect">
            <a:avLst/>
          </a:prstGeom>
        </p:spPr>
      </p:pic>
      <p:pic>
        <p:nvPicPr>
          <p:cNvPr id="9" name="Immagine 8" descr="Immagine che contiene cibo, segnale&#10;&#10;Descrizione generata automaticamente">
            <a:extLst>
              <a:ext uri="{FF2B5EF4-FFF2-40B4-BE49-F238E27FC236}">
                <a16:creationId xmlns:a16="http://schemas.microsoft.com/office/drawing/2014/main" id="{E9530F8A-3F17-3E4E-ABF0-53171A465E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028" y="3429000"/>
            <a:ext cx="1476447" cy="12154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881E3B5-BFD2-0E4E-8CE5-523669AAA7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842" y="3429000"/>
            <a:ext cx="1422396" cy="121545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731B155-A500-F348-800D-F17B3CE185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475" y="3429000"/>
            <a:ext cx="1425641" cy="1215450"/>
          </a:xfrm>
          <a:prstGeom prst="rect">
            <a:avLst/>
          </a:prstGeom>
        </p:spPr>
      </p:pic>
      <p:pic>
        <p:nvPicPr>
          <p:cNvPr id="18" name="Immagine 17" descr="Immagine che contiene trasporto, bicicletta, piccolo, sedendo&#10;&#10;Descrizione generata automaticamente">
            <a:extLst>
              <a:ext uri="{FF2B5EF4-FFF2-40B4-BE49-F238E27FC236}">
                <a16:creationId xmlns:a16="http://schemas.microsoft.com/office/drawing/2014/main" id="{2DDC0015-C558-5C4E-8536-1F967B657C5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524" y="4644450"/>
            <a:ext cx="1599461" cy="25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2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93A1B59C-AE9F-3E46-A81D-2D206BA2D490}"/>
              </a:ext>
            </a:extLst>
          </p:cNvPr>
          <p:cNvSpPr/>
          <p:nvPr/>
        </p:nvSpPr>
        <p:spPr>
          <a:xfrm>
            <a:off x="5943600" y="573778"/>
            <a:ext cx="5991224" cy="6023871"/>
          </a:xfrm>
          <a:prstGeom prst="roundRect">
            <a:avLst>
              <a:gd name="adj" fmla="val 4333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DB4E1E6F-5BF6-E642-9EEC-4DA07807E89D}"/>
              </a:ext>
            </a:extLst>
          </p:cNvPr>
          <p:cNvGrpSpPr/>
          <p:nvPr/>
        </p:nvGrpSpPr>
        <p:grpSpPr>
          <a:xfrm>
            <a:off x="6657975" y="1214438"/>
            <a:ext cx="5100637" cy="5273676"/>
            <a:chOff x="442913" y="1370012"/>
            <a:chExt cx="5100637" cy="5273676"/>
          </a:xfrm>
        </p:grpSpPr>
        <p:sp>
          <p:nvSpPr>
            <p:cNvPr id="6" name="Rettangolo con angoli arrotondati 5">
              <a:extLst>
                <a:ext uri="{FF2B5EF4-FFF2-40B4-BE49-F238E27FC236}">
                  <a16:creationId xmlns:a16="http://schemas.microsoft.com/office/drawing/2014/main" id="{812469CA-71D6-D547-B33A-0130DFC682FA}"/>
                </a:ext>
              </a:extLst>
            </p:cNvPr>
            <p:cNvSpPr/>
            <p:nvPr/>
          </p:nvSpPr>
          <p:spPr>
            <a:xfrm>
              <a:off x="442913" y="1385888"/>
              <a:ext cx="2457450" cy="2543175"/>
            </a:xfrm>
            <a:prstGeom prst="roundRect">
              <a:avLst>
                <a:gd name="adj" fmla="val 10272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3500" dirty="0"/>
                <a:t>AGISCI</a:t>
              </a:r>
            </a:p>
          </p:txBody>
        </p:sp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id="{B7106936-F463-A744-A8F4-01C0D19F0634}"/>
                </a:ext>
              </a:extLst>
            </p:cNvPr>
            <p:cNvSpPr/>
            <p:nvPr/>
          </p:nvSpPr>
          <p:spPr>
            <a:xfrm>
              <a:off x="3086100" y="1370012"/>
              <a:ext cx="2457450" cy="2543175"/>
            </a:xfrm>
            <a:prstGeom prst="roundRect">
              <a:avLst>
                <a:gd name="adj" fmla="val 10272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3500" dirty="0"/>
                <a:t>PIANIFICA</a:t>
              </a:r>
            </a:p>
          </p:txBody>
        </p:sp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C75638E4-0072-234D-BE0E-2C65CBA8CA30}"/>
                </a:ext>
              </a:extLst>
            </p:cNvPr>
            <p:cNvSpPr/>
            <p:nvPr/>
          </p:nvSpPr>
          <p:spPr>
            <a:xfrm>
              <a:off x="442913" y="4100513"/>
              <a:ext cx="2457450" cy="2543175"/>
            </a:xfrm>
            <a:prstGeom prst="roundRect">
              <a:avLst>
                <a:gd name="adj" fmla="val 10272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3500" dirty="0"/>
                <a:t>DELEGA</a:t>
              </a:r>
            </a:p>
          </p:txBody>
        </p:sp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id="{A37ACE60-6888-8B4C-B9AE-CAA11A88BCD2}"/>
                </a:ext>
              </a:extLst>
            </p:cNvPr>
            <p:cNvSpPr/>
            <p:nvPr/>
          </p:nvSpPr>
          <p:spPr>
            <a:xfrm>
              <a:off x="3086100" y="4068761"/>
              <a:ext cx="2457450" cy="2543175"/>
            </a:xfrm>
            <a:prstGeom prst="roundRect">
              <a:avLst>
                <a:gd name="adj" fmla="val 10272"/>
              </a:avLst>
            </a:prstGeom>
            <a:solidFill>
              <a:srgbClr val="FF0000">
                <a:alpha val="64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3500" dirty="0"/>
                <a:t>SCARTA</a:t>
              </a: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54F6B08-5837-214F-8A4B-508CE4C03442}"/>
              </a:ext>
            </a:extLst>
          </p:cNvPr>
          <p:cNvSpPr txBox="1"/>
          <p:nvPr/>
        </p:nvSpPr>
        <p:spPr>
          <a:xfrm>
            <a:off x="7292210" y="770290"/>
            <a:ext cx="1188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URGENTE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5352B69-8157-9042-A834-067F86E3DB7A}"/>
              </a:ext>
            </a:extLst>
          </p:cNvPr>
          <p:cNvSpPr txBox="1"/>
          <p:nvPr/>
        </p:nvSpPr>
        <p:spPr>
          <a:xfrm>
            <a:off x="9656474" y="770290"/>
            <a:ext cx="1746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NON URGENTE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265ADBC-74A2-BA45-8C9F-1D46CE624795}"/>
              </a:ext>
            </a:extLst>
          </p:cNvPr>
          <p:cNvSpPr txBox="1"/>
          <p:nvPr/>
        </p:nvSpPr>
        <p:spPr>
          <a:xfrm rot="16200000">
            <a:off x="5228359" y="5016470"/>
            <a:ext cx="213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NON IMPORTANTE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9F05E16-8568-874C-9511-84CB90EEE695}"/>
              </a:ext>
            </a:extLst>
          </p:cNvPr>
          <p:cNvSpPr txBox="1"/>
          <p:nvPr/>
        </p:nvSpPr>
        <p:spPr>
          <a:xfrm rot="16200000">
            <a:off x="5507281" y="2301846"/>
            <a:ext cx="1577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IMPORTANTE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4538801-C33E-C24A-AA2F-53EF1D0FE264}"/>
              </a:ext>
            </a:extLst>
          </p:cNvPr>
          <p:cNvSpPr/>
          <p:nvPr/>
        </p:nvSpPr>
        <p:spPr>
          <a:xfrm>
            <a:off x="257176" y="1734779"/>
            <a:ext cx="5686425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b="1" dirty="0"/>
              <a:t>UTILE PER: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000" b="1" i="1" dirty="0"/>
              <a:t>Definire cosa fare </a:t>
            </a:r>
            <a:r>
              <a:rPr lang="it-IT" sz="2000" i="1" dirty="0"/>
              <a:t>(serve il mio intervento o </a:t>
            </a:r>
            <a:r>
              <a:rPr lang="it-IT" sz="2000" i="1" dirty="0" err="1"/>
              <a:t>cmq</a:t>
            </a:r>
            <a:r>
              <a:rPr lang="it-IT" sz="2000" i="1" dirty="0"/>
              <a:t> è centrale per il mio progetto);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0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000" b="1" i="1" dirty="0"/>
              <a:t>Definire cosa delegare </a:t>
            </a:r>
            <a:r>
              <a:rPr lang="it-IT" sz="2000" i="1" dirty="0"/>
              <a:t>(va fatta subito ma non necessariamente la devo fare io);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0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000" b="1" i="1" dirty="0"/>
              <a:t>Definire cosa pianificare </a:t>
            </a:r>
            <a:r>
              <a:rPr lang="it-IT" sz="2000" i="1" dirty="0"/>
              <a:t>(la devo fare io ma non necessariamente oggi);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0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000" b="1" i="1" dirty="0"/>
              <a:t>Definire cosa scartare </a:t>
            </a:r>
            <a:r>
              <a:rPr lang="it-IT" sz="2000" i="1" dirty="0"/>
              <a:t>(quella cosa non centrale al progetto, se la faccio ok, ma se non riesco non cambia nulla)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5F850B14-B7EE-3E4C-9590-F378F962042A}"/>
              </a:ext>
            </a:extLst>
          </p:cNvPr>
          <p:cNvSpPr/>
          <p:nvPr/>
        </p:nvSpPr>
        <p:spPr>
          <a:xfrm>
            <a:off x="265292" y="468442"/>
            <a:ext cx="59036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i="1" dirty="0"/>
              <a:t>MATRICE di Eisenhower</a:t>
            </a:r>
          </a:p>
        </p:txBody>
      </p:sp>
    </p:spTree>
    <p:extLst>
      <p:ext uri="{BB962C8B-B14F-4D97-AF65-F5344CB8AC3E}">
        <p14:creationId xmlns:p14="http://schemas.microsoft.com/office/powerpoint/2010/main" val="176615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DD057F-A24A-E447-9576-AA6DCAD0A458}"/>
              </a:ext>
            </a:extLst>
          </p:cNvPr>
          <p:cNvSpPr txBox="1"/>
          <p:nvPr/>
        </p:nvSpPr>
        <p:spPr>
          <a:xfrm>
            <a:off x="1860046" y="460376"/>
            <a:ext cx="994734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Come gestire le attività in un foglio …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3CABA69-563C-D244-ABEE-E0E19B17993A}"/>
              </a:ext>
            </a:extLst>
          </p:cNvPr>
          <p:cNvSpPr/>
          <p:nvPr/>
        </p:nvSpPr>
        <p:spPr>
          <a:xfrm>
            <a:off x="500062" y="1482724"/>
            <a:ext cx="3729038" cy="4914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F50DA66-6C18-764C-BA0E-C03FA1B435B6}"/>
              </a:ext>
            </a:extLst>
          </p:cNvPr>
          <p:cNvSpPr/>
          <p:nvPr/>
        </p:nvSpPr>
        <p:spPr>
          <a:xfrm>
            <a:off x="1557336" y="4686299"/>
            <a:ext cx="2628900" cy="16827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88B22D3-E2B6-EF44-AD9B-9340793F1C39}"/>
              </a:ext>
            </a:extLst>
          </p:cNvPr>
          <p:cNvSpPr/>
          <p:nvPr/>
        </p:nvSpPr>
        <p:spPr>
          <a:xfrm>
            <a:off x="1557336" y="1482724"/>
            <a:ext cx="2628900" cy="3203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38E68B3-6079-CE47-B5C3-DF08AE93F557}"/>
              </a:ext>
            </a:extLst>
          </p:cNvPr>
          <p:cNvSpPr txBox="1"/>
          <p:nvPr/>
        </p:nvSpPr>
        <p:spPr>
          <a:xfrm>
            <a:off x="2288709" y="4846873"/>
            <a:ext cx="116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SEZIONE 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3DC4874-693B-DB47-B11C-85B0C77450EC}"/>
              </a:ext>
            </a:extLst>
          </p:cNvPr>
          <p:cNvSpPr txBox="1"/>
          <p:nvPr/>
        </p:nvSpPr>
        <p:spPr>
          <a:xfrm>
            <a:off x="2287354" y="1644971"/>
            <a:ext cx="115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SEZIONE B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DCB0A88-84A2-6D49-8B9D-95484DE49A1D}"/>
              </a:ext>
            </a:extLst>
          </p:cNvPr>
          <p:cNvSpPr txBox="1"/>
          <p:nvPr/>
        </p:nvSpPr>
        <p:spPr>
          <a:xfrm rot="16200000">
            <a:off x="685495" y="2038572"/>
            <a:ext cx="1156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SEZIONE C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2207D02-0E41-3A44-A2F2-835B0FE507F1}"/>
              </a:ext>
            </a:extLst>
          </p:cNvPr>
          <p:cNvSpPr txBox="1"/>
          <p:nvPr/>
        </p:nvSpPr>
        <p:spPr>
          <a:xfrm>
            <a:off x="4959118" y="1482724"/>
            <a:ext cx="449219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500" dirty="0"/>
              <a:t>1 Foglio per ogni giorno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20ABA2C-98E7-9049-9975-F4593684AF3A}"/>
              </a:ext>
            </a:extLst>
          </p:cNvPr>
          <p:cNvSpPr txBox="1"/>
          <p:nvPr/>
        </p:nvSpPr>
        <p:spPr>
          <a:xfrm>
            <a:off x="4959118" y="3983035"/>
            <a:ext cx="6848268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500" dirty="0"/>
              <a:t>SEZIONE A</a:t>
            </a:r>
          </a:p>
          <a:p>
            <a:r>
              <a:rPr lang="it-IT" sz="2000" dirty="0"/>
              <a:t>È il cosi detto «In BOX» il contenitore/raccoglitore delle attività da fare (BUFFER) o da non dimenticare.</a:t>
            </a:r>
          </a:p>
          <a:p>
            <a:r>
              <a:rPr lang="it-IT" sz="2000" dirty="0"/>
              <a:t>Ad esempio: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Rispondere ad una determinata email;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Chiamare tizio;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/>
              <a:t>Ecc</a:t>
            </a:r>
            <a:r>
              <a:rPr lang="it-IT" sz="2000" dirty="0"/>
              <a:t>…. </a:t>
            </a:r>
          </a:p>
        </p:txBody>
      </p:sp>
    </p:spTree>
    <p:extLst>
      <p:ext uri="{BB962C8B-B14F-4D97-AF65-F5344CB8AC3E}">
        <p14:creationId xmlns:p14="http://schemas.microsoft.com/office/powerpoint/2010/main" val="125327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DD057F-A24A-E447-9576-AA6DCAD0A458}"/>
              </a:ext>
            </a:extLst>
          </p:cNvPr>
          <p:cNvSpPr txBox="1"/>
          <p:nvPr/>
        </p:nvSpPr>
        <p:spPr>
          <a:xfrm>
            <a:off x="1860046" y="460376"/>
            <a:ext cx="994734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Come gestire le attività in un foglio …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3CABA69-563C-D244-ABEE-E0E19B17993A}"/>
              </a:ext>
            </a:extLst>
          </p:cNvPr>
          <p:cNvSpPr/>
          <p:nvPr/>
        </p:nvSpPr>
        <p:spPr>
          <a:xfrm>
            <a:off x="500062" y="1482724"/>
            <a:ext cx="3729038" cy="4914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F50DA66-6C18-764C-BA0E-C03FA1B435B6}"/>
              </a:ext>
            </a:extLst>
          </p:cNvPr>
          <p:cNvSpPr/>
          <p:nvPr/>
        </p:nvSpPr>
        <p:spPr>
          <a:xfrm>
            <a:off x="1557336" y="4686299"/>
            <a:ext cx="2628900" cy="16827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88B22D3-E2B6-EF44-AD9B-9340793F1C39}"/>
              </a:ext>
            </a:extLst>
          </p:cNvPr>
          <p:cNvSpPr/>
          <p:nvPr/>
        </p:nvSpPr>
        <p:spPr>
          <a:xfrm>
            <a:off x="1557336" y="1482724"/>
            <a:ext cx="2628900" cy="3203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38E68B3-6079-CE47-B5C3-DF08AE93F557}"/>
              </a:ext>
            </a:extLst>
          </p:cNvPr>
          <p:cNvSpPr txBox="1"/>
          <p:nvPr/>
        </p:nvSpPr>
        <p:spPr>
          <a:xfrm>
            <a:off x="2288709" y="4846873"/>
            <a:ext cx="116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SEZIONE 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3DC4874-693B-DB47-B11C-85B0C77450EC}"/>
              </a:ext>
            </a:extLst>
          </p:cNvPr>
          <p:cNvSpPr txBox="1"/>
          <p:nvPr/>
        </p:nvSpPr>
        <p:spPr>
          <a:xfrm>
            <a:off x="2287354" y="1644971"/>
            <a:ext cx="115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SEZIONE B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DCB0A88-84A2-6D49-8B9D-95484DE49A1D}"/>
              </a:ext>
            </a:extLst>
          </p:cNvPr>
          <p:cNvSpPr txBox="1"/>
          <p:nvPr/>
        </p:nvSpPr>
        <p:spPr>
          <a:xfrm rot="16200000">
            <a:off x="685495" y="2038572"/>
            <a:ext cx="1156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SEZIONE C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20ABA2C-98E7-9049-9975-F4593684AF3A}"/>
              </a:ext>
            </a:extLst>
          </p:cNvPr>
          <p:cNvSpPr txBox="1"/>
          <p:nvPr/>
        </p:nvSpPr>
        <p:spPr>
          <a:xfrm>
            <a:off x="4808134" y="1462573"/>
            <a:ext cx="6848268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500" dirty="0"/>
              <a:t>SEZIONE B</a:t>
            </a:r>
          </a:p>
          <a:p>
            <a:r>
              <a:rPr lang="it-IT" sz="2000" dirty="0"/>
              <a:t>È Fulcro della giornata, contiene i task da completare quel gg. Magari se volete dividetelo in due sezioni: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Sezione B1 – mattino;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Sezione B2 – Pomeriggio;</a:t>
            </a:r>
          </a:p>
          <a:p>
            <a:r>
              <a:rPr lang="it-IT" sz="2000" dirty="0"/>
              <a:t>Usare la matrice di </a:t>
            </a:r>
            <a:r>
              <a:rPr lang="it-IT" sz="2000" i="1" dirty="0"/>
              <a:t>Eisenhower per definire cosa fare prima e cosa fare dopo</a:t>
            </a:r>
          </a:p>
          <a:p>
            <a:endParaRPr lang="it-IT" sz="2000" i="1" dirty="0"/>
          </a:p>
          <a:p>
            <a:r>
              <a:rPr lang="it-IT" sz="2000" i="1" dirty="0"/>
              <a:t>Per ogni </a:t>
            </a:r>
            <a:r>
              <a:rPr lang="it-IT" sz="2000" i="1" dirty="0" err="1"/>
              <a:t>attivitò</a:t>
            </a:r>
            <a:r>
              <a:rPr lang="it-IT" sz="2000" i="1" dirty="0"/>
              <a:t> pianificata Utilizzare gli slot di tempo</a:t>
            </a:r>
          </a:p>
          <a:p>
            <a:endParaRPr lang="it-IT" sz="2000" i="1" dirty="0"/>
          </a:p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F118A8E-A4AE-534B-859F-558C99B5A7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736" y="4686299"/>
            <a:ext cx="1498123" cy="1397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8C7B9EF-B8F6-0541-89A9-64BEBCCF35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050" y="4737095"/>
            <a:ext cx="1498123" cy="13970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AAE6C8F-FA31-E14D-AF2B-E13B135FED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9914" y="4697410"/>
            <a:ext cx="1498123" cy="1397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D258BFB-ACDA-C14A-84E9-9C5F6C117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013" y="4686299"/>
            <a:ext cx="1498123" cy="1397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E328AEC-C072-0D43-9ABD-7D89377D3A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017" y="4711697"/>
            <a:ext cx="1498123" cy="13970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30CDC12-5EB8-9445-A5C0-81A48C4BF3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5009" y="4697410"/>
            <a:ext cx="1498123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DD057F-A24A-E447-9576-AA6DCAD0A458}"/>
              </a:ext>
            </a:extLst>
          </p:cNvPr>
          <p:cNvSpPr txBox="1"/>
          <p:nvPr/>
        </p:nvSpPr>
        <p:spPr>
          <a:xfrm>
            <a:off x="1860046" y="460376"/>
            <a:ext cx="994734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Come gestire le attività in un foglio …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3CABA69-563C-D244-ABEE-E0E19B17993A}"/>
              </a:ext>
            </a:extLst>
          </p:cNvPr>
          <p:cNvSpPr/>
          <p:nvPr/>
        </p:nvSpPr>
        <p:spPr>
          <a:xfrm>
            <a:off x="500062" y="1482724"/>
            <a:ext cx="3729038" cy="4914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F50DA66-6C18-764C-BA0E-C03FA1B435B6}"/>
              </a:ext>
            </a:extLst>
          </p:cNvPr>
          <p:cNvSpPr/>
          <p:nvPr/>
        </p:nvSpPr>
        <p:spPr>
          <a:xfrm>
            <a:off x="1557336" y="4686299"/>
            <a:ext cx="2628900" cy="16827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88B22D3-E2B6-EF44-AD9B-9340793F1C39}"/>
              </a:ext>
            </a:extLst>
          </p:cNvPr>
          <p:cNvSpPr/>
          <p:nvPr/>
        </p:nvSpPr>
        <p:spPr>
          <a:xfrm>
            <a:off x="1557336" y="1482724"/>
            <a:ext cx="2628900" cy="3203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38E68B3-6079-CE47-B5C3-DF08AE93F557}"/>
              </a:ext>
            </a:extLst>
          </p:cNvPr>
          <p:cNvSpPr txBox="1"/>
          <p:nvPr/>
        </p:nvSpPr>
        <p:spPr>
          <a:xfrm>
            <a:off x="2288709" y="4846873"/>
            <a:ext cx="116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SEZIONE 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3DC4874-693B-DB47-B11C-85B0C77450EC}"/>
              </a:ext>
            </a:extLst>
          </p:cNvPr>
          <p:cNvSpPr txBox="1"/>
          <p:nvPr/>
        </p:nvSpPr>
        <p:spPr>
          <a:xfrm>
            <a:off x="2287354" y="1644971"/>
            <a:ext cx="115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SEZIONE B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DCB0A88-84A2-6D49-8B9D-95484DE49A1D}"/>
              </a:ext>
            </a:extLst>
          </p:cNvPr>
          <p:cNvSpPr txBox="1"/>
          <p:nvPr/>
        </p:nvSpPr>
        <p:spPr>
          <a:xfrm rot="16200000">
            <a:off x="685495" y="2038572"/>
            <a:ext cx="1156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SEZIONE C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20ABA2C-98E7-9049-9975-F4593684AF3A}"/>
              </a:ext>
            </a:extLst>
          </p:cNvPr>
          <p:cNvSpPr txBox="1"/>
          <p:nvPr/>
        </p:nvSpPr>
        <p:spPr>
          <a:xfrm>
            <a:off x="4808134" y="1462573"/>
            <a:ext cx="684826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500" dirty="0"/>
              <a:t>SEZIONE C</a:t>
            </a:r>
          </a:p>
          <a:p>
            <a:r>
              <a:rPr lang="it-IT" sz="2000" dirty="0"/>
              <a:t>È contenitore dei TASK completati</a:t>
            </a:r>
            <a:endParaRPr lang="it-IT" sz="2000" i="1" dirty="0"/>
          </a:p>
          <a:p>
            <a:endParaRPr lang="it-IT" sz="2000" i="1" dirty="0"/>
          </a:p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79156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DD057F-A24A-E447-9576-AA6DCAD0A458}"/>
              </a:ext>
            </a:extLst>
          </p:cNvPr>
          <p:cNvSpPr txBox="1"/>
          <p:nvPr/>
        </p:nvSpPr>
        <p:spPr>
          <a:xfrm>
            <a:off x="8881585" y="460376"/>
            <a:ext cx="29258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Consigli …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3CABA69-563C-D244-ABEE-E0E19B17993A}"/>
              </a:ext>
            </a:extLst>
          </p:cNvPr>
          <p:cNvSpPr/>
          <p:nvPr/>
        </p:nvSpPr>
        <p:spPr>
          <a:xfrm>
            <a:off x="500062" y="1482724"/>
            <a:ext cx="3729038" cy="4914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F50DA66-6C18-764C-BA0E-C03FA1B435B6}"/>
              </a:ext>
            </a:extLst>
          </p:cNvPr>
          <p:cNvSpPr/>
          <p:nvPr/>
        </p:nvSpPr>
        <p:spPr>
          <a:xfrm>
            <a:off x="1557336" y="4686299"/>
            <a:ext cx="2628900" cy="16827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88B22D3-E2B6-EF44-AD9B-9340793F1C39}"/>
              </a:ext>
            </a:extLst>
          </p:cNvPr>
          <p:cNvSpPr/>
          <p:nvPr/>
        </p:nvSpPr>
        <p:spPr>
          <a:xfrm>
            <a:off x="1557336" y="1482724"/>
            <a:ext cx="2628900" cy="3203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38E68B3-6079-CE47-B5C3-DF08AE93F557}"/>
              </a:ext>
            </a:extLst>
          </p:cNvPr>
          <p:cNvSpPr txBox="1"/>
          <p:nvPr/>
        </p:nvSpPr>
        <p:spPr>
          <a:xfrm>
            <a:off x="2288709" y="4846873"/>
            <a:ext cx="116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SEZIONE 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3DC4874-693B-DB47-B11C-85B0C77450EC}"/>
              </a:ext>
            </a:extLst>
          </p:cNvPr>
          <p:cNvSpPr txBox="1"/>
          <p:nvPr/>
        </p:nvSpPr>
        <p:spPr>
          <a:xfrm>
            <a:off x="2287354" y="1644971"/>
            <a:ext cx="115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SEZIONE B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DCB0A88-84A2-6D49-8B9D-95484DE49A1D}"/>
              </a:ext>
            </a:extLst>
          </p:cNvPr>
          <p:cNvSpPr txBox="1"/>
          <p:nvPr/>
        </p:nvSpPr>
        <p:spPr>
          <a:xfrm rot="16200000">
            <a:off x="685495" y="2038572"/>
            <a:ext cx="1156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SEZIONE C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20ABA2C-98E7-9049-9975-F4593684AF3A}"/>
              </a:ext>
            </a:extLst>
          </p:cNvPr>
          <p:cNvSpPr txBox="1"/>
          <p:nvPr/>
        </p:nvSpPr>
        <p:spPr>
          <a:xfrm>
            <a:off x="4808134" y="1462573"/>
            <a:ext cx="6848268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500" dirty="0"/>
              <a:t>È possibile usare un foglio per ogni giorno o una lavagna.</a:t>
            </a:r>
          </a:p>
          <a:p>
            <a:endParaRPr lang="it-IT" sz="3500" i="1" dirty="0"/>
          </a:p>
          <a:p>
            <a:r>
              <a:rPr lang="it-IT" sz="3500" dirty="0"/>
              <a:t>I post </a:t>
            </a:r>
            <a:r>
              <a:rPr lang="it-IT" sz="3500" dirty="0" err="1"/>
              <a:t>it</a:t>
            </a:r>
            <a:r>
              <a:rPr lang="it-IT" sz="3500" dirty="0"/>
              <a:t> possono essere molto utili da trasferire da un punto all’altro</a:t>
            </a:r>
            <a:endParaRPr lang="it-IT" sz="3500" i="1" dirty="0"/>
          </a:p>
          <a:p>
            <a:endParaRPr lang="it-IT" sz="3500" i="1" dirty="0"/>
          </a:p>
          <a:p>
            <a:r>
              <a:rPr lang="it-IT" sz="3500" dirty="0"/>
              <a:t>Sistema utile per mantenere un resoconto della attività svolta</a:t>
            </a:r>
          </a:p>
          <a:p>
            <a:r>
              <a:rPr lang="it-IT" sz="1500" dirty="0"/>
              <a:t>(Io uso la lavagna e fotografo alla fine della giornata il punto di arrivo)</a:t>
            </a:r>
          </a:p>
        </p:txBody>
      </p:sp>
    </p:spTree>
    <p:extLst>
      <p:ext uri="{BB962C8B-B14F-4D97-AF65-F5344CB8AC3E}">
        <p14:creationId xmlns:p14="http://schemas.microsoft.com/office/powerpoint/2010/main" val="78103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06A6B7-40A7-5141-A5CB-225619C80AC4}"/>
              </a:ext>
            </a:extLst>
          </p:cNvPr>
          <p:cNvSpPr txBox="1"/>
          <p:nvPr/>
        </p:nvSpPr>
        <p:spPr>
          <a:xfrm>
            <a:off x="4469800" y="460376"/>
            <a:ext cx="733758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Pianificazione e controllo …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AD67C24-BB70-4E4C-B8B7-3CEE657D371A}"/>
              </a:ext>
            </a:extLst>
          </p:cNvPr>
          <p:cNvSpPr/>
          <p:nvPr/>
        </p:nvSpPr>
        <p:spPr>
          <a:xfrm>
            <a:off x="1271589" y="2071687"/>
            <a:ext cx="1828800" cy="4471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639AE31-F81B-7342-BC1B-DC4B65EA606D}"/>
              </a:ext>
            </a:extLst>
          </p:cNvPr>
          <p:cNvSpPr/>
          <p:nvPr/>
        </p:nvSpPr>
        <p:spPr>
          <a:xfrm>
            <a:off x="5233989" y="2071687"/>
            <a:ext cx="1828800" cy="4471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067A221-681B-4247-A31F-403FA40CDF5D}"/>
              </a:ext>
            </a:extLst>
          </p:cNvPr>
          <p:cNvSpPr/>
          <p:nvPr/>
        </p:nvSpPr>
        <p:spPr>
          <a:xfrm>
            <a:off x="3252789" y="2071687"/>
            <a:ext cx="1828800" cy="4471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4D1E780-58D3-D84A-ABEA-7C1B7B5FEFBE}"/>
              </a:ext>
            </a:extLst>
          </p:cNvPr>
          <p:cNvSpPr/>
          <p:nvPr/>
        </p:nvSpPr>
        <p:spPr>
          <a:xfrm>
            <a:off x="7215189" y="2071687"/>
            <a:ext cx="1828800" cy="44719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B6C7C6D-559D-244B-8059-B144A34A8C13}"/>
              </a:ext>
            </a:extLst>
          </p:cNvPr>
          <p:cNvSpPr/>
          <p:nvPr/>
        </p:nvSpPr>
        <p:spPr>
          <a:xfrm>
            <a:off x="9191626" y="2071687"/>
            <a:ext cx="1828800" cy="4471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0F59EE6-0767-B84E-BED9-58E426CFA385}"/>
              </a:ext>
            </a:extLst>
          </p:cNvPr>
          <p:cNvSpPr txBox="1"/>
          <p:nvPr/>
        </p:nvSpPr>
        <p:spPr>
          <a:xfrm>
            <a:off x="1656837" y="1594633"/>
            <a:ext cx="10583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500" dirty="0"/>
              <a:t>Lunedì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11BA3F7-546C-9F41-80CC-BB1FB066877D}"/>
              </a:ext>
            </a:extLst>
          </p:cNvPr>
          <p:cNvSpPr txBox="1"/>
          <p:nvPr/>
        </p:nvSpPr>
        <p:spPr>
          <a:xfrm>
            <a:off x="3551603" y="1594633"/>
            <a:ext cx="12311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500" dirty="0"/>
              <a:t>Martedì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DD3C86C-6DBB-7545-A9C6-447690188351}"/>
              </a:ext>
            </a:extLst>
          </p:cNvPr>
          <p:cNvSpPr txBox="1"/>
          <p:nvPr/>
        </p:nvSpPr>
        <p:spPr>
          <a:xfrm>
            <a:off x="5396099" y="1594633"/>
            <a:ext cx="150457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500" dirty="0"/>
              <a:t>Mercoledì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6E1BE1A-638D-3242-8BDF-3F8E41290631}"/>
              </a:ext>
            </a:extLst>
          </p:cNvPr>
          <p:cNvSpPr txBox="1"/>
          <p:nvPr/>
        </p:nvSpPr>
        <p:spPr>
          <a:xfrm>
            <a:off x="7544204" y="1594633"/>
            <a:ext cx="11707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500" dirty="0"/>
              <a:t>Giovedì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C5C1B6A-031F-B842-85B9-365F35535BEE}"/>
              </a:ext>
            </a:extLst>
          </p:cNvPr>
          <p:cNvSpPr txBox="1"/>
          <p:nvPr/>
        </p:nvSpPr>
        <p:spPr>
          <a:xfrm>
            <a:off x="9511696" y="1594633"/>
            <a:ext cx="118865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500" dirty="0"/>
              <a:t>Venerdì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C5ACEE77-1DD4-C543-B511-09BB1DE0615F}"/>
              </a:ext>
            </a:extLst>
          </p:cNvPr>
          <p:cNvSpPr/>
          <p:nvPr/>
        </p:nvSpPr>
        <p:spPr>
          <a:xfrm>
            <a:off x="3370333" y="2117854"/>
            <a:ext cx="1663022" cy="8617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dirty="0"/>
              <a:t>Pianificazione della giornata … 10 minuti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41976245-1533-DC4B-B56B-ABBDD712BEAB}"/>
              </a:ext>
            </a:extLst>
          </p:cNvPr>
          <p:cNvSpPr/>
          <p:nvPr/>
        </p:nvSpPr>
        <p:spPr>
          <a:xfrm>
            <a:off x="9274514" y="2117854"/>
            <a:ext cx="1663022" cy="8617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dirty="0"/>
              <a:t>Pianificazione della giornata … 10 minuti</a:t>
            </a: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6B733595-6DEB-E74D-B65E-B7AAF310B17A}"/>
              </a:ext>
            </a:extLst>
          </p:cNvPr>
          <p:cNvSpPr/>
          <p:nvPr/>
        </p:nvSpPr>
        <p:spPr>
          <a:xfrm>
            <a:off x="7298078" y="2117854"/>
            <a:ext cx="1663022" cy="8617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dirty="0"/>
              <a:t>Pianificazione della giornata … 10 minuti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A77F6BF7-488B-9145-9336-A7B0CBFF0750}"/>
              </a:ext>
            </a:extLst>
          </p:cNvPr>
          <p:cNvSpPr/>
          <p:nvPr/>
        </p:nvSpPr>
        <p:spPr>
          <a:xfrm>
            <a:off x="5319104" y="2117854"/>
            <a:ext cx="1663022" cy="8617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dirty="0"/>
              <a:t>Pianificazione della giornata … 10 minuti</a:t>
            </a: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9B7607EE-69AD-0B41-A2B4-9555C1A0D2DF}"/>
              </a:ext>
            </a:extLst>
          </p:cNvPr>
          <p:cNvSpPr/>
          <p:nvPr/>
        </p:nvSpPr>
        <p:spPr>
          <a:xfrm>
            <a:off x="1354477" y="2117854"/>
            <a:ext cx="1663022" cy="12968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dirty="0">
                <a:solidFill>
                  <a:schemeClr val="tx1"/>
                </a:solidFill>
              </a:rPr>
              <a:t>Pianificazione della Settimana … 60 minuti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E24FE1A7-883F-F244-888B-C23C3A4BA519}"/>
              </a:ext>
            </a:extLst>
          </p:cNvPr>
          <p:cNvSpPr/>
          <p:nvPr/>
        </p:nvSpPr>
        <p:spPr>
          <a:xfrm>
            <a:off x="9274514" y="5163351"/>
            <a:ext cx="1663022" cy="12968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dirty="0">
                <a:solidFill>
                  <a:schemeClr val="tx1"/>
                </a:solidFill>
              </a:rPr>
              <a:t>Controllo della Settimana … 30 minuti</a:t>
            </a: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2EC9CA04-B08D-D94B-A966-D328E6583256}"/>
              </a:ext>
            </a:extLst>
          </p:cNvPr>
          <p:cNvSpPr/>
          <p:nvPr/>
        </p:nvSpPr>
        <p:spPr>
          <a:xfrm>
            <a:off x="1357317" y="5545809"/>
            <a:ext cx="1663022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dirty="0">
                <a:solidFill>
                  <a:schemeClr val="tx1"/>
                </a:solidFill>
              </a:rPr>
              <a:t>Controllo della giornata … </a:t>
            </a:r>
          </a:p>
          <a:p>
            <a:pPr algn="ctr"/>
            <a:r>
              <a:rPr lang="it-IT" sz="1500" dirty="0">
                <a:solidFill>
                  <a:schemeClr val="tx1"/>
                </a:solidFill>
              </a:rPr>
              <a:t>5 minuti</a:t>
            </a: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2D082D27-0FDB-2943-9E08-F971184ACFF9}"/>
              </a:ext>
            </a:extLst>
          </p:cNvPr>
          <p:cNvSpPr/>
          <p:nvPr/>
        </p:nvSpPr>
        <p:spPr>
          <a:xfrm>
            <a:off x="3335677" y="5545809"/>
            <a:ext cx="1663022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dirty="0">
                <a:solidFill>
                  <a:schemeClr val="tx1"/>
                </a:solidFill>
              </a:rPr>
              <a:t>Controllo della giornata … </a:t>
            </a:r>
          </a:p>
          <a:p>
            <a:pPr algn="ctr"/>
            <a:r>
              <a:rPr lang="it-IT" sz="1500" dirty="0">
                <a:solidFill>
                  <a:schemeClr val="tx1"/>
                </a:solidFill>
              </a:rPr>
              <a:t>5 minuti</a:t>
            </a: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DB468824-617F-B040-81D4-A8597530B32B}"/>
              </a:ext>
            </a:extLst>
          </p:cNvPr>
          <p:cNvSpPr/>
          <p:nvPr/>
        </p:nvSpPr>
        <p:spPr>
          <a:xfrm>
            <a:off x="5319104" y="5545809"/>
            <a:ext cx="1663022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dirty="0">
                <a:solidFill>
                  <a:schemeClr val="tx1"/>
                </a:solidFill>
              </a:rPr>
              <a:t>Controllo della giornata … </a:t>
            </a:r>
          </a:p>
          <a:p>
            <a:pPr algn="ctr"/>
            <a:r>
              <a:rPr lang="it-IT" sz="1500" dirty="0">
                <a:solidFill>
                  <a:schemeClr val="tx1"/>
                </a:solidFill>
              </a:rPr>
              <a:t>5 minuti</a:t>
            </a: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37B2EFD1-6FBB-344C-8C2A-4B5A454072FF}"/>
              </a:ext>
            </a:extLst>
          </p:cNvPr>
          <p:cNvSpPr/>
          <p:nvPr/>
        </p:nvSpPr>
        <p:spPr>
          <a:xfrm>
            <a:off x="7298078" y="5545809"/>
            <a:ext cx="1663022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dirty="0">
                <a:solidFill>
                  <a:schemeClr val="tx1"/>
                </a:solidFill>
              </a:rPr>
              <a:t>Controllo della giornata … </a:t>
            </a:r>
          </a:p>
          <a:p>
            <a:pPr algn="ctr"/>
            <a:r>
              <a:rPr lang="it-IT" sz="1500" dirty="0">
                <a:solidFill>
                  <a:schemeClr val="tx1"/>
                </a:solidFill>
              </a:rPr>
              <a:t>5 minuti</a:t>
            </a:r>
          </a:p>
        </p:txBody>
      </p:sp>
    </p:spTree>
    <p:extLst>
      <p:ext uri="{BB962C8B-B14F-4D97-AF65-F5344CB8AC3E}">
        <p14:creationId xmlns:p14="http://schemas.microsoft.com/office/powerpoint/2010/main" val="375404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06A6B7-40A7-5141-A5CB-225619C80AC4}"/>
              </a:ext>
            </a:extLst>
          </p:cNvPr>
          <p:cNvSpPr txBox="1"/>
          <p:nvPr/>
        </p:nvSpPr>
        <p:spPr>
          <a:xfrm>
            <a:off x="7887851" y="460376"/>
            <a:ext cx="3919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IN BOX </a:t>
            </a:r>
            <a:r>
              <a:rPr lang="it-IT" sz="2000" i="1" dirty="0"/>
              <a:t>(sezione B) </a:t>
            </a:r>
            <a:r>
              <a:rPr lang="it-IT" sz="5000" dirty="0"/>
              <a:t>…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52E426-73A9-3D41-AFFE-6AE147876463}"/>
              </a:ext>
            </a:extLst>
          </p:cNvPr>
          <p:cNvSpPr txBox="1"/>
          <p:nvPr/>
        </p:nvSpPr>
        <p:spPr>
          <a:xfrm>
            <a:off x="328613" y="1462573"/>
            <a:ext cx="1132778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500" i="1" dirty="0"/>
              <a:t>Possono essere attività NON classificate;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500" i="1" dirty="0"/>
              <a:t>Attività BUFFER;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500" i="1" dirty="0"/>
              <a:t>Spunti vari da classificare;</a:t>
            </a:r>
          </a:p>
          <a:p>
            <a:endParaRPr lang="it-IT" sz="2000" i="1" dirty="0"/>
          </a:p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pic>
        <p:nvPicPr>
          <p:cNvPr id="7" name="Immagine 6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BAB95BA7-B84B-5440-8A56-2ACDF26439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98" y="3530514"/>
            <a:ext cx="3862387" cy="2867110"/>
          </a:xfrm>
          <a:prstGeom prst="rect">
            <a:avLst/>
          </a:prstGeom>
        </p:spPr>
      </p:pic>
      <p:pic>
        <p:nvPicPr>
          <p:cNvPr id="9" name="Immagine 8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E282C421-F880-A047-8C12-B38EA63932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985" y="3530513"/>
            <a:ext cx="3862386" cy="2867114"/>
          </a:xfrm>
          <a:prstGeom prst="rect">
            <a:avLst/>
          </a:prstGeom>
        </p:spPr>
      </p:pic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DF33601D-B76E-DC42-83C7-B3F034C903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710" y="3530511"/>
            <a:ext cx="3532675" cy="286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7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9AD7E87-756E-B24E-9EC4-79CFB17BB8FE}"/>
              </a:ext>
            </a:extLst>
          </p:cNvPr>
          <p:cNvSpPr txBox="1"/>
          <p:nvPr/>
        </p:nvSpPr>
        <p:spPr>
          <a:xfrm>
            <a:off x="8221934" y="121134"/>
            <a:ext cx="35626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cap="all" dirty="0"/>
              <a:t>All’inizio … </a:t>
            </a:r>
            <a:endParaRPr lang="it-IT" sz="2000" cap="all" dirty="0"/>
          </a:p>
        </p:txBody>
      </p:sp>
      <p:pic>
        <p:nvPicPr>
          <p:cNvPr id="6" name="Immagine 5" descr="Immagine che contiene tenendo, donna, inpiedi, corte&#10;&#10;Descrizione generata automaticamente">
            <a:extLst>
              <a:ext uri="{FF2B5EF4-FFF2-40B4-BE49-F238E27FC236}">
                <a16:creationId xmlns:a16="http://schemas.microsoft.com/office/drawing/2014/main" id="{14F0D325-BDD8-E543-BF09-80A793428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978" y="284923"/>
            <a:ext cx="2968419" cy="4947363"/>
          </a:xfrm>
          <a:prstGeom prst="rect">
            <a:avLst/>
          </a:prstGeom>
        </p:spPr>
      </p:pic>
      <p:pic>
        <p:nvPicPr>
          <p:cNvPr id="21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68398BB8-E872-724C-ABA3-04AE1D975C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0013" y="2067160"/>
            <a:ext cx="2224564" cy="2041036"/>
          </a:xfrm>
          <a:prstGeom prst="rect">
            <a:avLst/>
          </a:prstGeom>
        </p:spPr>
      </p:pic>
      <p:pic>
        <p:nvPicPr>
          <p:cNvPr id="23" name="Immagine 22" descr="Immagine che contiene cibo&#10;&#10;Descrizione generata automaticamente">
            <a:extLst>
              <a:ext uri="{FF2B5EF4-FFF2-40B4-BE49-F238E27FC236}">
                <a16:creationId xmlns:a16="http://schemas.microsoft.com/office/drawing/2014/main" id="{9F539405-3858-BA44-91BA-1D2463D796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876" y="4664069"/>
            <a:ext cx="2615536" cy="1961652"/>
          </a:xfrm>
          <a:prstGeom prst="rect">
            <a:avLst/>
          </a:prstGeom>
        </p:spPr>
      </p:pic>
      <p:pic>
        <p:nvPicPr>
          <p:cNvPr id="25" name="Immagine 24" descr="Immagine che contiene interni, sedendo, bianco, fotografia&#10;&#10;Descrizione generata automaticamente">
            <a:extLst>
              <a:ext uri="{FF2B5EF4-FFF2-40B4-BE49-F238E27FC236}">
                <a16:creationId xmlns:a16="http://schemas.microsoft.com/office/drawing/2014/main" id="{EBD3A3D2-27B1-F34F-83E1-F96EE7416DC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009" y="967834"/>
            <a:ext cx="2460317" cy="3280422"/>
          </a:xfrm>
          <a:prstGeom prst="rect">
            <a:avLst/>
          </a:prstGeom>
        </p:spPr>
      </p:pic>
      <p:pic>
        <p:nvPicPr>
          <p:cNvPr id="32" name="Immagine 31" descr="Immagine che contiene luce&#10;&#10;Descrizione generata automaticamente">
            <a:extLst>
              <a:ext uri="{FF2B5EF4-FFF2-40B4-BE49-F238E27FC236}">
                <a16:creationId xmlns:a16="http://schemas.microsoft.com/office/drawing/2014/main" id="{2E24D684-C511-384F-AC14-ED41FFD79D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896" y="4351472"/>
            <a:ext cx="2409002" cy="2586847"/>
          </a:xfrm>
          <a:prstGeom prst="rect">
            <a:avLst/>
          </a:prstGeom>
        </p:spPr>
      </p:pic>
      <p:pic>
        <p:nvPicPr>
          <p:cNvPr id="38" name="Immagine 37" descr="Immagine che contiene sedendo, fiore, tavolo, frutta&#10;&#10;Descrizione generata automaticamente">
            <a:extLst>
              <a:ext uri="{FF2B5EF4-FFF2-40B4-BE49-F238E27FC236}">
                <a16:creationId xmlns:a16="http://schemas.microsoft.com/office/drawing/2014/main" id="{F6967A01-3979-6E4C-A810-49B77FDADF8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416" y="3823924"/>
            <a:ext cx="15240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8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06A6B7-40A7-5141-A5CB-225619C80AC4}"/>
              </a:ext>
            </a:extLst>
          </p:cNvPr>
          <p:cNvSpPr txBox="1"/>
          <p:nvPr/>
        </p:nvSpPr>
        <p:spPr>
          <a:xfrm>
            <a:off x="7675229" y="460376"/>
            <a:ext cx="413215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Alcuni errori …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52E426-73A9-3D41-AFFE-6AE147876463}"/>
              </a:ext>
            </a:extLst>
          </p:cNvPr>
          <p:cNvSpPr txBox="1"/>
          <p:nvPr/>
        </p:nvSpPr>
        <p:spPr>
          <a:xfrm>
            <a:off x="328613" y="1462573"/>
            <a:ext cx="590073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500" i="1" dirty="0"/>
              <a:t>La classificazione delle informazioni: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i="1" dirty="0"/>
              <a:t>NON DEFINIRE UN SISTEMA CHIARO DI SUDDIVISIONE E CLASSIFICAZIONE DELLE INFORMAZION;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i="1" dirty="0"/>
              <a:t>È IMPORTANTE DEFINIRE: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it-IT" sz="2000" i="1" dirty="0"/>
              <a:t>DOVE metto una informazione;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it-IT" sz="2000" i="1" dirty="0"/>
              <a:t>COME la classifico (NOME);</a:t>
            </a:r>
          </a:p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10C2C7-36FE-AE4C-88A4-7B9E1F512F21}"/>
              </a:ext>
            </a:extLst>
          </p:cNvPr>
          <p:cNvSpPr txBox="1"/>
          <p:nvPr/>
        </p:nvSpPr>
        <p:spPr>
          <a:xfrm>
            <a:off x="1390717" y="5389125"/>
            <a:ext cx="967726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000" b="1" i="1" dirty="0"/>
              <a:t>… LO METTO LI E POI LO SISTEMO …</a:t>
            </a:r>
          </a:p>
        </p:txBody>
      </p:sp>
      <p:pic>
        <p:nvPicPr>
          <p:cNvPr id="6" name="Immagine 5" descr="Immagine che contiene elettronico, esterni, sedendo, computer&#10;&#10;Descrizione generata automaticamente">
            <a:extLst>
              <a:ext uri="{FF2B5EF4-FFF2-40B4-BE49-F238E27FC236}">
                <a16:creationId xmlns:a16="http://schemas.microsoft.com/office/drawing/2014/main" id="{313B607E-5E9D-8846-8D43-7A47BA5BF1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335" y="1428370"/>
            <a:ext cx="5219065" cy="33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4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06A6B7-40A7-5141-A5CB-225619C80AC4}"/>
              </a:ext>
            </a:extLst>
          </p:cNvPr>
          <p:cNvSpPr txBox="1"/>
          <p:nvPr/>
        </p:nvSpPr>
        <p:spPr>
          <a:xfrm>
            <a:off x="7675229" y="460376"/>
            <a:ext cx="413215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Alcuni errori …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52E426-73A9-3D41-AFFE-6AE147876463}"/>
              </a:ext>
            </a:extLst>
          </p:cNvPr>
          <p:cNvSpPr txBox="1"/>
          <p:nvPr/>
        </p:nvSpPr>
        <p:spPr>
          <a:xfrm>
            <a:off x="328613" y="1462573"/>
            <a:ext cx="11172825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500" b="1" dirty="0"/>
              <a:t>LE RIUNIONI</a:t>
            </a:r>
            <a:r>
              <a:rPr lang="it-IT" sz="3500" i="1" dirty="0"/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3000" i="1" dirty="0"/>
              <a:t>Devono avere un orario chiaro di inizio e fine;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3000" i="1" dirty="0"/>
              <a:t>Il programma deve essere condiviso prima e ciascun partecipante deve essere preparato;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3000" i="1" dirty="0"/>
              <a:t>Il programma deve contenere orari e presenze;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3000" i="1" dirty="0"/>
              <a:t>I partecipanti devono: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it-IT" sz="3000" i="1" dirty="0"/>
              <a:t>Essere puntuali;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it-IT" sz="3000" i="1" dirty="0"/>
              <a:t>Non avere distrazioni;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it-IT" sz="3000" i="1" dirty="0"/>
              <a:t>Focalizzati sugli argomenti;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it-IT" sz="3000" i="1" dirty="0"/>
              <a:t>Prendere appunti.</a:t>
            </a:r>
            <a:endParaRPr lang="it-IT" sz="3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pic>
        <p:nvPicPr>
          <p:cNvPr id="7" name="Immagine 6" descr="Immagine che contiene interni, sedendo, torta, tavolo&#10;&#10;Descrizione generata automaticamente">
            <a:extLst>
              <a:ext uri="{FF2B5EF4-FFF2-40B4-BE49-F238E27FC236}">
                <a16:creationId xmlns:a16="http://schemas.microsoft.com/office/drawing/2014/main" id="{9602CEAA-6462-E84A-A25D-FAAA1EC48E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4712" y="3387724"/>
            <a:ext cx="3175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5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5F7D70F0-6408-F548-89F1-71E91608C7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947"/>
            <a:ext cx="12191999" cy="682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05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06A6B7-40A7-5141-A5CB-225619C80AC4}"/>
              </a:ext>
            </a:extLst>
          </p:cNvPr>
          <p:cNvSpPr txBox="1"/>
          <p:nvPr/>
        </p:nvSpPr>
        <p:spPr>
          <a:xfrm>
            <a:off x="7675229" y="460376"/>
            <a:ext cx="413215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Alcuni errori …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52E426-73A9-3D41-AFFE-6AE147876463}"/>
              </a:ext>
            </a:extLst>
          </p:cNvPr>
          <p:cNvSpPr txBox="1"/>
          <p:nvPr/>
        </p:nvSpPr>
        <p:spPr>
          <a:xfrm>
            <a:off x="328613" y="1462573"/>
            <a:ext cx="11172825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500" b="1" i="1" dirty="0"/>
              <a:t>IL BACKUP DEI DATI</a:t>
            </a:r>
            <a:r>
              <a:rPr lang="it-IT" sz="3500" i="1" dirty="0"/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3000" i="1" dirty="0"/>
              <a:t>È una copia periodica dei dati che abbiamo su PC o cellulare;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3000" i="1" dirty="0"/>
              <a:t>Maggiore è la frequenza e maggiore sarà l’efficacia;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3000" i="1" dirty="0"/>
              <a:t>Il Backup ci protegge da: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it-IT" sz="3000" i="1" dirty="0"/>
              <a:t>Danni fisici dell’hardware;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it-IT" sz="3000" i="1" dirty="0"/>
              <a:t>Cancellazione accidentale dei dati;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it-IT" sz="3000" i="1" dirty="0"/>
              <a:t>Virus;</a:t>
            </a:r>
            <a:endParaRPr lang="it-IT" sz="3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pic>
        <p:nvPicPr>
          <p:cNvPr id="8" name="Immagine 7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622E9C0B-0C88-E848-80CD-EB927C91FC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175" y="5116665"/>
            <a:ext cx="5476875" cy="140268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0C898C6-CB78-5046-BA2D-73841B7A9BB9}"/>
              </a:ext>
            </a:extLst>
          </p:cNvPr>
          <p:cNvSpPr txBox="1"/>
          <p:nvPr/>
        </p:nvSpPr>
        <p:spPr>
          <a:xfrm>
            <a:off x="6877050" y="5387118"/>
            <a:ext cx="5036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000" dirty="0"/>
              <a:t>+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EDF7A7F-D33D-5648-BEF8-F22CFAF7436A}"/>
              </a:ext>
            </a:extLst>
          </p:cNvPr>
          <p:cNvSpPr txBox="1"/>
          <p:nvPr/>
        </p:nvSpPr>
        <p:spPr>
          <a:xfrm>
            <a:off x="7380714" y="5311704"/>
            <a:ext cx="33298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500" b="1" dirty="0"/>
              <a:t>SOFTWARE DI BACKUP</a:t>
            </a:r>
          </a:p>
        </p:txBody>
      </p:sp>
    </p:spTree>
    <p:extLst>
      <p:ext uri="{BB962C8B-B14F-4D97-AF65-F5344CB8AC3E}">
        <p14:creationId xmlns:p14="http://schemas.microsoft.com/office/powerpoint/2010/main" val="421800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06A6B7-40A7-5141-A5CB-225619C80AC4}"/>
              </a:ext>
            </a:extLst>
          </p:cNvPr>
          <p:cNvSpPr txBox="1"/>
          <p:nvPr/>
        </p:nvSpPr>
        <p:spPr>
          <a:xfrm>
            <a:off x="6227910" y="460376"/>
            <a:ext cx="55794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La leva Temporale … </a:t>
            </a:r>
          </a:p>
        </p:txBody>
      </p:sp>
      <p:pic>
        <p:nvPicPr>
          <p:cNvPr id="3" name="Immagine 2" descr="Immagine che contiene computer&#10;&#10;Descrizione generata automaticamente">
            <a:extLst>
              <a:ext uri="{FF2B5EF4-FFF2-40B4-BE49-F238E27FC236}">
                <a16:creationId xmlns:a16="http://schemas.microsoft.com/office/drawing/2014/main" id="{C11BDA7A-F2F5-9240-98FA-04A8B1B3B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637" y="3528774"/>
            <a:ext cx="6379767" cy="306228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88298DF-B5DA-BA40-A885-BFF2267D3FCA}"/>
              </a:ext>
            </a:extLst>
          </p:cNvPr>
          <p:cNvSpPr txBox="1"/>
          <p:nvPr/>
        </p:nvSpPr>
        <p:spPr>
          <a:xfrm>
            <a:off x="328613" y="1462573"/>
            <a:ext cx="111728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500" b="1" i="1" dirty="0"/>
              <a:t>Fa parte del concetto del ROI (Ritorno dell’investimento) … applicato alla gestione del tempo.</a:t>
            </a:r>
            <a:endParaRPr lang="it-IT" sz="3500" i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F364891-9B69-A043-90AD-5F9948826CF9}"/>
              </a:ext>
            </a:extLst>
          </p:cNvPr>
          <p:cNvSpPr txBox="1"/>
          <p:nvPr/>
        </p:nvSpPr>
        <p:spPr>
          <a:xfrm>
            <a:off x="328613" y="4758749"/>
            <a:ext cx="517207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500" i="1" dirty="0"/>
              <a:t>Il tempo che investo deve produrre un risultato positivo … un GUADAGNO.</a:t>
            </a:r>
          </a:p>
        </p:txBody>
      </p:sp>
    </p:spTree>
    <p:extLst>
      <p:ext uri="{BB962C8B-B14F-4D97-AF65-F5344CB8AC3E}">
        <p14:creationId xmlns:p14="http://schemas.microsoft.com/office/powerpoint/2010/main" val="69336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06A6B7-40A7-5141-A5CB-225619C80AC4}"/>
              </a:ext>
            </a:extLst>
          </p:cNvPr>
          <p:cNvSpPr txBox="1"/>
          <p:nvPr/>
        </p:nvSpPr>
        <p:spPr>
          <a:xfrm>
            <a:off x="8084058" y="460376"/>
            <a:ext cx="37233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Casi studio …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88298DF-B5DA-BA40-A885-BFF2267D3FCA}"/>
              </a:ext>
            </a:extLst>
          </p:cNvPr>
          <p:cNvSpPr txBox="1"/>
          <p:nvPr/>
        </p:nvSpPr>
        <p:spPr>
          <a:xfrm>
            <a:off x="328613" y="1462573"/>
            <a:ext cx="11172825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500" b="1" i="1" dirty="0"/>
              <a:t>Esempio 1: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b="1" i="1" dirty="0"/>
              <a:t>Biologo Nutrizionista (secondo anno di attività) – </a:t>
            </a:r>
            <a:r>
              <a:rPr lang="it-IT" sz="2000" dirty="0"/>
              <a:t>prima di iniziare mi sono permesso di fare 5 domande</a:t>
            </a:r>
            <a:r>
              <a:rPr lang="it-IT" sz="2000" b="1" i="1" dirty="0"/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b="1" i="1" dirty="0"/>
              <a:t>Quanto hai fatturato lo scorso anno;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b="1" i="1" dirty="0"/>
              <a:t>Quanti clienti hai avuto;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b="1" i="1" dirty="0"/>
              <a:t>Da dove sono venuti i tuoi clienti;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b="1" i="1" dirty="0"/>
              <a:t>Quanto tempo impieghi per ogni cliente;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it-IT" sz="2000" b="1" i="1" dirty="0"/>
              <a:t>Quale è l’obiettivo e le prospettive di crescita per il prossimo anno.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it-IT" sz="2000" i="1" dirty="0"/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7111596A-5B03-B44A-B63D-950E47E2D3C7}"/>
              </a:ext>
            </a:extLst>
          </p:cNvPr>
          <p:cNvSpPr/>
          <p:nvPr/>
        </p:nvSpPr>
        <p:spPr>
          <a:xfrm>
            <a:off x="628650" y="4357688"/>
            <a:ext cx="2728913" cy="2271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3E7019-F758-5E4D-B1C2-0487D40D56C6}"/>
              </a:ext>
            </a:extLst>
          </p:cNvPr>
          <p:cNvSpPr txBox="1"/>
          <p:nvPr/>
        </p:nvSpPr>
        <p:spPr>
          <a:xfrm>
            <a:off x="1256558" y="4479852"/>
            <a:ext cx="1473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Step</a:t>
            </a:r>
            <a:r>
              <a:rPr lang="it-IT" b="1" dirty="0">
                <a:solidFill>
                  <a:schemeClr val="bg1"/>
                </a:solidFill>
              </a:rPr>
              <a:t> 1</a:t>
            </a:r>
            <a:r>
              <a:rPr lang="it-IT" dirty="0">
                <a:solidFill>
                  <a:schemeClr val="bg1"/>
                </a:solidFill>
              </a:rPr>
              <a:t> (30 gg)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218852-8C51-A94F-A9D9-051AD6802E41}"/>
              </a:ext>
            </a:extLst>
          </p:cNvPr>
          <p:cNvSpPr txBox="1"/>
          <p:nvPr/>
        </p:nvSpPr>
        <p:spPr>
          <a:xfrm>
            <a:off x="785812" y="5019932"/>
            <a:ext cx="2414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Raccolta dei dati storici e di quelli operativi del mese (12 mesi precedenti + 1) 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D18E8CC5-C0B5-5F4D-9989-3627E0FBA170}"/>
              </a:ext>
            </a:extLst>
          </p:cNvPr>
          <p:cNvSpPr/>
          <p:nvPr/>
        </p:nvSpPr>
        <p:spPr>
          <a:xfrm>
            <a:off x="3471863" y="4357688"/>
            <a:ext cx="2728913" cy="227171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7C1747C-2DEF-C140-95EE-73EBC2374E21}"/>
              </a:ext>
            </a:extLst>
          </p:cNvPr>
          <p:cNvSpPr txBox="1"/>
          <p:nvPr/>
        </p:nvSpPr>
        <p:spPr>
          <a:xfrm>
            <a:off x="3471863" y="4479852"/>
            <a:ext cx="272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chemeClr val="bg1"/>
                </a:solidFill>
              </a:rPr>
              <a:t>Step</a:t>
            </a:r>
            <a:r>
              <a:rPr lang="it-IT" b="1" dirty="0">
                <a:solidFill>
                  <a:schemeClr val="bg1"/>
                </a:solidFill>
              </a:rPr>
              <a:t> 2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9E2044E-CE6F-744F-8C86-872B7F255CE0}"/>
              </a:ext>
            </a:extLst>
          </p:cNvPr>
          <p:cNvSpPr txBox="1"/>
          <p:nvPr/>
        </p:nvSpPr>
        <p:spPr>
          <a:xfrm>
            <a:off x="3629025" y="5019932"/>
            <a:ext cx="2414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Analisi 80/20, valutazione degli sprechi e definizione degli obiettivi.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DFF3602B-90F9-7642-A72E-537FF5A43467}"/>
              </a:ext>
            </a:extLst>
          </p:cNvPr>
          <p:cNvSpPr/>
          <p:nvPr/>
        </p:nvSpPr>
        <p:spPr>
          <a:xfrm>
            <a:off x="6343652" y="4357688"/>
            <a:ext cx="2728913" cy="227171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375549-0947-0144-B5AE-C511C32B0B00}"/>
              </a:ext>
            </a:extLst>
          </p:cNvPr>
          <p:cNvSpPr txBox="1"/>
          <p:nvPr/>
        </p:nvSpPr>
        <p:spPr>
          <a:xfrm>
            <a:off x="6343652" y="4479852"/>
            <a:ext cx="272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chemeClr val="bg1"/>
                </a:solidFill>
              </a:rPr>
              <a:t>Step</a:t>
            </a:r>
            <a:r>
              <a:rPr lang="it-IT" b="1" dirty="0">
                <a:solidFill>
                  <a:schemeClr val="bg1"/>
                </a:solidFill>
              </a:rPr>
              <a:t> 3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C7268D-3B25-844B-B296-9F0EA3DB9E58}"/>
              </a:ext>
            </a:extLst>
          </p:cNvPr>
          <p:cNvSpPr txBox="1"/>
          <p:nvPr/>
        </p:nvSpPr>
        <p:spPr>
          <a:xfrm>
            <a:off x="6500814" y="5019932"/>
            <a:ext cx="24145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Ridefinizione dei prezzi e delle collaborazioni. Pianificazione delle FAQ e analisi del nuovo piano di comunicazione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F26A5F63-7AE8-4E41-9551-AE746F328CC4}"/>
              </a:ext>
            </a:extLst>
          </p:cNvPr>
          <p:cNvSpPr/>
          <p:nvPr/>
        </p:nvSpPr>
        <p:spPr>
          <a:xfrm>
            <a:off x="9229727" y="4357688"/>
            <a:ext cx="2728913" cy="227171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8310A6B-5ADC-7E4F-A97B-8728884E4A42}"/>
              </a:ext>
            </a:extLst>
          </p:cNvPr>
          <p:cNvSpPr txBox="1"/>
          <p:nvPr/>
        </p:nvSpPr>
        <p:spPr>
          <a:xfrm>
            <a:off x="9229727" y="4479852"/>
            <a:ext cx="272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chemeClr val="bg1"/>
                </a:solidFill>
              </a:rPr>
              <a:t>Step</a:t>
            </a:r>
            <a:r>
              <a:rPr lang="it-IT" b="1" dirty="0">
                <a:solidFill>
                  <a:schemeClr val="bg1"/>
                </a:solidFill>
              </a:rPr>
              <a:t> 4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0C00F58-A079-F24C-871E-18FFFC32464A}"/>
              </a:ext>
            </a:extLst>
          </p:cNvPr>
          <p:cNvSpPr txBox="1"/>
          <p:nvPr/>
        </p:nvSpPr>
        <p:spPr>
          <a:xfrm>
            <a:off x="9386889" y="5019932"/>
            <a:ext cx="24145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Pianificazione settimanale e controlli periodici in relazione agli obiettivi. Budget anno successivo.</a:t>
            </a:r>
          </a:p>
        </p:txBody>
      </p:sp>
    </p:spTree>
    <p:extLst>
      <p:ext uri="{BB962C8B-B14F-4D97-AF65-F5344CB8AC3E}">
        <p14:creationId xmlns:p14="http://schemas.microsoft.com/office/powerpoint/2010/main" val="110837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9" grpId="0" animBg="1"/>
      <p:bldP spid="10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7111596A-5B03-B44A-B63D-950E47E2D3C7}"/>
              </a:ext>
            </a:extLst>
          </p:cNvPr>
          <p:cNvSpPr/>
          <p:nvPr/>
        </p:nvSpPr>
        <p:spPr>
          <a:xfrm>
            <a:off x="314324" y="339348"/>
            <a:ext cx="11487152" cy="2932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3E7019-F758-5E4D-B1C2-0487D40D56C6}"/>
              </a:ext>
            </a:extLst>
          </p:cNvPr>
          <p:cNvSpPr txBox="1"/>
          <p:nvPr/>
        </p:nvSpPr>
        <p:spPr>
          <a:xfrm>
            <a:off x="542925" y="591899"/>
            <a:ext cx="23412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b="1" dirty="0" err="1">
                <a:solidFill>
                  <a:schemeClr val="bg1"/>
                </a:solidFill>
              </a:rPr>
              <a:t>Step</a:t>
            </a:r>
            <a:r>
              <a:rPr lang="it-IT" sz="3000" b="1" dirty="0">
                <a:solidFill>
                  <a:schemeClr val="bg1"/>
                </a:solidFill>
              </a:rPr>
              <a:t> 1</a:t>
            </a:r>
            <a:r>
              <a:rPr lang="it-IT" sz="3000" dirty="0">
                <a:solidFill>
                  <a:schemeClr val="bg1"/>
                </a:solidFill>
              </a:rPr>
              <a:t> (30 gg)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218852-8C51-A94F-A9D9-051AD6802E41}"/>
              </a:ext>
            </a:extLst>
          </p:cNvPr>
          <p:cNvSpPr txBox="1"/>
          <p:nvPr/>
        </p:nvSpPr>
        <p:spPr>
          <a:xfrm>
            <a:off x="542925" y="1219457"/>
            <a:ext cx="110299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Sono stati raccolti: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NUMERO CLIENTI suddiviso per fasce di età e sesso, in relazione a ciascuno di questi è stata inserito il motivo della visita e la provenienza;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DURATA si è analizzato il numero di prime visite e controlli per ciascun cliente;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Si sono valutate tutte le richieste, obiezioni e/o approfondimenti in relazione al piano di lavoro.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D18E8CC5-C0B5-5F4D-9989-3627E0FBA170}"/>
              </a:ext>
            </a:extLst>
          </p:cNvPr>
          <p:cNvSpPr/>
          <p:nvPr/>
        </p:nvSpPr>
        <p:spPr>
          <a:xfrm>
            <a:off x="314324" y="3429000"/>
            <a:ext cx="11487152" cy="293249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7C1747C-2DEF-C140-95EE-73EBC2374E21}"/>
              </a:ext>
            </a:extLst>
          </p:cNvPr>
          <p:cNvSpPr txBox="1"/>
          <p:nvPr/>
        </p:nvSpPr>
        <p:spPr>
          <a:xfrm>
            <a:off x="542925" y="3634388"/>
            <a:ext cx="27289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 err="1">
                <a:solidFill>
                  <a:schemeClr val="bg1"/>
                </a:solidFill>
              </a:rPr>
              <a:t>Step</a:t>
            </a:r>
            <a:r>
              <a:rPr lang="it-IT" sz="3000" b="1" dirty="0">
                <a:solidFill>
                  <a:schemeClr val="bg1"/>
                </a:solidFill>
              </a:rPr>
              <a:t> 2</a:t>
            </a:r>
            <a:endParaRPr lang="it-IT" sz="3000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9E2044E-CE6F-744F-8C86-872B7F255CE0}"/>
              </a:ext>
            </a:extLst>
          </p:cNvPr>
          <p:cNvSpPr txBox="1"/>
          <p:nvPr/>
        </p:nvSpPr>
        <p:spPr>
          <a:xfrm>
            <a:off x="547686" y="4188386"/>
            <a:ext cx="983932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In relazione ai dati raccolti si è visto che: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Il cliente medio era Donna da 40 a 55 anni  e uomo da 45 a 55 anni;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Dei 4 studi sui quali la dott.ssa lavorava, 2 producevano l’83 % del fatturato;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I clienti facevano mediamente 2,5 visite;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Il 27 % del costo andava speso in affitti e %;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Il servizio di «pubblicità» utilizzato NON portava una risultato accettabile.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43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9" grpId="0" animBg="1"/>
      <p:bldP spid="10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7111596A-5B03-B44A-B63D-950E47E2D3C7}"/>
              </a:ext>
            </a:extLst>
          </p:cNvPr>
          <p:cNvSpPr/>
          <p:nvPr/>
        </p:nvSpPr>
        <p:spPr>
          <a:xfrm>
            <a:off x="314324" y="339348"/>
            <a:ext cx="11487152" cy="293249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3E7019-F758-5E4D-B1C2-0487D40D56C6}"/>
              </a:ext>
            </a:extLst>
          </p:cNvPr>
          <p:cNvSpPr txBox="1"/>
          <p:nvPr/>
        </p:nvSpPr>
        <p:spPr>
          <a:xfrm>
            <a:off x="542925" y="591899"/>
            <a:ext cx="11770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b="1" dirty="0" err="1">
                <a:solidFill>
                  <a:schemeClr val="bg1"/>
                </a:solidFill>
              </a:rPr>
              <a:t>Step</a:t>
            </a:r>
            <a:r>
              <a:rPr lang="it-IT" sz="3000" b="1" dirty="0">
                <a:solidFill>
                  <a:schemeClr val="bg1"/>
                </a:solidFill>
              </a:rPr>
              <a:t> 3</a:t>
            </a:r>
            <a:endParaRPr lang="it-IT" sz="3000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218852-8C51-A94F-A9D9-051AD6802E41}"/>
              </a:ext>
            </a:extLst>
          </p:cNvPr>
          <p:cNvSpPr txBox="1"/>
          <p:nvPr/>
        </p:nvSpPr>
        <p:spPr>
          <a:xfrm>
            <a:off x="542925" y="1219457"/>
            <a:ext cx="11029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Si è deciso per i 6 mesi successivi di: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Chiudere la collaborazione con una delle strutture;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Aumentare il costo della prima visita e dei controlli;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</a:rPr>
              <a:t>Targettizzare</a:t>
            </a:r>
            <a:r>
              <a:rPr lang="it-IT" sz="2000" dirty="0">
                <a:solidFill>
                  <a:schemeClr val="bg1"/>
                </a:solidFill>
              </a:rPr>
              <a:t> le iniziative di comunicazione e social sulle due </a:t>
            </a:r>
            <a:r>
              <a:rPr lang="it-IT" sz="2000" dirty="0" err="1">
                <a:solidFill>
                  <a:schemeClr val="bg1"/>
                </a:solidFill>
              </a:rPr>
              <a:t>fascie</a:t>
            </a:r>
            <a:r>
              <a:rPr lang="it-IT" sz="2000" dirty="0">
                <a:solidFill>
                  <a:schemeClr val="bg1"/>
                </a:solidFill>
              </a:rPr>
              <a:t> definite;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PIANIFICARE UN DOCUMENTO CON 10 FAQ da consegnare assieme alla dieta;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Rivedere la catalogazione delle diete.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D18E8CC5-C0B5-5F4D-9989-3627E0FBA170}"/>
              </a:ext>
            </a:extLst>
          </p:cNvPr>
          <p:cNvSpPr/>
          <p:nvPr/>
        </p:nvSpPr>
        <p:spPr>
          <a:xfrm>
            <a:off x="314324" y="3429000"/>
            <a:ext cx="11487152" cy="293249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7C1747C-2DEF-C140-95EE-73EBC2374E21}"/>
              </a:ext>
            </a:extLst>
          </p:cNvPr>
          <p:cNvSpPr txBox="1"/>
          <p:nvPr/>
        </p:nvSpPr>
        <p:spPr>
          <a:xfrm>
            <a:off x="542925" y="3634388"/>
            <a:ext cx="43291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 err="1">
                <a:solidFill>
                  <a:schemeClr val="bg1"/>
                </a:solidFill>
              </a:rPr>
              <a:t>Step</a:t>
            </a:r>
            <a:r>
              <a:rPr lang="it-IT" sz="3000" b="1" dirty="0">
                <a:solidFill>
                  <a:schemeClr val="bg1"/>
                </a:solidFill>
              </a:rPr>
              <a:t> 4 e risultati</a:t>
            </a:r>
            <a:endParaRPr lang="it-IT" sz="3000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9E2044E-CE6F-744F-8C86-872B7F255CE0}"/>
              </a:ext>
            </a:extLst>
          </p:cNvPr>
          <p:cNvSpPr txBox="1"/>
          <p:nvPr/>
        </p:nvSpPr>
        <p:spPr>
          <a:xfrm>
            <a:off x="547686" y="4188386"/>
            <a:ext cx="1086802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Pianificazione settimanale e controlli periodici in relazione agli obiettivi. Definizione del budget per i 12 mesi successivi.</a:t>
            </a:r>
          </a:p>
          <a:p>
            <a:r>
              <a:rPr lang="it-IT" sz="2000" dirty="0">
                <a:solidFill>
                  <a:schemeClr val="bg1"/>
                </a:solidFill>
              </a:rPr>
              <a:t>RISULTATI: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Risparmio di circa il 25 % del tempo settimanale;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Riduzione dei costi operativi dell’8%;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Aumento del fatturato nel successivi 3 mesi del 28 %; 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8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9" grpId="0" animBg="1"/>
      <p:bldP spid="10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17ED10-44FF-F249-A0A3-272B45A7109C}"/>
              </a:ext>
            </a:extLst>
          </p:cNvPr>
          <p:cNvSpPr txBox="1"/>
          <p:nvPr/>
        </p:nvSpPr>
        <p:spPr>
          <a:xfrm>
            <a:off x="7408425" y="460376"/>
            <a:ext cx="43989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Riassumendo …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1396D7-9AD3-A544-8B40-E153CE5BBF6F}"/>
              </a:ext>
            </a:extLst>
          </p:cNvPr>
          <p:cNvSpPr txBox="1"/>
          <p:nvPr/>
        </p:nvSpPr>
        <p:spPr>
          <a:xfrm>
            <a:off x="266701" y="2057400"/>
            <a:ext cx="11658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b="1" dirty="0"/>
              <a:t>Il tempo è denaro e non va sprecato </a:t>
            </a:r>
            <a:r>
              <a:rPr lang="it-IT" dirty="0"/>
              <a:t>… </a:t>
            </a:r>
            <a:r>
              <a:rPr lang="it-IT" sz="2000" i="1" dirty="0"/>
              <a:t>prima si inizia meglio è, ma per mettere in pratica tutto serve del tempo (circa 66 gg);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95B6163-6750-C143-A1D9-284DF2B70DD6}"/>
              </a:ext>
            </a:extLst>
          </p:cNvPr>
          <p:cNvSpPr txBox="1"/>
          <p:nvPr/>
        </p:nvSpPr>
        <p:spPr>
          <a:xfrm>
            <a:off x="266700" y="2842230"/>
            <a:ext cx="11658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b="1" dirty="0"/>
              <a:t>Il primo punto è raccogliere i dati</a:t>
            </a:r>
            <a:r>
              <a:rPr lang="it-IT" dirty="0"/>
              <a:t>… </a:t>
            </a:r>
            <a:r>
              <a:rPr lang="it-IT" sz="2000" i="1" dirty="0"/>
              <a:t>sui dati poi si fa una valutazione delle cose importanti sfruttando il teorema di Pareto (con il 20 % delle energie … facciamo l’80 % delle cose);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F8D1F6-3EC4-634C-8048-6ADFCA0712D8}"/>
              </a:ext>
            </a:extLst>
          </p:cNvPr>
          <p:cNvSpPr txBox="1"/>
          <p:nvPr/>
        </p:nvSpPr>
        <p:spPr>
          <a:xfrm>
            <a:off x="266700" y="3627060"/>
            <a:ext cx="11658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b="1" dirty="0"/>
              <a:t>Poi bisogna definire gli obiettivi a medio e lungo termine </a:t>
            </a:r>
            <a:r>
              <a:rPr lang="it-IT" dirty="0"/>
              <a:t>… </a:t>
            </a:r>
            <a:r>
              <a:rPr lang="it-IT" sz="2000" i="1" dirty="0"/>
              <a:t>Non bisogna esagerare, al massimo 3 obiettivi.  L’obiettivo e fatto da «COSA» , «</a:t>
            </a:r>
            <a:r>
              <a:rPr lang="it-IT" sz="2000" i="1" dirty="0" err="1"/>
              <a:t>PERCH</a:t>
            </a:r>
            <a:r>
              <a:rPr lang="it-IT" sz="2000" i="1" cap="all" dirty="0" err="1"/>
              <a:t>é</a:t>
            </a:r>
            <a:r>
              <a:rPr lang="it-IT" sz="2000" i="1" dirty="0"/>
              <a:t>» e «COME»;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B5CD873-A597-5C40-A59A-AD6702570B24}"/>
              </a:ext>
            </a:extLst>
          </p:cNvPr>
          <p:cNvSpPr txBox="1"/>
          <p:nvPr/>
        </p:nvSpPr>
        <p:spPr>
          <a:xfrm>
            <a:off x="266700" y="4411890"/>
            <a:ext cx="11658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b="1" dirty="0"/>
              <a:t>Definiti gli obiettivi si analizza il percorso per raggiungerli </a:t>
            </a:r>
            <a:r>
              <a:rPr lang="it-IT" dirty="0"/>
              <a:t>… </a:t>
            </a:r>
            <a:r>
              <a:rPr lang="it-IT" sz="2000" i="1" dirty="0"/>
              <a:t>gli obiettivi si «Spacchettano» in azioni o sotto progetti che a loro volta vengono divisi in TASK;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7871F3F-992B-BC49-96FB-BC55820A156C}"/>
              </a:ext>
            </a:extLst>
          </p:cNvPr>
          <p:cNvSpPr txBox="1"/>
          <p:nvPr/>
        </p:nvSpPr>
        <p:spPr>
          <a:xfrm>
            <a:off x="266700" y="5196720"/>
            <a:ext cx="11658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b="1" dirty="0"/>
              <a:t>Progetti e relativi TASK si possono pianificare con il KANBAN </a:t>
            </a:r>
            <a:r>
              <a:rPr lang="it-IT" dirty="0"/>
              <a:t>… </a:t>
            </a:r>
            <a:r>
              <a:rPr lang="it-IT" sz="2000" i="1" dirty="0"/>
              <a:t>TO DO … DOING … DONE … i task sono dei post </a:t>
            </a:r>
            <a:r>
              <a:rPr lang="it-IT" sz="2000" i="1" dirty="0" err="1"/>
              <a:t>it</a:t>
            </a:r>
            <a:r>
              <a:rPr lang="it-IT" sz="2000" i="1" dirty="0"/>
              <a:t> che cambiano posizione in relazione al mio lavoro;</a:t>
            </a:r>
          </a:p>
        </p:txBody>
      </p:sp>
    </p:spTree>
    <p:extLst>
      <p:ext uri="{BB962C8B-B14F-4D97-AF65-F5344CB8AC3E}">
        <p14:creationId xmlns:p14="http://schemas.microsoft.com/office/powerpoint/2010/main" val="349030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17ED10-44FF-F249-A0A3-272B45A7109C}"/>
              </a:ext>
            </a:extLst>
          </p:cNvPr>
          <p:cNvSpPr txBox="1"/>
          <p:nvPr/>
        </p:nvSpPr>
        <p:spPr>
          <a:xfrm>
            <a:off x="7408425" y="460376"/>
            <a:ext cx="43989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Riassumendo …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1396D7-9AD3-A544-8B40-E153CE5BBF6F}"/>
              </a:ext>
            </a:extLst>
          </p:cNvPr>
          <p:cNvSpPr txBox="1"/>
          <p:nvPr/>
        </p:nvSpPr>
        <p:spPr>
          <a:xfrm>
            <a:off x="266701" y="2057400"/>
            <a:ext cx="11658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b="1" dirty="0"/>
              <a:t>Le 3 leggi … </a:t>
            </a:r>
            <a:r>
              <a:rPr lang="it-IT" sz="2500" b="1" dirty="0" err="1"/>
              <a:t>Laborit</a:t>
            </a:r>
            <a:r>
              <a:rPr lang="it-IT" sz="2500" b="1" dirty="0"/>
              <a:t>, </a:t>
            </a:r>
            <a:r>
              <a:rPr lang="it-IT" sz="2500" b="1" dirty="0" err="1"/>
              <a:t>Illich</a:t>
            </a:r>
            <a:r>
              <a:rPr lang="it-IT" sz="2500" b="1" dirty="0"/>
              <a:t> e Parkinson </a:t>
            </a:r>
            <a:r>
              <a:rPr lang="it-IT" dirty="0"/>
              <a:t>… </a:t>
            </a:r>
            <a:r>
              <a:rPr lang="it-IT" sz="2000" i="1" dirty="0"/>
              <a:t>il tempo non è tutto uguale ed è importante distribuirlo in relazione alle priorità;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95B6163-6750-C143-A1D9-284DF2B70DD6}"/>
              </a:ext>
            </a:extLst>
          </p:cNvPr>
          <p:cNvSpPr txBox="1"/>
          <p:nvPr/>
        </p:nvSpPr>
        <p:spPr>
          <a:xfrm>
            <a:off x="266700" y="2842230"/>
            <a:ext cx="11658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b="1" dirty="0"/>
              <a:t>Gli slot di tempo hanno una importanza diversa </a:t>
            </a:r>
            <a:r>
              <a:rPr lang="it-IT" dirty="0"/>
              <a:t>… </a:t>
            </a:r>
            <a:r>
              <a:rPr lang="it-IT" sz="2000" i="1" dirty="0"/>
              <a:t>Focus, Buffer e Relax … rilassarsi aiuta a ricaricare e a focalizzarsi.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F8D1F6-3EC4-634C-8048-6ADFCA0712D8}"/>
              </a:ext>
            </a:extLst>
          </p:cNvPr>
          <p:cNvSpPr txBox="1"/>
          <p:nvPr/>
        </p:nvSpPr>
        <p:spPr>
          <a:xfrm>
            <a:off x="266700" y="3627060"/>
            <a:ext cx="11658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b="1" dirty="0"/>
              <a:t>MATRICE di Eisenhower </a:t>
            </a:r>
            <a:r>
              <a:rPr lang="it-IT" dirty="0"/>
              <a:t>… </a:t>
            </a:r>
            <a:r>
              <a:rPr lang="it-IT" sz="2000" i="1" dirty="0"/>
              <a:t>Importanza e urgenza utili per definire dove agire, cosa delegare, cosa pianificare e cosa scartare;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B5CD873-A597-5C40-A59A-AD6702570B24}"/>
              </a:ext>
            </a:extLst>
          </p:cNvPr>
          <p:cNvSpPr txBox="1"/>
          <p:nvPr/>
        </p:nvSpPr>
        <p:spPr>
          <a:xfrm>
            <a:off x="266700" y="4411890"/>
            <a:ext cx="116585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b="1" dirty="0"/>
              <a:t>Pianificazione del giorno </a:t>
            </a:r>
            <a:r>
              <a:rPr lang="it-IT" dirty="0"/>
              <a:t>… </a:t>
            </a:r>
            <a:r>
              <a:rPr lang="it-IT" sz="2000" i="1" dirty="0"/>
              <a:t>Un foglio con 3 sezioni …. In BOX, Il lavoro giornaliero e il lavoro fatto;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7871F3F-992B-BC49-96FB-BC55820A156C}"/>
              </a:ext>
            </a:extLst>
          </p:cNvPr>
          <p:cNvSpPr txBox="1"/>
          <p:nvPr/>
        </p:nvSpPr>
        <p:spPr>
          <a:xfrm>
            <a:off x="266700" y="4888944"/>
            <a:ext cx="11658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500" b="1" dirty="0"/>
              <a:t>Pianificazione di settimana e mese </a:t>
            </a:r>
            <a:r>
              <a:rPr lang="it-IT" dirty="0"/>
              <a:t>… </a:t>
            </a:r>
            <a:r>
              <a:rPr lang="it-IT" sz="2000" i="1" dirty="0"/>
              <a:t>Ad inizio mese pianifico, ogni lunedì analizzo la settimana, ogni giorno dedico 10 minuti per definire la giornata e ogni sera controllo. Al venerdì vedo i risultati;</a:t>
            </a:r>
          </a:p>
        </p:txBody>
      </p:sp>
    </p:spTree>
    <p:extLst>
      <p:ext uri="{BB962C8B-B14F-4D97-AF65-F5344CB8AC3E}">
        <p14:creationId xmlns:p14="http://schemas.microsoft.com/office/powerpoint/2010/main" val="263701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nendo, donna, inpiedi, corte&#10;&#10;Descrizione generata automaticamente">
            <a:extLst>
              <a:ext uri="{FF2B5EF4-FFF2-40B4-BE49-F238E27FC236}">
                <a16:creationId xmlns:a16="http://schemas.microsoft.com/office/drawing/2014/main" id="{14F0D325-BDD8-E543-BF09-80A7934285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832" y="2765641"/>
            <a:ext cx="1240621" cy="2067701"/>
          </a:xfrm>
          <a:prstGeom prst="rect">
            <a:avLst/>
          </a:prstGeom>
        </p:spPr>
      </p:pic>
      <p:pic>
        <p:nvPicPr>
          <p:cNvPr id="23" name="Immagine 22" descr="Immagine che contiene cibo&#10;&#10;Descrizione generata automaticamente">
            <a:extLst>
              <a:ext uri="{FF2B5EF4-FFF2-40B4-BE49-F238E27FC236}">
                <a16:creationId xmlns:a16="http://schemas.microsoft.com/office/drawing/2014/main" id="{9F539405-3858-BA44-91BA-1D2463D796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937" y="4860065"/>
            <a:ext cx="1752332" cy="1314249"/>
          </a:xfrm>
          <a:prstGeom prst="rect">
            <a:avLst/>
          </a:prstGeom>
        </p:spPr>
      </p:pic>
      <p:pic>
        <p:nvPicPr>
          <p:cNvPr id="32" name="Immagine 31" descr="Immagine che contiene luce&#10;&#10;Descrizione generata automaticamente">
            <a:extLst>
              <a:ext uri="{FF2B5EF4-FFF2-40B4-BE49-F238E27FC236}">
                <a16:creationId xmlns:a16="http://schemas.microsoft.com/office/drawing/2014/main" id="{2E24D684-C511-384F-AC14-ED41FFD79D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899" y="4226085"/>
            <a:ext cx="2234664" cy="2399638"/>
          </a:xfrm>
          <a:prstGeom prst="rect">
            <a:avLst/>
          </a:prstGeom>
        </p:spPr>
      </p:pic>
      <p:pic>
        <p:nvPicPr>
          <p:cNvPr id="3" name="Immagine 2" descr="Immagine che contiene pianta, albero, palma, vaso&#10;&#10;Descrizione generata automaticamente">
            <a:extLst>
              <a:ext uri="{FF2B5EF4-FFF2-40B4-BE49-F238E27FC236}">
                <a16:creationId xmlns:a16="http://schemas.microsoft.com/office/drawing/2014/main" id="{5166DF51-5226-7344-A3D5-6831C317BA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090" y="1276683"/>
            <a:ext cx="2679668" cy="5045619"/>
          </a:xfrm>
          <a:prstGeom prst="rect">
            <a:avLst/>
          </a:prstGeom>
        </p:spPr>
      </p:pic>
      <p:pic>
        <p:nvPicPr>
          <p:cNvPr id="7" name="Immagine 6" descr="Immagine che contiene interni, tavolo, nero, fotografia&#10;&#10;Descrizione generata automaticamente">
            <a:extLst>
              <a:ext uri="{FF2B5EF4-FFF2-40B4-BE49-F238E27FC236}">
                <a16:creationId xmlns:a16="http://schemas.microsoft.com/office/drawing/2014/main" id="{EF4D1228-0DE2-1549-A19F-2C8153692C7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2528" y="1594170"/>
            <a:ext cx="3239280" cy="2631915"/>
          </a:xfrm>
          <a:prstGeom prst="rect">
            <a:avLst/>
          </a:prstGeom>
        </p:spPr>
      </p:pic>
      <p:pic>
        <p:nvPicPr>
          <p:cNvPr id="9" name="Immagine 8" descr="Immagine che contiene tavolo, sedendo, libro&#10;&#10;Descrizione generata automaticamente">
            <a:extLst>
              <a:ext uri="{FF2B5EF4-FFF2-40B4-BE49-F238E27FC236}">
                <a16:creationId xmlns:a16="http://schemas.microsoft.com/office/drawing/2014/main" id="{346EAE3A-84C2-6249-9DF7-F8D1A61212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1313" y="2765641"/>
            <a:ext cx="2960687" cy="192444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04237D0-2174-6341-9836-31ABF548D55B}"/>
              </a:ext>
            </a:extLst>
          </p:cNvPr>
          <p:cNvSpPr txBox="1"/>
          <p:nvPr/>
        </p:nvSpPr>
        <p:spPr>
          <a:xfrm>
            <a:off x="4975174" y="232277"/>
            <a:ext cx="69171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cap="all" dirty="0"/>
              <a:t>Dopo qualche anno … </a:t>
            </a:r>
            <a:endParaRPr lang="it-IT" sz="2000" cap="all" dirty="0"/>
          </a:p>
        </p:txBody>
      </p:sp>
    </p:spTree>
    <p:extLst>
      <p:ext uri="{BB962C8B-B14F-4D97-AF65-F5344CB8AC3E}">
        <p14:creationId xmlns:p14="http://schemas.microsoft.com/office/powerpoint/2010/main" val="112420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17ED10-44FF-F249-A0A3-272B45A7109C}"/>
              </a:ext>
            </a:extLst>
          </p:cNvPr>
          <p:cNvSpPr txBox="1"/>
          <p:nvPr/>
        </p:nvSpPr>
        <p:spPr>
          <a:xfrm>
            <a:off x="422154" y="460376"/>
            <a:ext cx="113852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Per mettere in pratica tutto cosa mi serve?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1396D7-9AD3-A544-8B40-E153CE5BBF6F}"/>
              </a:ext>
            </a:extLst>
          </p:cNvPr>
          <p:cNvSpPr txBox="1"/>
          <p:nvPr/>
        </p:nvSpPr>
        <p:spPr>
          <a:xfrm>
            <a:off x="285470" y="1528762"/>
            <a:ext cx="116585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000" b="1" dirty="0"/>
              <a:t>SOFTWARE: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500" dirty="0"/>
              <a:t>Excel;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500" dirty="0"/>
              <a:t>Google drive per i moduli di lavoro;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500" dirty="0" err="1"/>
              <a:t>One</a:t>
            </a:r>
            <a:r>
              <a:rPr lang="it-IT" sz="2500" dirty="0"/>
              <a:t> Drive, Google Drive o </a:t>
            </a:r>
            <a:r>
              <a:rPr lang="it-IT" sz="2500" dirty="0" err="1"/>
              <a:t>Dropbox</a:t>
            </a:r>
            <a:r>
              <a:rPr lang="it-IT" sz="2500" dirty="0"/>
              <a:t> per archiviazione online;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500" dirty="0"/>
              <a:t>Software per il Backup dei dati;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E1F184D-2B67-A64E-BEE6-04ED49AE897A}"/>
              </a:ext>
            </a:extLst>
          </p:cNvPr>
          <p:cNvSpPr txBox="1"/>
          <p:nvPr/>
        </p:nvSpPr>
        <p:spPr>
          <a:xfrm>
            <a:off x="285469" y="3621643"/>
            <a:ext cx="116585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000" b="1" dirty="0"/>
              <a:t>ALTRO: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500" dirty="0"/>
              <a:t>2 Hard Disk esterni;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500" dirty="0"/>
              <a:t>1 Lavagna magnetica;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500" dirty="0"/>
              <a:t>Post </a:t>
            </a:r>
            <a:r>
              <a:rPr lang="it-IT" sz="2500" dirty="0" err="1"/>
              <a:t>it</a:t>
            </a:r>
            <a:r>
              <a:rPr lang="it-IT" sz="2500" dirty="0"/>
              <a:t> colorati e penne;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500" dirty="0"/>
              <a:t>Fogli A4 e Fogli 50*70.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00C6B89-2DCD-8542-97B5-0E49A62D0512}"/>
              </a:ext>
            </a:extLst>
          </p:cNvPr>
          <p:cNvSpPr txBox="1"/>
          <p:nvPr/>
        </p:nvSpPr>
        <p:spPr>
          <a:xfrm>
            <a:off x="148787" y="6120625"/>
            <a:ext cx="11658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000" b="1" dirty="0"/>
              <a:t>Buona volontà e circa 66 giorni !!!</a:t>
            </a:r>
            <a:endParaRPr lang="it-IT" sz="2500" dirty="0"/>
          </a:p>
        </p:txBody>
      </p:sp>
    </p:spTree>
    <p:extLst>
      <p:ext uri="{BB962C8B-B14F-4D97-AF65-F5344CB8AC3E}">
        <p14:creationId xmlns:p14="http://schemas.microsoft.com/office/powerpoint/2010/main" val="216104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1AE8ABB-D957-A64C-BEC8-6DB7FF35C1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662" y="704849"/>
            <a:ext cx="6374027" cy="58959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DE1DA0-A060-9844-AD6A-6563EF74BE05}"/>
              </a:ext>
            </a:extLst>
          </p:cNvPr>
          <p:cNvSpPr txBox="1"/>
          <p:nvPr/>
        </p:nvSpPr>
        <p:spPr>
          <a:xfrm>
            <a:off x="360148" y="4354055"/>
            <a:ext cx="73836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0" i="1" dirty="0"/>
              <a:t>Grazie … </a:t>
            </a:r>
          </a:p>
          <a:p>
            <a:r>
              <a:rPr lang="it-IT" sz="7000" i="1" dirty="0"/>
              <a:t>e buon lavoro </a:t>
            </a:r>
          </a:p>
        </p:txBody>
      </p:sp>
    </p:spTree>
    <p:extLst>
      <p:ext uri="{BB962C8B-B14F-4D97-AF65-F5344CB8AC3E}">
        <p14:creationId xmlns:p14="http://schemas.microsoft.com/office/powerpoint/2010/main" val="1120205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C8C4BC0-3901-2047-A156-64CEFCE75C39}"/>
              </a:ext>
            </a:extLst>
          </p:cNvPr>
          <p:cNvSpPr txBox="1"/>
          <p:nvPr/>
        </p:nvSpPr>
        <p:spPr>
          <a:xfrm>
            <a:off x="6236117" y="460376"/>
            <a:ext cx="55712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Le nuove abitudini …</a:t>
            </a:r>
          </a:p>
        </p:txBody>
      </p:sp>
      <p:pic>
        <p:nvPicPr>
          <p:cNvPr id="6" name="Immagine 5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A62EE85F-6760-6C4D-9E9A-CE3D219EC2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132" y="4456075"/>
            <a:ext cx="6033518" cy="1792567"/>
          </a:xfrm>
          <a:prstGeom prst="rect">
            <a:avLst/>
          </a:prstGeom>
        </p:spPr>
      </p:pic>
      <p:pic>
        <p:nvPicPr>
          <p:cNvPr id="8" name="Immagine 7" descr="Immagine che contiene bottiglia, segnale, rosso, traffico&#10;&#10;Descrizione generata automaticamente">
            <a:extLst>
              <a:ext uri="{FF2B5EF4-FFF2-40B4-BE49-F238E27FC236}">
                <a16:creationId xmlns:a16="http://schemas.microsoft.com/office/drawing/2014/main" id="{5DBB4371-5361-5A4A-94D3-664A1BEC42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50" y="891263"/>
            <a:ext cx="2248512" cy="301172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B86ECC5-08B5-104D-9D35-99B6A145A87D}"/>
              </a:ext>
            </a:extLst>
          </p:cNvPr>
          <p:cNvSpPr txBox="1"/>
          <p:nvPr/>
        </p:nvSpPr>
        <p:spPr>
          <a:xfrm>
            <a:off x="3324224" y="1658462"/>
            <a:ext cx="80057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i="1" dirty="0"/>
              <a:t>« … Ci vogliono almeno 21 gg per trasformare una vecchia immagine mentale in una nuova abitudine.»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CD94DB-A0AE-774D-88AF-86C4BA277563}"/>
              </a:ext>
            </a:extLst>
          </p:cNvPr>
          <p:cNvSpPr txBox="1"/>
          <p:nvPr/>
        </p:nvSpPr>
        <p:spPr>
          <a:xfrm>
            <a:off x="6906510" y="3284381"/>
            <a:ext cx="6885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/>
              <a:t>Maltz</a:t>
            </a:r>
            <a:r>
              <a:rPr lang="it-IT" sz="3000" b="1" dirty="0"/>
              <a:t> 1960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0209B1E-DA89-2742-B4DD-A133D76658B4}"/>
              </a:ext>
            </a:extLst>
          </p:cNvPr>
          <p:cNvSpPr txBox="1"/>
          <p:nvPr/>
        </p:nvSpPr>
        <p:spPr>
          <a:xfrm>
            <a:off x="586357" y="4456075"/>
            <a:ext cx="38814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i="1" dirty="0"/>
              <a:t>Per acquisire una nuova abitudine ci vogliono in media 66 giorni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65811FA-6EA8-8E48-8ED3-E53A76411CB1}"/>
              </a:ext>
            </a:extLst>
          </p:cNvPr>
          <p:cNvSpPr txBox="1"/>
          <p:nvPr/>
        </p:nvSpPr>
        <p:spPr>
          <a:xfrm>
            <a:off x="461350" y="6006698"/>
            <a:ext cx="6885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 err="1"/>
              <a:t>Lally</a:t>
            </a:r>
            <a:r>
              <a:rPr lang="it-IT" sz="3000" b="1" dirty="0"/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70779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C8C4BC0-3901-2047-A156-64CEFCE75C39}"/>
              </a:ext>
            </a:extLst>
          </p:cNvPr>
          <p:cNvSpPr txBox="1"/>
          <p:nvPr/>
        </p:nvSpPr>
        <p:spPr>
          <a:xfrm>
            <a:off x="6379489" y="460376"/>
            <a:ext cx="54278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 err="1"/>
              <a:t>Step</a:t>
            </a:r>
            <a:r>
              <a:rPr lang="it-IT" sz="5000" dirty="0"/>
              <a:t> 1 … gli obiettivi</a:t>
            </a:r>
          </a:p>
        </p:txBody>
      </p:sp>
      <p:pic>
        <p:nvPicPr>
          <p:cNvPr id="3" name="Immagine 2" descr="Immagine che contiene interni, tavolo, torta, sedendo&#10;&#10;Descrizione generata automaticamente">
            <a:extLst>
              <a:ext uri="{FF2B5EF4-FFF2-40B4-BE49-F238E27FC236}">
                <a16:creationId xmlns:a16="http://schemas.microsoft.com/office/drawing/2014/main" id="{DA9A0B21-0985-B54C-A08B-39E4A01C92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03" y="1885950"/>
            <a:ext cx="6875298" cy="408220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5A9E74B-351D-7A43-AE9D-6F0C9D715359}"/>
              </a:ext>
            </a:extLst>
          </p:cNvPr>
          <p:cNvSpPr txBox="1"/>
          <p:nvPr/>
        </p:nvSpPr>
        <p:spPr>
          <a:xfrm>
            <a:off x="7487219" y="3316978"/>
            <a:ext cx="38814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i="1" dirty="0"/>
              <a:t>Avere un obiettivo vuol dire avere una strada da seguire …</a:t>
            </a:r>
          </a:p>
        </p:txBody>
      </p:sp>
    </p:spTree>
    <p:extLst>
      <p:ext uri="{BB962C8B-B14F-4D97-AF65-F5344CB8AC3E}">
        <p14:creationId xmlns:p14="http://schemas.microsoft.com/office/powerpoint/2010/main" val="244118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C8C4BC0-3901-2047-A156-64CEFCE75C39}"/>
              </a:ext>
            </a:extLst>
          </p:cNvPr>
          <p:cNvSpPr txBox="1"/>
          <p:nvPr/>
        </p:nvSpPr>
        <p:spPr>
          <a:xfrm>
            <a:off x="6672454" y="460376"/>
            <a:ext cx="51349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Cos’è un obiettivo?</a:t>
            </a:r>
          </a:p>
        </p:txBody>
      </p:sp>
      <p:pic>
        <p:nvPicPr>
          <p:cNvPr id="3" name="Immagine 2" descr="Immagine che contiene interni, tavolo, torta, sedendo&#10;&#10;Descrizione generata automaticamente">
            <a:extLst>
              <a:ext uri="{FF2B5EF4-FFF2-40B4-BE49-F238E27FC236}">
                <a16:creationId xmlns:a16="http://schemas.microsoft.com/office/drawing/2014/main" id="{DA9A0B21-0985-B54C-A08B-39E4A01C92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90" y="1522804"/>
            <a:ext cx="3210435" cy="190619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5A9E74B-351D-7A43-AE9D-6F0C9D715359}"/>
              </a:ext>
            </a:extLst>
          </p:cNvPr>
          <p:cNvSpPr txBox="1"/>
          <p:nvPr/>
        </p:nvSpPr>
        <p:spPr>
          <a:xfrm>
            <a:off x="3696281" y="1708542"/>
            <a:ext cx="8111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/>
              <a:t>Un obiettivo è come ad un desiderio scritto con l’inchiostro dell’ambizione e costruito sulle fondamenta dell’azione. Con un po’ meno di poesia potremmo definire un obiettivo come un qualcosa, che ha un senso grazie ad un perché ed è realizzato attraverso un come.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092D43-06BC-224E-8D78-FBE0807BB51B}"/>
              </a:ext>
            </a:extLst>
          </p:cNvPr>
          <p:cNvSpPr txBox="1"/>
          <p:nvPr/>
        </p:nvSpPr>
        <p:spPr>
          <a:xfrm>
            <a:off x="8295681" y="3028890"/>
            <a:ext cx="4258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Cit. </a:t>
            </a:r>
            <a:r>
              <a:rPr lang="it-IT" sz="2000" b="1" dirty="0" err="1"/>
              <a:t>Efficacemente.com</a:t>
            </a:r>
            <a:endParaRPr lang="it-IT" sz="2000" b="1" dirty="0"/>
          </a:p>
        </p:txBody>
      </p:sp>
      <p:pic>
        <p:nvPicPr>
          <p:cNvPr id="6" name="Immagine 5" descr="Immagine che contiene tenendo&#10;&#10;Descrizione generata automaticamente">
            <a:extLst>
              <a:ext uri="{FF2B5EF4-FFF2-40B4-BE49-F238E27FC236}">
                <a16:creationId xmlns:a16="http://schemas.microsoft.com/office/drawing/2014/main" id="{8659DB0C-AA6D-174A-BB55-18927B4CBA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544" y="3271863"/>
            <a:ext cx="2052637" cy="3421062"/>
          </a:xfrm>
          <a:prstGeom prst="rect">
            <a:avLst/>
          </a:prstGeom>
        </p:spPr>
      </p:pic>
      <p:pic>
        <p:nvPicPr>
          <p:cNvPr id="8" name="Immagine 7" descr="Immagine che contiene luce&#10;&#10;Descrizione generata automaticamente">
            <a:extLst>
              <a:ext uri="{FF2B5EF4-FFF2-40B4-BE49-F238E27FC236}">
                <a16:creationId xmlns:a16="http://schemas.microsoft.com/office/drawing/2014/main" id="{2FE9DF9D-A535-BC48-B87F-81D48FCC1C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232" y="3000346"/>
            <a:ext cx="1433536" cy="3583840"/>
          </a:xfrm>
          <a:prstGeom prst="rect">
            <a:avLst/>
          </a:prstGeom>
        </p:spPr>
      </p:pic>
      <p:pic>
        <p:nvPicPr>
          <p:cNvPr id="10" name="Immagine 9" descr="Immagine che contiene tenendo, scuro, sedendo, nero&#10;&#10;Descrizione generata automaticamente">
            <a:extLst>
              <a:ext uri="{FF2B5EF4-FFF2-40B4-BE49-F238E27FC236}">
                <a16:creationId xmlns:a16="http://schemas.microsoft.com/office/drawing/2014/main" id="{0A93EB61-DF26-7A46-AB30-4AD4BA48F9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137" y="3908084"/>
            <a:ext cx="1771694" cy="295282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EAD29E9-17DF-D04B-8EF7-5636A0BE0730}"/>
              </a:ext>
            </a:extLst>
          </p:cNvPr>
          <p:cNvSpPr txBox="1"/>
          <p:nvPr/>
        </p:nvSpPr>
        <p:spPr>
          <a:xfrm>
            <a:off x="1512177" y="6384131"/>
            <a:ext cx="4258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COSA?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FCDB2CF-715B-444F-BE17-0A7D5CE9BF53}"/>
              </a:ext>
            </a:extLst>
          </p:cNvPr>
          <p:cNvSpPr txBox="1"/>
          <p:nvPr/>
        </p:nvSpPr>
        <p:spPr>
          <a:xfrm>
            <a:off x="3995195" y="6380970"/>
            <a:ext cx="4258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/>
              <a:t>PERCH</a:t>
            </a:r>
            <a:r>
              <a:rPr lang="it-IT" sz="2000" b="1" cap="all" dirty="0" err="1"/>
              <a:t>é</a:t>
            </a:r>
            <a:r>
              <a:rPr lang="it-IT" sz="2000" b="1" dirty="0"/>
              <a:t>?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3E9C2E8-2A57-B54D-A8B0-B911DA3B422B}"/>
              </a:ext>
            </a:extLst>
          </p:cNvPr>
          <p:cNvSpPr txBox="1"/>
          <p:nvPr/>
        </p:nvSpPr>
        <p:spPr>
          <a:xfrm>
            <a:off x="6755638" y="6377809"/>
            <a:ext cx="4258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COME?</a:t>
            </a:r>
          </a:p>
        </p:txBody>
      </p:sp>
    </p:spTree>
    <p:extLst>
      <p:ext uri="{BB962C8B-B14F-4D97-AF65-F5344CB8AC3E}">
        <p14:creationId xmlns:p14="http://schemas.microsoft.com/office/powerpoint/2010/main" val="31890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nendo, scuro, sedendo, nero&#10;&#10;Descrizione generata automaticamente">
            <a:extLst>
              <a:ext uri="{FF2B5EF4-FFF2-40B4-BE49-F238E27FC236}">
                <a16:creationId xmlns:a16="http://schemas.microsoft.com/office/drawing/2014/main" id="{0A93EB61-DF26-7A46-AB30-4AD4BA48F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92" y="1136776"/>
            <a:ext cx="3264654" cy="544108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98B025F-A5FC-2044-ACFF-29161457D437}"/>
              </a:ext>
            </a:extLst>
          </p:cNvPr>
          <p:cNvSpPr txBox="1"/>
          <p:nvPr/>
        </p:nvSpPr>
        <p:spPr>
          <a:xfrm>
            <a:off x="9944375" y="460376"/>
            <a:ext cx="18630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/>
              <a:t>Cosa ?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68197D4-2E38-9F43-84FF-B7B7D05B9582}"/>
              </a:ext>
            </a:extLst>
          </p:cNvPr>
          <p:cNvSpPr/>
          <p:nvPr/>
        </p:nvSpPr>
        <p:spPr>
          <a:xfrm>
            <a:off x="3421285" y="1643437"/>
            <a:ext cx="326465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5000" i="1" dirty="0"/>
              <a:t>CONCRETO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17056F8-377E-1B43-82A7-8C51A1890A24}"/>
              </a:ext>
            </a:extLst>
          </p:cNvPr>
          <p:cNvSpPr/>
          <p:nvPr/>
        </p:nvSpPr>
        <p:spPr>
          <a:xfrm>
            <a:off x="3421284" y="3572861"/>
            <a:ext cx="595131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5000" i="1" dirty="0"/>
              <a:t>DEFINITO NEL TEMPO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AE8B910-4CCA-7A44-A20E-68F62AAC088C}"/>
              </a:ext>
            </a:extLst>
          </p:cNvPr>
          <p:cNvSpPr/>
          <p:nvPr/>
        </p:nvSpPr>
        <p:spPr>
          <a:xfrm>
            <a:off x="3421284" y="5502285"/>
            <a:ext cx="47511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5000" i="1" dirty="0"/>
              <a:t>RAGGIUNGIBILE</a:t>
            </a:r>
          </a:p>
        </p:txBody>
      </p:sp>
      <p:pic>
        <p:nvPicPr>
          <p:cNvPr id="9" name="Immagine 8" descr="Immagine che contiene donna, signora, tenendo, bianco&#10;&#10;Descrizione generata automaticamente">
            <a:extLst>
              <a:ext uri="{FF2B5EF4-FFF2-40B4-BE49-F238E27FC236}">
                <a16:creationId xmlns:a16="http://schemas.microsoft.com/office/drawing/2014/main" id="{4454DAA8-574E-5644-846F-85A4564216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353" y="1371675"/>
            <a:ext cx="2108910" cy="1687128"/>
          </a:xfrm>
          <a:prstGeom prst="rect">
            <a:avLst/>
          </a:prstGeom>
        </p:spPr>
      </p:pic>
      <p:pic>
        <p:nvPicPr>
          <p:cNvPr id="19" name="Immagine 18" descr="Immagine che contiene interni, giocattolo, piccolo, sedendo&#10;&#10;Descrizione generata automaticamente">
            <a:extLst>
              <a:ext uri="{FF2B5EF4-FFF2-40B4-BE49-F238E27FC236}">
                <a16:creationId xmlns:a16="http://schemas.microsoft.com/office/drawing/2014/main" id="{99239C5B-7304-F549-AC55-2D1EA691A4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50" y="4609196"/>
            <a:ext cx="1704340" cy="2130425"/>
          </a:xfrm>
          <a:prstGeom prst="rect">
            <a:avLst/>
          </a:prstGeom>
        </p:spPr>
      </p:pic>
      <p:pic>
        <p:nvPicPr>
          <p:cNvPr id="21" name="Immagine 20" descr="Immagine che contiene orologio, blu, cane, sedendo&#10;&#10;Descrizione generata automaticamente">
            <a:extLst>
              <a:ext uri="{FF2B5EF4-FFF2-40B4-BE49-F238E27FC236}">
                <a16:creationId xmlns:a16="http://schemas.microsoft.com/office/drawing/2014/main" id="{A9514FEA-1BCD-4743-81A9-65C89254625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262" y="2935927"/>
            <a:ext cx="2010096" cy="2138400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6403DF44-3308-E146-803B-B2AA9AB97E2A}"/>
              </a:ext>
            </a:extLst>
          </p:cNvPr>
          <p:cNvSpPr/>
          <p:nvPr/>
        </p:nvSpPr>
        <p:spPr>
          <a:xfrm>
            <a:off x="3421284" y="2354861"/>
            <a:ext cx="49226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i="1" dirty="0"/>
              <a:t>Specializzarmi in nutrizione sportiva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C20CA60A-81D6-0F42-B72A-26841B88C46C}"/>
              </a:ext>
            </a:extLst>
          </p:cNvPr>
          <p:cNvSpPr/>
          <p:nvPr/>
        </p:nvSpPr>
        <p:spPr>
          <a:xfrm>
            <a:off x="3430490" y="4288813"/>
            <a:ext cx="4922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i="1" dirty="0"/>
              <a:t>Entro 2 anni </a:t>
            </a:r>
          </a:p>
          <a:p>
            <a:r>
              <a:rPr lang="it-IT" i="1" dirty="0"/>
              <a:t>(Legge di Parkinson)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7460B22D-D1D4-814A-9338-23E1E660012D}"/>
              </a:ext>
            </a:extLst>
          </p:cNvPr>
          <p:cNvSpPr/>
          <p:nvPr/>
        </p:nvSpPr>
        <p:spPr>
          <a:xfrm>
            <a:off x="3421284" y="6220689"/>
            <a:ext cx="49226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i="1" dirty="0"/>
              <a:t>Seguire 1 o 2 categorie </a:t>
            </a:r>
          </a:p>
        </p:txBody>
      </p:sp>
    </p:spTree>
    <p:extLst>
      <p:ext uri="{BB962C8B-B14F-4D97-AF65-F5344CB8AC3E}">
        <p14:creationId xmlns:p14="http://schemas.microsoft.com/office/powerpoint/2010/main" val="74256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98B025F-A5FC-2044-ACFF-29161457D437}"/>
              </a:ext>
            </a:extLst>
          </p:cNvPr>
          <p:cNvSpPr txBox="1"/>
          <p:nvPr/>
        </p:nvSpPr>
        <p:spPr>
          <a:xfrm>
            <a:off x="9403907" y="460376"/>
            <a:ext cx="24034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5000" dirty="0" err="1"/>
              <a:t>Perchè</a:t>
            </a:r>
            <a:r>
              <a:rPr lang="it-IT" sz="5000" dirty="0"/>
              <a:t> ?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68197D4-2E38-9F43-84FF-B7B7D05B9582}"/>
              </a:ext>
            </a:extLst>
          </p:cNvPr>
          <p:cNvSpPr/>
          <p:nvPr/>
        </p:nvSpPr>
        <p:spPr>
          <a:xfrm>
            <a:off x="3421285" y="1643437"/>
            <a:ext cx="852306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i="1" dirty="0"/>
              <a:t>Scrivere i 10 motivi che mi spingono a raggiungere quell’obiettivo:</a:t>
            </a:r>
          </a:p>
          <a:p>
            <a:pPr marL="457200" indent="-457200">
              <a:buFontTx/>
              <a:buChar char="-"/>
            </a:pPr>
            <a:r>
              <a:rPr lang="it-IT" sz="3000" i="1" dirty="0"/>
              <a:t>Specializzarsi in nutrizione sportiva;</a:t>
            </a:r>
          </a:p>
          <a:p>
            <a:pPr marL="457200" indent="-457200">
              <a:buFontTx/>
              <a:buChar char="-"/>
            </a:pPr>
            <a:r>
              <a:rPr lang="it-IT" sz="3000" i="1" dirty="0"/>
              <a:t>Raddoppiare il fatturato;</a:t>
            </a:r>
          </a:p>
          <a:p>
            <a:pPr marL="457200" indent="-457200">
              <a:buFontTx/>
              <a:buChar char="-"/>
            </a:pPr>
            <a:r>
              <a:rPr lang="it-IT" sz="3000" i="1" dirty="0"/>
              <a:t>Aprire un secondo Laboratorio di analisi.</a:t>
            </a:r>
          </a:p>
        </p:txBody>
      </p:sp>
      <p:pic>
        <p:nvPicPr>
          <p:cNvPr id="11" name="Immagine 10" descr="Immagine che contiene luce&#10;&#10;Descrizione generata automaticamente">
            <a:extLst>
              <a:ext uri="{FF2B5EF4-FFF2-40B4-BE49-F238E27FC236}">
                <a16:creationId xmlns:a16="http://schemas.microsoft.com/office/drawing/2014/main" id="{5EFEA28B-BAAB-2C4A-9659-2F5A4F204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422"/>
            <a:ext cx="2793217" cy="698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1983</Words>
  <Application>Microsoft Macintosh PowerPoint</Application>
  <PresentationFormat>Widescreen</PresentationFormat>
  <Paragraphs>285</Paragraphs>
  <Slides>41</Slides>
  <Notes>3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Team Jatreia</dc:creator>
  <cp:lastModifiedBy>Microsoft Office User</cp:lastModifiedBy>
  <cp:revision>22</cp:revision>
  <dcterms:created xsi:type="dcterms:W3CDTF">2020-04-19T21:34:31Z</dcterms:created>
  <dcterms:modified xsi:type="dcterms:W3CDTF">2020-04-20T08:04:43Z</dcterms:modified>
</cp:coreProperties>
</file>