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8" r:id="rId2"/>
    <p:sldId id="269" r:id="rId3"/>
    <p:sldId id="270" r:id="rId4"/>
    <p:sldId id="276" r:id="rId5"/>
    <p:sldId id="275" r:id="rId6"/>
    <p:sldId id="272" r:id="rId7"/>
    <p:sldId id="293" r:id="rId8"/>
    <p:sldId id="283" r:id="rId9"/>
    <p:sldId id="291" r:id="rId10"/>
    <p:sldId id="279" r:id="rId11"/>
    <p:sldId id="278" r:id="rId12"/>
    <p:sldId id="277" r:id="rId13"/>
    <p:sldId id="289" r:id="rId14"/>
    <p:sldId id="286" r:id="rId15"/>
    <p:sldId id="274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631EE-2E9D-4752-9D09-C6F4C52F7916}" v="610" dt="2020-04-02T06:23:14.516"/>
    <p1510:client id="{85FC7933-56EE-4214-96E9-10D230A0EC25}" v="713" dt="2020-04-02T05:53:05.061"/>
    <p1510:client id="{A93A8766-1BB6-4B23-B03E-F4975FB48FC7}" v="27" dt="2020-04-02T05:16:10.867"/>
    <p1510:client id="{BD897F0E-7416-4F0B-8026-69C5ADF8B47B}" v="467" dt="2020-03-27T17:11:12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P." userId="56970c6ceeebe3dc" providerId="Windows Live" clId="Web-{411631EE-2E9D-4752-9D09-C6F4C52F7916}"/>
    <pc:docChg chg="modSld">
      <pc:chgData name="Diego P." userId="56970c6ceeebe3dc" providerId="Windows Live" clId="Web-{411631EE-2E9D-4752-9D09-C6F4C52F7916}" dt="2020-04-02T06:23:14.516" v="608" actId="20577"/>
      <pc:docMkLst>
        <pc:docMk/>
      </pc:docMkLst>
      <pc:sldChg chg="modSp">
        <pc:chgData name="Diego P." userId="56970c6ceeebe3dc" providerId="Windows Live" clId="Web-{411631EE-2E9D-4752-9D09-C6F4C52F7916}" dt="2020-04-02T06:11:13.370" v="51" actId="20577"/>
        <pc:sldMkLst>
          <pc:docMk/>
          <pc:sldMk cId="2867031060" sldId="270"/>
        </pc:sldMkLst>
        <pc:spChg chg="mod">
          <ac:chgData name="Diego P." userId="56970c6ceeebe3dc" providerId="Windows Live" clId="Web-{411631EE-2E9D-4752-9D09-C6F4C52F7916}" dt="2020-04-02T06:11:13.370" v="51" actId="20577"/>
          <ac:spMkLst>
            <pc:docMk/>
            <pc:sldMk cId="2867031060" sldId="270"/>
            <ac:spMk id="11" creationId="{B5650D02-5F6A-4C30-BDE4-EE27E3F5D26F}"/>
          </ac:spMkLst>
        </pc:spChg>
      </pc:sldChg>
      <pc:sldChg chg="addSp delSp modSp mod modClrScheme chgLayout">
        <pc:chgData name="Diego P." userId="56970c6ceeebe3dc" providerId="Windows Live" clId="Web-{411631EE-2E9D-4752-9D09-C6F4C52F7916}" dt="2020-04-02T06:15:50.723" v="222" actId="14100"/>
        <pc:sldMkLst>
          <pc:docMk/>
          <pc:sldMk cId="2867031060" sldId="271"/>
        </pc:sldMkLst>
        <pc:spChg chg="del">
          <ac:chgData name="Diego P." userId="56970c6ceeebe3dc" providerId="Windows Live" clId="Web-{411631EE-2E9D-4752-9D09-C6F4C52F7916}" dt="2020-04-02T06:10:22.963" v="4"/>
          <ac:spMkLst>
            <pc:docMk/>
            <pc:sldMk cId="2867031060" sldId="271"/>
            <ac:spMk id="2" creationId="{00000000-0000-0000-0000-000000000000}"/>
          </ac:spMkLst>
        </pc:spChg>
        <pc:spChg chg="del">
          <ac:chgData name="Diego P." userId="56970c6ceeebe3dc" providerId="Windows Live" clId="Web-{411631EE-2E9D-4752-9D09-C6F4C52F7916}" dt="2020-04-02T06:10:22.963" v="3"/>
          <ac:spMkLst>
            <pc:docMk/>
            <pc:sldMk cId="2867031060" sldId="271"/>
            <ac:spMk id="7" creationId="{00000000-0000-0000-0000-000000000000}"/>
          </ac:spMkLst>
        </pc:spChg>
        <pc:spChg chg="del">
          <ac:chgData name="Diego P." userId="56970c6ceeebe3dc" providerId="Windows Live" clId="Web-{411631EE-2E9D-4752-9D09-C6F4C52F7916}" dt="2020-04-02T06:10:22.963" v="2"/>
          <ac:spMkLst>
            <pc:docMk/>
            <pc:sldMk cId="2867031060" sldId="271"/>
            <ac:spMk id="8" creationId="{00000000-0000-0000-0000-000000000000}"/>
          </ac:spMkLst>
        </pc:spChg>
        <pc:spChg chg="del">
          <ac:chgData name="Diego P." userId="56970c6ceeebe3dc" providerId="Windows Live" clId="Web-{411631EE-2E9D-4752-9D09-C6F4C52F7916}" dt="2020-04-02T06:10:22.963" v="1"/>
          <ac:spMkLst>
            <pc:docMk/>
            <pc:sldMk cId="2867031060" sldId="271"/>
            <ac:spMk id="9" creationId="{00000000-0000-0000-0000-000000000000}"/>
          </ac:spMkLst>
        </pc:spChg>
        <pc:spChg chg="del">
          <ac:chgData name="Diego P." userId="56970c6ceeebe3dc" providerId="Windows Live" clId="Web-{411631EE-2E9D-4752-9D09-C6F4C52F7916}" dt="2020-04-02T06:10:22.963" v="0"/>
          <ac:spMkLst>
            <pc:docMk/>
            <pc:sldMk cId="2867031060" sldId="271"/>
            <ac:spMk id="10" creationId="{00000000-0000-0000-0000-000000000000}"/>
          </ac:spMkLst>
        </pc:spChg>
        <pc:spChg chg="add del mod ord">
          <ac:chgData name="Diego P." userId="56970c6ceeebe3dc" providerId="Windows Live" clId="Web-{411631EE-2E9D-4752-9D09-C6F4C52F7916}" dt="2020-04-02T06:11:36.544" v="54"/>
          <ac:spMkLst>
            <pc:docMk/>
            <pc:sldMk cId="2867031060" sldId="271"/>
            <ac:spMk id="11" creationId="{005C4C2E-7047-4432-A18E-1D4686F87DD3}"/>
          </ac:spMkLst>
        </pc:spChg>
        <pc:spChg chg="add mod ord">
          <ac:chgData name="Diego P." userId="56970c6ceeebe3dc" providerId="Windows Live" clId="Web-{411631EE-2E9D-4752-9D09-C6F4C52F7916}" dt="2020-04-02T06:15:50.723" v="222" actId="14100"/>
          <ac:spMkLst>
            <pc:docMk/>
            <pc:sldMk cId="2867031060" sldId="271"/>
            <ac:spMk id="12" creationId="{32E6720B-9FBA-46D1-9B09-98889D8C6703}"/>
          </ac:spMkLst>
        </pc:spChg>
      </pc:sldChg>
      <pc:sldChg chg="addSp delSp modSp mod modClrScheme chgLayout">
        <pc:chgData name="Diego P." userId="56970c6ceeebe3dc" providerId="Windows Live" clId="Web-{411631EE-2E9D-4752-9D09-C6F4C52F7916}" dt="2020-04-02T06:23:14.516" v="607" actId="20577"/>
        <pc:sldMkLst>
          <pc:docMk/>
          <pc:sldMk cId="2867031060" sldId="272"/>
        </pc:sldMkLst>
        <pc:spChg chg="del">
          <ac:chgData name="Diego P." userId="56970c6ceeebe3dc" providerId="Windows Live" clId="Web-{411631EE-2E9D-4752-9D09-C6F4C52F7916}" dt="2020-04-02T06:16:07.395" v="226"/>
          <ac:spMkLst>
            <pc:docMk/>
            <pc:sldMk cId="2867031060" sldId="272"/>
            <ac:spMk id="2" creationId="{00000000-0000-0000-0000-000000000000}"/>
          </ac:spMkLst>
        </pc:spChg>
        <pc:spChg chg="del">
          <ac:chgData name="Diego P." userId="56970c6ceeebe3dc" providerId="Windows Live" clId="Web-{411631EE-2E9D-4752-9D09-C6F4C52F7916}" dt="2020-04-02T06:16:07.395" v="225"/>
          <ac:spMkLst>
            <pc:docMk/>
            <pc:sldMk cId="2867031060" sldId="272"/>
            <ac:spMk id="7" creationId="{00000000-0000-0000-0000-000000000000}"/>
          </ac:spMkLst>
        </pc:spChg>
        <pc:spChg chg="del">
          <ac:chgData name="Diego P." userId="56970c6ceeebe3dc" providerId="Windows Live" clId="Web-{411631EE-2E9D-4752-9D09-C6F4C52F7916}" dt="2020-04-02T06:16:07.395" v="224"/>
          <ac:spMkLst>
            <pc:docMk/>
            <pc:sldMk cId="2867031060" sldId="272"/>
            <ac:spMk id="8" creationId="{00000000-0000-0000-0000-000000000000}"/>
          </ac:spMkLst>
        </pc:spChg>
        <pc:spChg chg="del">
          <ac:chgData name="Diego P." userId="56970c6ceeebe3dc" providerId="Windows Live" clId="Web-{411631EE-2E9D-4752-9D09-C6F4C52F7916}" dt="2020-04-02T06:16:07.395" v="223"/>
          <ac:spMkLst>
            <pc:docMk/>
            <pc:sldMk cId="2867031060" sldId="272"/>
            <ac:spMk id="9" creationId="{00000000-0000-0000-0000-000000000000}"/>
          </ac:spMkLst>
        </pc:spChg>
        <pc:spChg chg="add del mod ord">
          <ac:chgData name="Diego P." userId="56970c6ceeebe3dc" providerId="Windows Live" clId="Web-{411631EE-2E9D-4752-9D09-C6F4C52F7916}" dt="2020-04-02T06:16:31.630" v="228"/>
          <ac:spMkLst>
            <pc:docMk/>
            <pc:sldMk cId="2867031060" sldId="272"/>
            <ac:spMk id="10" creationId="{E483E76D-4821-4D4E-A25B-402E62693361}"/>
          </ac:spMkLst>
        </pc:spChg>
        <pc:spChg chg="add mod ord">
          <ac:chgData name="Diego P." userId="56970c6ceeebe3dc" providerId="Windows Live" clId="Web-{411631EE-2E9D-4752-9D09-C6F4C52F7916}" dt="2020-04-02T06:23:14.516" v="607" actId="20577"/>
          <ac:spMkLst>
            <pc:docMk/>
            <pc:sldMk cId="2867031060" sldId="272"/>
            <ac:spMk id="11" creationId="{F0415CD3-EF30-4940-BF96-2C8120E41005}"/>
          </ac:spMkLst>
        </pc:spChg>
        <pc:picChg chg="mod">
          <ac:chgData name="Diego P." userId="56970c6ceeebe3dc" providerId="Windows Live" clId="Web-{411631EE-2E9D-4752-9D09-C6F4C52F7916}" dt="2020-04-02T06:20:54.528" v="542" actId="1076"/>
          <ac:picMkLst>
            <pc:docMk/>
            <pc:sldMk cId="2867031060" sldId="272"/>
            <ac:picMk id="5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44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37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38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852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92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60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03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50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73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28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88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1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94F3C-BB56-414B-AF65-F63C22AD1363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BEAD-7A53-47D2-B3E0-88B0370D3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50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em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immagine 14" descr="Immagine che contiene erba, esterni, natura, campo&#10;&#10;Descrizione generata automaticamente">
            <a:extLst>
              <a:ext uri="{FF2B5EF4-FFF2-40B4-BE49-F238E27FC236}">
                <a16:creationId xmlns:a16="http://schemas.microsoft.com/office/drawing/2014/main" xmlns="" id="{CB70379A-429C-44B3-BD92-06B87431D4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6DD66B-95F5-4D13-BE2A-B1DB47D4506D}"/>
              </a:ext>
            </a:extLst>
          </p:cNvPr>
          <p:cNvSpPr/>
          <p:nvPr/>
        </p:nvSpPr>
        <p:spPr>
          <a:xfrm>
            <a:off x="0" y="0"/>
            <a:ext cx="12222178" cy="68851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hemeClr val="accent3">
                  <a:alpha val="8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 rot="19369920">
            <a:off x="8309295" y="4863870"/>
            <a:ext cx="5540951" cy="328505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628" name="TextBox 6">
            <a:extLst>
              <a:ext uri="{FF2B5EF4-FFF2-40B4-BE49-F238E27FC236}">
                <a16:creationId xmlns:a16="http://schemas.microsoft.com/office/drawing/2014/main" xmlns="" id="{B8CD954E-07A6-4054-8363-F6EA62322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918" y="2055813"/>
            <a:ext cx="10028899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 algn="ctr" eaLnBrk="1" hangingPunct="1"/>
            <a:r>
              <a:rPr lang="en-US" altLang="it-IT" sz="4400" b="1" dirty="0">
                <a:solidFill>
                  <a:schemeClr val="bg1"/>
                </a:solidFill>
              </a:rPr>
              <a:t>IL</a:t>
            </a:r>
            <a:r>
              <a:rPr lang="en-US" altLang="it-IT" sz="5400" b="1" dirty="0">
                <a:solidFill>
                  <a:schemeClr val="bg1"/>
                </a:solidFill>
              </a:rPr>
              <a:t> </a:t>
            </a:r>
            <a:r>
              <a:rPr lang="en-US" altLang="it-IT" sz="4000" b="1" dirty="0">
                <a:solidFill>
                  <a:schemeClr val="bg1"/>
                </a:solidFill>
              </a:rPr>
              <a:t>BIOLOGO CONSULENTE AZIENDALE</a:t>
            </a:r>
          </a:p>
          <a:p>
            <a:pPr algn="ctr" eaLnBrk="1" hangingPunct="1"/>
            <a:r>
              <a:rPr lang="en-US" altLang="it-IT" sz="3200" b="1" dirty="0">
                <a:solidFill>
                  <a:schemeClr val="bg1"/>
                </a:solidFill>
              </a:rPr>
              <a:t>NELLA FILIERA AGROALIMENTARE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3BC89B3-4A4C-48A3-BFCD-01F4B172B1D9}"/>
              </a:ext>
            </a:extLst>
          </p:cNvPr>
          <p:cNvCxnSpPr/>
          <p:nvPr/>
        </p:nvCxnSpPr>
        <p:spPr>
          <a:xfrm>
            <a:off x="2266950" y="3957638"/>
            <a:ext cx="765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F28391D-AD60-49EA-871E-8E3FD7EDAFFF}"/>
              </a:ext>
            </a:extLst>
          </p:cNvPr>
          <p:cNvSpPr/>
          <p:nvPr/>
        </p:nvSpPr>
        <p:spPr>
          <a:xfrm>
            <a:off x="5510213" y="3976688"/>
            <a:ext cx="1171575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1E1014-DF89-4A56-BAA9-FFE8907DF7FA}"/>
              </a:ext>
            </a:extLst>
          </p:cNvPr>
          <p:cNvSpPr txBox="1"/>
          <p:nvPr/>
        </p:nvSpPr>
        <p:spPr>
          <a:xfrm>
            <a:off x="1588939" y="4403725"/>
            <a:ext cx="9014135" cy="1569660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pPr algn="ctr">
              <a:defRPr/>
            </a:pPr>
            <a:r>
              <a:rPr lang="en-US" sz="3200" b="1" spc="600" dirty="0" smtClean="0">
                <a:solidFill>
                  <a:schemeClr val="bg1"/>
                </a:solidFill>
                <a:latin typeface="+mn-lt"/>
              </a:rPr>
              <a:t>DA RIFIUTO A RISORSA: IL COMPOST </a:t>
            </a:r>
          </a:p>
          <a:p>
            <a:pPr algn="ctr">
              <a:defRPr/>
            </a:pPr>
            <a:r>
              <a:rPr lang="en-US" sz="3200" b="1" spc="600" dirty="0" err="1" smtClean="0">
                <a:solidFill>
                  <a:schemeClr val="bg1"/>
                </a:solidFill>
                <a:latin typeface="+mn-lt"/>
              </a:rPr>
              <a:t>Dott</a:t>
            </a:r>
            <a:r>
              <a:rPr lang="en-US" sz="3200" b="1" spc="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3200" b="1" spc="600" dirty="0">
                <a:solidFill>
                  <a:schemeClr val="bg1"/>
                </a:solidFill>
              </a:rPr>
              <a:t>Diego </a:t>
            </a:r>
            <a:r>
              <a:rPr lang="en-US" sz="3200" b="1" spc="600" dirty="0" err="1">
                <a:solidFill>
                  <a:schemeClr val="bg1"/>
                </a:solidFill>
              </a:rPr>
              <a:t>Padoan</a:t>
            </a:r>
            <a:r>
              <a:rPr lang="en-US" sz="3200" b="1" spc="600" dirty="0">
                <a:solidFill>
                  <a:schemeClr val="bg1"/>
                </a:solidFill>
              </a:rPr>
              <a:t> </a:t>
            </a:r>
            <a:endParaRPr lang="it-IT" sz="3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3200" b="1" spc="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Freeform: Shape 10">
            <a:extLst>
              <a:ext uri="{FF2B5EF4-FFF2-40B4-BE49-F238E27FC236}">
                <a16:creationId xmlns:a16="http://schemas.microsoft.com/office/drawing/2014/main" xmlns="" id="{CA9B12B3-D837-4DE7-A91A-C93EA506A249}"/>
              </a:ext>
            </a:extLst>
          </p:cNvPr>
          <p:cNvSpPr>
            <a:spLocks/>
          </p:cNvSpPr>
          <p:nvPr/>
        </p:nvSpPr>
        <p:spPr bwMode="auto">
          <a:xfrm>
            <a:off x="5281422" y="346901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9" name="Immagine 18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C9691E2E-1308-4AD7-BA27-BFC19DCF3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547" y="726832"/>
            <a:ext cx="966302" cy="983212"/>
          </a:xfrm>
          <a:prstGeom prst="rect">
            <a:avLst/>
          </a:prstGeom>
        </p:spPr>
      </p:pic>
      <p:pic>
        <p:nvPicPr>
          <p:cNvPr id="2" name="Immagine 1" descr="WEBINAR AGRO ENPA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319" y="5061093"/>
            <a:ext cx="1557918" cy="1557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4" descr="Immagine che contiene erba, esterni, natura, campo&#10;&#10;Descrizione generata automaticamente">
            <a:extLst>
              <a:ext uri="{FF2B5EF4-FFF2-40B4-BE49-F238E27FC236}">
                <a16:creationId xmlns:a16="http://schemas.microsoft.com/office/drawing/2014/main" xmlns="" id="{CB70379A-429C-44B3-BD92-06B87431D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7" y="53132"/>
            <a:ext cx="12192000" cy="6858000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4E6DD66B-95F5-4D13-BE2A-B1DB47D4506D}"/>
              </a:ext>
            </a:extLst>
          </p:cNvPr>
          <p:cNvSpPr/>
          <p:nvPr/>
        </p:nvSpPr>
        <p:spPr>
          <a:xfrm>
            <a:off x="0" y="0"/>
            <a:ext cx="12222178" cy="68851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hemeClr val="accent3">
                  <a:alpha val="8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" name="Immagine 12" descr="WEBINAR AGRO ENPA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593" y="5213493"/>
            <a:ext cx="1557918" cy="1557918"/>
          </a:xfrm>
          <a:prstGeom prst="rect">
            <a:avLst/>
          </a:prstGeom>
        </p:spPr>
      </p:pic>
      <p:pic>
        <p:nvPicPr>
          <p:cNvPr id="4098" name="Picture 2" descr="3C LABORATORIO ANALISI DEL TERRENO Camilla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088"/>
          <a:stretch/>
        </p:blipFill>
        <p:spPr bwMode="auto">
          <a:xfrm>
            <a:off x="3553902" y="4599968"/>
            <a:ext cx="4689271" cy="17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Analisi del </a:t>
            </a:r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compost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92072" y="1690686"/>
            <a:ext cx="78221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cs typeface="Calibri"/>
              </a:rPr>
              <a:t>Monitoraggio dei parametri di </a:t>
            </a:r>
            <a:r>
              <a:rPr lang="it-IT" sz="2800" dirty="0" err="1">
                <a:cs typeface="Calibri"/>
              </a:rPr>
              <a:t>biossidazione</a:t>
            </a:r>
            <a:r>
              <a:rPr lang="it-IT" sz="2800" dirty="0">
                <a:cs typeface="Calibri"/>
              </a:rPr>
              <a:t> aerobica del compost (</a:t>
            </a:r>
            <a:r>
              <a:rPr lang="it-IT" sz="2800" dirty="0" smtClean="0">
                <a:cs typeface="Calibri"/>
              </a:rPr>
              <a:t>IRD, OUR test,pH</a:t>
            </a:r>
            <a:r>
              <a:rPr lang="it-IT" sz="2800" dirty="0">
                <a:cs typeface="Calibri"/>
              </a:rPr>
              <a:t>, temperatura, umidità</a:t>
            </a:r>
            <a:r>
              <a:rPr lang="it-IT" sz="2800" dirty="0" smtClean="0">
                <a:cs typeface="Calibri"/>
              </a:rPr>
              <a:t>, test di  germinazione e accrescimento, etc</a:t>
            </a:r>
            <a:r>
              <a:rPr lang="it-IT" sz="2800" dirty="0">
                <a:cs typeface="Calibri"/>
              </a:rPr>
              <a:t>.</a:t>
            </a:r>
          </a:p>
          <a:p>
            <a:endParaRPr lang="it-IT" sz="2800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60192" y="228040"/>
            <a:ext cx="2414962" cy="16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8530" y="3290047"/>
            <a:ext cx="2038458" cy="190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s://encrypted-tbn3.gstatic.com/images?q=tbn:ANd9GcSQ18t6CvHrtcwJ4Nogg7dywSySC_uVjkt7vLNl4I0-AA8t6GzmF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6561" y="183776"/>
            <a:ext cx="230505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086" y="3347844"/>
            <a:ext cx="3175467" cy="21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9" cstate="print"/>
          <a:srcRect l="37545" t="28142" r="45717" b="30309"/>
          <a:stretch/>
        </p:blipFill>
        <p:spPr>
          <a:xfrm>
            <a:off x="2685179" y="188259"/>
            <a:ext cx="1079154" cy="15060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6721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14" descr="Immagine che contiene erba, esterni, natura, campo&#10;&#10;Descrizione generata automaticamente">
            <a:extLst>
              <a:ext uri="{FF2B5EF4-FFF2-40B4-BE49-F238E27FC236}">
                <a16:creationId xmlns:a16="http://schemas.microsoft.com/office/drawing/2014/main" xmlns="" id="{CB70379A-429C-44B3-BD92-06B87431D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60" y="13497"/>
            <a:ext cx="12192000" cy="6858000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4E6DD66B-95F5-4D13-BE2A-B1DB47D4506D}"/>
              </a:ext>
            </a:extLst>
          </p:cNvPr>
          <p:cNvSpPr/>
          <p:nvPr/>
        </p:nvSpPr>
        <p:spPr>
          <a:xfrm>
            <a:off x="5065" y="-13663"/>
            <a:ext cx="12222178" cy="68851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hemeClr val="accent3">
                  <a:alpha val="8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" name="Immagine 13" descr="WEBINAR AGRO ENPA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41" y="5245578"/>
            <a:ext cx="1557918" cy="1557918"/>
          </a:xfrm>
          <a:prstGeom prst="rect">
            <a:avLst/>
          </a:prstGeom>
        </p:spPr>
      </p:pic>
      <p:sp>
        <p:nvSpPr>
          <p:cNvPr id="15" name="Freeform: Shape 10">
            <a:extLst>
              <a:ext uri="{FF2B5EF4-FFF2-40B4-BE49-F238E27FC236}">
                <a16:creationId xmlns:a16="http://schemas.microsoft.com/office/drawing/2014/main" xmlns="" id="{E54C7EB8-55B2-43CC-B14A-84B82FD595A4}"/>
              </a:ext>
            </a:extLst>
          </p:cNvPr>
          <p:cNvSpPr>
            <a:spLocks/>
          </p:cNvSpPr>
          <p:nvPr/>
        </p:nvSpPr>
        <p:spPr bwMode="auto">
          <a:xfrm>
            <a:off x="581436" y="400528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6" name="Immagine 15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4232D258-6276-42CC-A7EE-9F79879BB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797" y="731305"/>
            <a:ext cx="1039525" cy="1057716"/>
          </a:xfrm>
          <a:prstGeom prst="rect">
            <a:avLst/>
          </a:prstGeom>
        </p:spPr>
      </p:pic>
      <p:sp>
        <p:nvSpPr>
          <p:cNvPr id="3" name="AutoShape 2" descr="Studio di Impatto Ambientale Chiarimenti in fase istrutto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Studio di Impatto Ambientale Chiarimenti in fase istruttoria"/>
          <p:cNvSpPr>
            <a:spLocks noChangeAspect="1" noChangeArrowheads="1"/>
          </p:cNvSpPr>
          <p:nvPr/>
        </p:nvSpPr>
        <p:spPr bwMode="auto">
          <a:xfrm>
            <a:off x="6572298" y="38293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 descr="Studio di Impatto Ambientale Chiarimenti in fase istruttor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2645012" y="365125"/>
            <a:ext cx="8708788" cy="1325563"/>
          </a:xfrm>
        </p:spPr>
        <p:txBody>
          <a:bodyPr/>
          <a:lstStyle/>
          <a:p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Altre attività collegate al laboratorio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838200" y="2111517"/>
            <a:ext cx="10515600" cy="4065445"/>
          </a:xfrm>
        </p:spPr>
        <p:txBody>
          <a:bodyPr/>
          <a:lstStyle/>
          <a:p>
            <a:pPr>
              <a:buNone/>
            </a:pPr>
            <a:r>
              <a:rPr lang="it-IT" b="1" dirty="0" smtClean="0"/>
              <a:t>LABORATORIO ACCREDIA N. 1590</a:t>
            </a:r>
          </a:p>
          <a:p>
            <a:r>
              <a:rPr lang="it-IT" dirty="0" smtClean="0"/>
              <a:t>Chimico organica (PCB, …)</a:t>
            </a:r>
          </a:p>
          <a:p>
            <a:r>
              <a:rPr lang="it-IT" dirty="0" smtClean="0"/>
              <a:t>Chimica Inorganica (analisi metalli, …)</a:t>
            </a:r>
          </a:p>
          <a:p>
            <a:r>
              <a:rPr lang="it-IT" dirty="0" smtClean="0"/>
              <a:t>Test tossicologici </a:t>
            </a:r>
          </a:p>
          <a:p>
            <a:r>
              <a:rPr lang="it-IT" dirty="0" smtClean="0"/>
              <a:t>Analisi delle acque reflue</a:t>
            </a:r>
          </a:p>
          <a:p>
            <a:r>
              <a:rPr lang="it-IT" dirty="0" smtClean="0"/>
              <a:t>Analisi di terreni</a:t>
            </a:r>
          </a:p>
          <a:p>
            <a:r>
              <a:rPr lang="it-IT" dirty="0" smtClean="0"/>
              <a:t>Autocontrollo Sicurezza alimentare per la produzione di CO2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1806" y="1470212"/>
            <a:ext cx="2659933" cy="283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820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gnaposto immagine 14" descr="Immagine che contiene erba, esterni, natura, campo&#10;&#10;Descrizione generata automaticamente">
            <a:extLst>
              <a:ext uri="{FF2B5EF4-FFF2-40B4-BE49-F238E27FC236}">
                <a16:creationId xmlns:a16="http://schemas.microsoft.com/office/drawing/2014/main" xmlns="" id="{CB70379A-429C-44B3-BD92-06B87431D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7" y="53132"/>
            <a:ext cx="12192000" cy="6858000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4E6DD66B-95F5-4D13-BE2A-B1DB47D4506D}"/>
              </a:ext>
            </a:extLst>
          </p:cNvPr>
          <p:cNvSpPr/>
          <p:nvPr/>
        </p:nvSpPr>
        <p:spPr>
          <a:xfrm>
            <a:off x="0" y="0"/>
            <a:ext cx="12222178" cy="68851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hemeClr val="accent3">
                  <a:alpha val="8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" name="Immagine 17" descr="WEBINAR AGRO ENPA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593" y="5213493"/>
            <a:ext cx="1557918" cy="1557918"/>
          </a:xfrm>
          <a:prstGeom prst="rect">
            <a:avLst/>
          </a:prstGeom>
        </p:spPr>
      </p:pic>
      <p:sp>
        <p:nvSpPr>
          <p:cNvPr id="19" name="Freeform: Shape 10">
            <a:extLst>
              <a:ext uri="{FF2B5EF4-FFF2-40B4-BE49-F238E27FC236}">
                <a16:creationId xmlns:a16="http://schemas.microsoft.com/office/drawing/2014/main" xmlns="" id="{E54C7EB8-55B2-43CC-B14A-84B82FD595A4}"/>
              </a:ext>
            </a:extLst>
          </p:cNvPr>
          <p:cNvSpPr>
            <a:spLocks/>
          </p:cNvSpPr>
          <p:nvPr/>
        </p:nvSpPr>
        <p:spPr bwMode="auto">
          <a:xfrm>
            <a:off x="525288" y="368443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0" name="Immagine 19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4232D258-6276-42CC-A7EE-9F79879BB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49" y="699220"/>
            <a:ext cx="1039525" cy="1057716"/>
          </a:xfrm>
          <a:prstGeom prst="rect">
            <a:avLst/>
          </a:prstGeom>
        </p:spPr>
      </p:pic>
      <p:sp>
        <p:nvSpPr>
          <p:cNvPr id="8" name="AutoShape 2" descr="Analisi fertilizzanti e compost - Catania"/>
          <p:cNvSpPr>
            <a:spLocks noChangeAspect="1" noChangeArrowheads="1"/>
          </p:cNvSpPr>
          <p:nvPr/>
        </p:nvSpPr>
        <p:spPr bwMode="auto">
          <a:xfrm>
            <a:off x="-977189" y="5468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10" descr="Studio di Impatto Ambientale Chiarimenti in fase istrutto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813817" y="2038240"/>
          <a:ext cx="7863840" cy="4098691"/>
        </p:xfrm>
        <a:graphic>
          <a:graphicData uri="http://schemas.openxmlformats.org/drawingml/2006/table">
            <a:tbl>
              <a:tblPr/>
              <a:tblGrid>
                <a:gridCol w="3534618"/>
                <a:gridCol w="2164611"/>
                <a:gridCol w="2164611"/>
              </a:tblGrid>
              <a:tr h="15112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Ammendante, </a:t>
                      </a:r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Compost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ANPA 8 Man 3 2001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12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Ammendante, Compost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Umidità totale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 10780:1998 APP.C.1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67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Ammendante, Compost, Digestato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Carbonio organico totale (TOC), sostanza organica (da calcolo)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 10780:1998 APP.E (escluso E.6.1. e E.6.2.)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67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Ammendante, Compost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Azoto organico (da calcolo)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 10780:1998 APP.J.1 + UNI 10780:1998 APP.J.3.1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12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Ammendante, Compost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Azoto ammoniacale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 10780:1998 APP.J.3.1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67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Ammendante, Compost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Rapporto C/N (da calcolo)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 10780:1998 APP.E + UNI 10780:1998 APP.J.1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12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Ammendante, Compost, Digestato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Azoto totale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 10780:1998 APP.J.1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67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Ammendante, Compost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Materiali plastici, vetro e metalli (Ø = 2mm), Inerti litoidi (Ø = 5mm)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ANPA 4 Man 3 2001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385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Ammendante, Compost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Carbonio organico estraibile (TEC), carbonio organico umificato (HA+FA), acidi umici e fulvici,carbonio umico e fulvico,grado di umificazione (DH), tasso di umificazione (HR), sostanza umificata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DM 21/12/2000 GU N.21 26/01/2001 SUPP.6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12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Ammendante, Compost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Conducibilità, salinità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 10780:1998 APP.D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94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Ammendante, Compost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Metalli: Cadmio, Cromo, Rame, Mercurio, Nichel, Piombo, Potassio, Sodio e Zinco.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 10780:1998 APP.B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12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Ammendante, Compost, Digestato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Cromo esavalente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 10780:1998 APP.B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94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Aria: emissioni, flussi gassosi convogliati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Composti organici volatili, COT (espressi come carbonio organico totale)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 EN 12619:2013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39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Ammendante, Compost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Indice di germinazione (dil. al 30%)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 10780:1998 APP.K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12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Ammendante, Compost, Digestato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Ricerca Salmonella spp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APAT 3 Man 20 2003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79398" y="244916"/>
            <a:ext cx="2659933" cy="283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133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14" descr="Immagine che contiene erba, esterni, natura, campo&#10;&#10;Descrizione generata automaticamente">
            <a:extLst>
              <a:ext uri="{FF2B5EF4-FFF2-40B4-BE49-F238E27FC236}">
                <a16:creationId xmlns:a16="http://schemas.microsoft.com/office/drawing/2014/main" xmlns="" id="{CB70379A-429C-44B3-BD92-06B87431D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7" y="53132"/>
            <a:ext cx="12192000" cy="6858000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E6DD66B-95F5-4D13-BE2A-B1DB47D4506D}"/>
              </a:ext>
            </a:extLst>
          </p:cNvPr>
          <p:cNvSpPr/>
          <p:nvPr/>
        </p:nvSpPr>
        <p:spPr>
          <a:xfrm>
            <a:off x="20637" y="25972"/>
            <a:ext cx="12222178" cy="68851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hemeClr val="accent3">
                  <a:alpha val="8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Immagine 8" descr="WEBINAR AGRO ENPA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593" y="5213493"/>
            <a:ext cx="1557918" cy="1557918"/>
          </a:xfrm>
          <a:prstGeom prst="rect">
            <a:avLst/>
          </a:prstGeom>
        </p:spPr>
      </p:pic>
      <p:sp>
        <p:nvSpPr>
          <p:cNvPr id="10" name="Freeform: Shape 10">
            <a:extLst>
              <a:ext uri="{FF2B5EF4-FFF2-40B4-BE49-F238E27FC236}">
                <a16:creationId xmlns:a16="http://schemas.microsoft.com/office/drawing/2014/main" xmlns="" id="{E54C7EB8-55B2-43CC-B14A-84B82FD595A4}"/>
              </a:ext>
            </a:extLst>
          </p:cNvPr>
          <p:cNvSpPr>
            <a:spLocks/>
          </p:cNvSpPr>
          <p:nvPr/>
        </p:nvSpPr>
        <p:spPr bwMode="auto">
          <a:xfrm>
            <a:off x="525288" y="368443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2" name="Immagine 11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4232D258-6276-42CC-A7EE-9F79879BB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49" y="699220"/>
            <a:ext cx="1039525" cy="1057716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xmlns="" id="{C22B0B15-337C-4DFA-8F81-1E5325B1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390525"/>
            <a:ext cx="5702300" cy="140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2317574" y="365125"/>
            <a:ext cx="9637865" cy="132556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rifiuti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 il 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consulente Biologo: </a:t>
            </a:r>
            <a:b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grande aiuto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70260" y="2049929"/>
            <a:ext cx="101991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Aiuto per quanto riguarda la gestione dell’impianto di compostaggio, dell</a:t>
            </a:r>
            <a:r>
              <a:rPr lang="it-IT" sz="2800" dirty="0" smtClean="0"/>
              <a:t>a </a:t>
            </a:r>
            <a:r>
              <a:rPr lang="it-IT" sz="2800" dirty="0" smtClean="0"/>
              <a:t>discarica, del </a:t>
            </a:r>
            <a:r>
              <a:rPr lang="it-IT" sz="2800" dirty="0" err="1" smtClean="0"/>
              <a:t>biodigestore</a:t>
            </a:r>
            <a:r>
              <a:rPr lang="it-IT" sz="2800" dirty="0" smtClean="0"/>
              <a:t> anaerobico, del depuratore biologico; 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SIA </a:t>
            </a:r>
            <a:r>
              <a:rPr lang="it-IT" sz="2800" dirty="0"/>
              <a:t>Studio di Impatto Ambientale</a:t>
            </a:r>
            <a:endParaRPr lang="it-IT" sz="2800" dirty="0" smtClean="0"/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DVR (documento valutazione rischi)</a:t>
            </a:r>
            <a:endParaRPr lang="it-IT" sz="2800" dirty="0" smtClean="0"/>
          </a:p>
          <a:p>
            <a:pPr>
              <a:buFont typeface="Arial" pitchFamily="34" charset="0"/>
              <a:buChar char="•"/>
              <a:tabLst>
                <a:tab pos="10318750" algn="l"/>
                <a:tab pos="10677525" algn="l"/>
              </a:tabLst>
            </a:pPr>
            <a:r>
              <a:rPr lang="it-IT" sz="2800" dirty="0" smtClean="0"/>
              <a:t>T.U. Ambiente 152/2006 </a:t>
            </a:r>
            <a:r>
              <a:rPr lang="it-IT" sz="2800" dirty="0"/>
              <a:t>e </a:t>
            </a:r>
            <a:r>
              <a:rPr lang="it-IT" sz="2800" dirty="0" err="1"/>
              <a:t>ss.mm.ii</a:t>
            </a:r>
            <a:r>
              <a:rPr lang="it-IT" sz="2800" dirty="0"/>
              <a:t>. </a:t>
            </a:r>
            <a:endParaRPr lang="it-IT" sz="2800" dirty="0" smtClean="0"/>
          </a:p>
          <a:p>
            <a:pPr>
              <a:buFont typeface="Arial" pitchFamily="34" charset="0"/>
              <a:buChar char="•"/>
              <a:tabLst>
                <a:tab pos="10318750" algn="l"/>
                <a:tab pos="10677525" algn="l"/>
              </a:tabLst>
            </a:pPr>
            <a:r>
              <a:rPr lang="it-IT" sz="2800" dirty="0" smtClean="0"/>
              <a:t>Monitoraggio </a:t>
            </a:r>
            <a:r>
              <a:rPr lang="it-IT" sz="2800" dirty="0"/>
              <a:t>ambientale (indagini di tipo biologico (flora e fauna), morfologico, chimico-fisico che permettono di valutare la qualità degli ambienti acquatici e </a:t>
            </a:r>
            <a:r>
              <a:rPr lang="it-IT" sz="2800" dirty="0" smtClean="0"/>
              <a:t>terrestri)</a:t>
            </a:r>
          </a:p>
          <a:p>
            <a:pPr>
              <a:buFont typeface="Arial" pitchFamily="34" charset="0"/>
              <a:buChar char="•"/>
              <a:tabLst>
                <a:tab pos="10318750" algn="l"/>
                <a:tab pos="10677525" algn="l"/>
              </a:tabLst>
            </a:pPr>
            <a:r>
              <a:rPr lang="it-IT" sz="2800" dirty="0" smtClean="0"/>
              <a:t>Test </a:t>
            </a:r>
            <a:r>
              <a:rPr lang="it-IT" sz="2800" dirty="0" err="1" smtClean="0"/>
              <a:t>ecotossicologici</a:t>
            </a:r>
            <a:r>
              <a:rPr lang="it-IT" sz="2800" dirty="0" smtClean="0"/>
              <a:t> (obblighi REACH) sui pesci (</a:t>
            </a:r>
            <a:r>
              <a:rPr lang="it-IT" sz="2800" i="1" dirty="0" err="1" smtClean="0"/>
              <a:t>Zeabrafish</a:t>
            </a:r>
            <a:r>
              <a:rPr lang="it-IT" sz="2800" i="1" dirty="0" smtClean="0"/>
              <a:t>)</a:t>
            </a:r>
          </a:p>
          <a:p>
            <a:pPr>
              <a:buFont typeface="Arial" pitchFamily="34" charset="0"/>
              <a:buChar char="•"/>
              <a:tabLst>
                <a:tab pos="10318750" algn="l"/>
                <a:tab pos="10677525" algn="l"/>
              </a:tabLst>
            </a:pPr>
            <a:r>
              <a:rPr lang="it-IT" sz="2800" smtClean="0"/>
              <a:t>Educazione </a:t>
            </a:r>
            <a:r>
              <a:rPr lang="it-IT" sz="2800" dirty="0" smtClean="0"/>
              <a:t>ambientale </a:t>
            </a:r>
            <a:r>
              <a:rPr lang="it-IT" sz="2800" smtClean="0"/>
              <a:t>con le scuole </a:t>
            </a:r>
            <a:r>
              <a:rPr lang="it-IT" sz="2800" dirty="0" smtClean="0"/>
              <a:t>e cittadini</a:t>
            </a:r>
          </a:p>
        </p:txBody>
      </p:sp>
    </p:spTree>
    <p:extLst>
      <p:ext uri="{BB962C8B-B14F-4D97-AF65-F5344CB8AC3E}">
        <p14:creationId xmlns:p14="http://schemas.microsoft.com/office/powerpoint/2010/main" val="28670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egnaposto immagine 14" descr="Immagine che contiene erba, esterni, natura, campo&#10;&#10;Descrizione generata automaticamente">
            <a:extLst>
              <a:ext uri="{FF2B5EF4-FFF2-40B4-BE49-F238E27FC236}">
                <a16:creationId xmlns:a16="http://schemas.microsoft.com/office/drawing/2014/main" xmlns="" id="{CB70379A-429C-44B3-BD92-06B87431D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7489" y="53132"/>
            <a:ext cx="12192000" cy="6858000"/>
          </a:xfrm>
          <a:prstGeom prst="rect">
            <a:avLst/>
          </a:prstGeom>
        </p:spPr>
      </p:pic>
      <p:sp>
        <p:nvSpPr>
          <p:cNvPr id="21" name="Rectangle 5">
            <a:extLst>
              <a:ext uri="{FF2B5EF4-FFF2-40B4-BE49-F238E27FC236}">
                <a16:creationId xmlns:a16="http://schemas.microsoft.com/office/drawing/2014/main" xmlns="" id="{4E6DD66B-95F5-4D13-BE2A-B1DB47D4506D}"/>
              </a:ext>
            </a:extLst>
          </p:cNvPr>
          <p:cNvSpPr/>
          <p:nvPr/>
        </p:nvSpPr>
        <p:spPr>
          <a:xfrm>
            <a:off x="0" y="0"/>
            <a:ext cx="12222178" cy="68851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hemeClr val="accent3">
                  <a:alpha val="8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" name="Immagine 16" descr="WEBINAR AGRO ENPA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593" y="5213493"/>
            <a:ext cx="1557918" cy="1557918"/>
          </a:xfrm>
          <a:prstGeom prst="rect">
            <a:avLst/>
          </a:prstGeom>
        </p:spPr>
      </p:pic>
      <p:sp>
        <p:nvSpPr>
          <p:cNvPr id="18" name="Freeform: Shape 10">
            <a:extLst>
              <a:ext uri="{FF2B5EF4-FFF2-40B4-BE49-F238E27FC236}">
                <a16:creationId xmlns:a16="http://schemas.microsoft.com/office/drawing/2014/main" xmlns="" id="{E54C7EB8-55B2-43CC-B14A-84B82FD595A4}"/>
              </a:ext>
            </a:extLst>
          </p:cNvPr>
          <p:cNvSpPr>
            <a:spLocks/>
          </p:cNvSpPr>
          <p:nvPr/>
        </p:nvSpPr>
        <p:spPr bwMode="auto">
          <a:xfrm>
            <a:off x="525288" y="368443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9" name="Immagine 18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4232D258-6276-42CC-A7EE-9F79879BB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49" y="699220"/>
            <a:ext cx="1039525" cy="1057716"/>
          </a:xfrm>
          <a:prstGeom prst="rect">
            <a:avLst/>
          </a:prstGeom>
        </p:spPr>
      </p:pic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2133600" y="228599"/>
            <a:ext cx="7772400" cy="140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</a:rPr>
              <a:t>Miseri consigli…</a:t>
            </a:r>
            <a:endParaRPr lang="it-IT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0260" y="2049929"/>
            <a:ext cx="101991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I rifiuti e l’ambiente in generale, sono un mondo infinito, tante possibilità di affermazione lavorativa. 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Sfruttate le vostre capacità e competenze e conoscenze (il lavoro ormai si trova per la maggior parte per passaparola).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Anche le conoscenze aiutano, ma nel privato vi viene data una sola possibilità, e dovete mostrarvi preparati e competenti. 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Ovviamente ci deve essere una ottima formazione di base. 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Cercate di fare quello che vi piace e di essere pagati il giusto. </a:t>
            </a:r>
          </a:p>
          <a:p>
            <a:pPr>
              <a:buFont typeface="Arial" pitchFamily="34" charset="0"/>
              <a:buChar char="•"/>
            </a:pP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12793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14" descr="Immagine che contiene erba, esterni, natura, campo&#10;&#10;Descrizione generata automaticamente">
            <a:extLst>
              <a:ext uri="{FF2B5EF4-FFF2-40B4-BE49-F238E27FC236}">
                <a16:creationId xmlns:a16="http://schemas.microsoft.com/office/drawing/2014/main" xmlns="" id="{CB70379A-429C-44B3-BD92-06B87431D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7" y="53132"/>
            <a:ext cx="12192000" cy="6858000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E6DD66B-95F5-4D13-BE2A-B1DB47D4506D}"/>
              </a:ext>
            </a:extLst>
          </p:cNvPr>
          <p:cNvSpPr/>
          <p:nvPr/>
        </p:nvSpPr>
        <p:spPr>
          <a:xfrm>
            <a:off x="0" y="-27160"/>
            <a:ext cx="12222178" cy="68851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hemeClr val="accent3">
                  <a:alpha val="8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Immagine 8" descr="WEBINAR AGRO ENPA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593" y="5213493"/>
            <a:ext cx="1557918" cy="1557918"/>
          </a:xfrm>
          <a:prstGeom prst="rect">
            <a:avLst/>
          </a:prstGeom>
        </p:spPr>
      </p:pic>
      <p:sp>
        <p:nvSpPr>
          <p:cNvPr id="10" name="Freeform: Shape 10">
            <a:extLst>
              <a:ext uri="{FF2B5EF4-FFF2-40B4-BE49-F238E27FC236}">
                <a16:creationId xmlns:a16="http://schemas.microsoft.com/office/drawing/2014/main" xmlns="" id="{E54C7EB8-55B2-43CC-B14A-84B82FD595A4}"/>
              </a:ext>
            </a:extLst>
          </p:cNvPr>
          <p:cNvSpPr>
            <a:spLocks/>
          </p:cNvSpPr>
          <p:nvPr/>
        </p:nvSpPr>
        <p:spPr bwMode="auto">
          <a:xfrm>
            <a:off x="525288" y="368443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1" name="Immagine 10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4232D258-6276-42CC-A7EE-9F79879BB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49" y="699220"/>
            <a:ext cx="1039525" cy="1057716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xmlns="" id="{C22B0B15-337C-4DFA-8F81-1E5325B1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294" y="2452798"/>
            <a:ext cx="5702300" cy="140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GRAZIE PER L’ATTENZIONE</a:t>
            </a:r>
            <a:r>
              <a:rPr lang="en-US" alt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en-US" alt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Dr. Diego Padoan  padoand@sesaeste.it</a:t>
            </a:r>
            <a:endParaRPr lang="en-US" alt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6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8110" y="312343"/>
            <a:ext cx="2768608" cy="90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35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14" descr="Immagine che contiene erba, esterni, natura, campo&#10;&#10;Descrizione generata automaticamente">
            <a:extLst>
              <a:ext uri="{FF2B5EF4-FFF2-40B4-BE49-F238E27FC236}">
                <a16:creationId xmlns:a16="http://schemas.microsoft.com/office/drawing/2014/main" xmlns="" id="{CB70379A-429C-44B3-BD92-06B87431D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7" y="53132"/>
            <a:ext cx="12192000" cy="6858000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4E6DD66B-95F5-4D13-BE2A-B1DB47D4506D}"/>
              </a:ext>
            </a:extLst>
          </p:cNvPr>
          <p:cNvSpPr/>
          <p:nvPr/>
        </p:nvSpPr>
        <p:spPr>
          <a:xfrm>
            <a:off x="20637" y="25972"/>
            <a:ext cx="12222178" cy="68851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hemeClr val="accent3">
                  <a:alpha val="8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" name="Immagine 12" descr="WEBINAR AGRO ENPA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593" y="5213493"/>
            <a:ext cx="1557918" cy="1557918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xmlns="" id="{C22B0B15-337C-4DFA-8F81-1E5325B1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390525"/>
            <a:ext cx="5702300" cy="974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 MIO </a:t>
            </a:r>
            <a:r>
              <a:rPr lang="en-US" alt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LAVORO OGGI</a:t>
            </a:r>
            <a:endParaRPr lang="en-US" alt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Freeform: Shape 10">
            <a:extLst>
              <a:ext uri="{FF2B5EF4-FFF2-40B4-BE49-F238E27FC236}">
                <a16:creationId xmlns:a16="http://schemas.microsoft.com/office/drawing/2014/main" xmlns="" id="{E54C7EB8-55B2-43CC-B14A-84B82FD595A4}"/>
              </a:ext>
            </a:extLst>
          </p:cNvPr>
          <p:cNvSpPr>
            <a:spLocks/>
          </p:cNvSpPr>
          <p:nvPr/>
        </p:nvSpPr>
        <p:spPr bwMode="auto">
          <a:xfrm>
            <a:off x="525288" y="368443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" name="Immagine 5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4232D258-6276-42CC-A7EE-9F79879BB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49" y="699220"/>
            <a:ext cx="1039525" cy="1057716"/>
          </a:xfrm>
          <a:prstGeom prst="rect">
            <a:avLst/>
          </a:prstGeo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xmlns="" id="{28D859D0-E0DC-4E88-A295-079321F45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92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cs typeface="Calibri"/>
              </a:rPr>
              <a:t>Da </a:t>
            </a:r>
            <a:r>
              <a:rPr lang="it-IT" dirty="0" smtClean="0">
                <a:cs typeface="Calibri"/>
              </a:rPr>
              <a:t>4 </a:t>
            </a:r>
            <a:r>
              <a:rPr lang="it-IT" dirty="0">
                <a:cs typeface="Calibri"/>
              </a:rPr>
              <a:t>anni dipendente di S.E.S.A. </a:t>
            </a:r>
            <a:r>
              <a:rPr lang="it-IT" dirty="0" smtClean="0">
                <a:cs typeface="Calibri"/>
              </a:rPr>
              <a:t>Spa (Recupero di rifiuti non pericolosi) a Este (Padova). 51% pubblica e 49% privata</a:t>
            </a:r>
            <a:endParaRPr lang="it-IT" dirty="0"/>
          </a:p>
          <a:p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Responsabile Divisione di Chimica generale e microbiologia </a:t>
            </a:r>
          </a:p>
          <a:p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Laboratorio di Analisi </a:t>
            </a:r>
            <a:r>
              <a:rPr lang="it-IT" dirty="0" err="1">
                <a:cs typeface="Calibri"/>
              </a:rPr>
              <a:t>Accredia</a:t>
            </a:r>
            <a:r>
              <a:rPr lang="it-IT" dirty="0">
                <a:cs typeface="Calibri"/>
              </a:rPr>
              <a:t> </a:t>
            </a:r>
            <a:r>
              <a:rPr lang="it-IT" dirty="0">
                <a:ea typeface="+mn-lt"/>
                <a:cs typeface="+mn-lt"/>
              </a:rPr>
              <a:t>UNI CEI EN ISO 17025:2005 (n. di Accreditamento 0688)</a:t>
            </a:r>
          </a:p>
          <a:p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Analisi dei rifiuti, dei processi interni, biogas e biometano, CO2</a:t>
            </a:r>
            <a:endParaRPr lang="it-IT" dirty="0"/>
          </a:p>
          <a:p>
            <a:endParaRPr lang="it-IT" dirty="0">
              <a:cs typeface="Calibri"/>
            </a:endParaRPr>
          </a:p>
          <a:p>
            <a:endParaRPr lang="it-I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8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immagine 14" descr="Immagine che contiene erba, esterni, natura, campo&#10;&#10;Descrizione generata automaticamente">
            <a:extLst>
              <a:ext uri="{FF2B5EF4-FFF2-40B4-BE49-F238E27FC236}">
                <a16:creationId xmlns:a16="http://schemas.microsoft.com/office/drawing/2014/main" xmlns="" id="{CB70379A-429C-44B3-BD92-06B87431D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7" y="53132"/>
            <a:ext cx="12192000" cy="6858000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4E6DD66B-95F5-4D13-BE2A-B1DB47D4506D}"/>
              </a:ext>
            </a:extLst>
          </p:cNvPr>
          <p:cNvSpPr/>
          <p:nvPr/>
        </p:nvSpPr>
        <p:spPr>
          <a:xfrm>
            <a:off x="20637" y="25972"/>
            <a:ext cx="12222178" cy="68851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hemeClr val="accent3">
                  <a:alpha val="8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Immagine 14" descr="WEBINAR AGRO ENPA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593" y="5213493"/>
            <a:ext cx="1557918" cy="1557918"/>
          </a:xfrm>
          <a:prstGeom prst="rect">
            <a:avLst/>
          </a:prstGeom>
        </p:spPr>
      </p:pic>
      <p:sp>
        <p:nvSpPr>
          <p:cNvPr id="16" name="Freeform: Shape 10">
            <a:extLst>
              <a:ext uri="{FF2B5EF4-FFF2-40B4-BE49-F238E27FC236}">
                <a16:creationId xmlns:a16="http://schemas.microsoft.com/office/drawing/2014/main" xmlns="" id="{E54C7EB8-55B2-43CC-B14A-84B82FD595A4}"/>
              </a:ext>
            </a:extLst>
          </p:cNvPr>
          <p:cNvSpPr>
            <a:spLocks/>
          </p:cNvSpPr>
          <p:nvPr/>
        </p:nvSpPr>
        <p:spPr bwMode="auto">
          <a:xfrm>
            <a:off x="525288" y="272907"/>
            <a:ext cx="1384191" cy="1517793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7" name="Immagine 16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4232D258-6276-42CC-A7EE-9F79879BB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49" y="603684"/>
            <a:ext cx="923009" cy="939161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xmlns="" id="{C22B0B15-337C-4DFA-8F81-1E5325B1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390525"/>
            <a:ext cx="7632416" cy="140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 MIO PERCORSO FORMATIVO</a:t>
            </a:r>
            <a:endParaRPr lang="en-US" alt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xmlns="" id="{B5650D02-5F6A-4C30-BDE4-EE27E3F5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700"/>
            <a:ext cx="10515600" cy="47602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it-IT" dirty="0">
                <a:cs typeface="Calibri"/>
              </a:rPr>
              <a:t>Laura in Biotecnologie Agro-Vegetali</a:t>
            </a:r>
          </a:p>
          <a:p>
            <a:r>
              <a:rPr lang="it-IT" dirty="0" smtClean="0">
                <a:cs typeface="Calibri"/>
              </a:rPr>
              <a:t>Dottorato </a:t>
            </a:r>
            <a:r>
              <a:rPr lang="it-IT" dirty="0">
                <a:cs typeface="Calibri"/>
              </a:rPr>
              <a:t>di ricerca in miglioramento genetico (agraria</a:t>
            </a:r>
            <a:r>
              <a:rPr lang="it-IT" dirty="0" smtClean="0">
                <a:cs typeface="Calibri"/>
              </a:rPr>
              <a:t>)</a:t>
            </a:r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Assegni di ricerca (Padova, Palermo, Foggia, …)</a:t>
            </a:r>
            <a:endParaRPr lang="it-IT" dirty="0"/>
          </a:p>
          <a:p>
            <a:r>
              <a:rPr lang="it-IT" dirty="0">
                <a:cs typeface="Calibri"/>
              </a:rPr>
              <a:t>Esperienze all'estero (Spagna, Germania, Turchia, India, etc.) </a:t>
            </a:r>
            <a:r>
              <a:rPr lang="it-IT" b="1" dirty="0" smtClean="0">
                <a:cs typeface="Calibri"/>
              </a:rPr>
              <a:t>RICERCA</a:t>
            </a:r>
          </a:p>
          <a:p>
            <a:pPr marL="0" indent="0" algn="ctr">
              <a:buNone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!! CAMBIO STRADA !! </a:t>
            </a: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 34 anni!!!</a:t>
            </a:r>
            <a:endParaRPr lang="it-IT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it-IT" dirty="0" smtClean="0">
                <a:cs typeface="Calibri"/>
              </a:rPr>
              <a:t>Tirocinio volontario presso SESA SPA come tecnico di laboratorio </a:t>
            </a:r>
          </a:p>
          <a:p>
            <a:r>
              <a:rPr lang="it-IT" dirty="0" smtClean="0">
                <a:cs typeface="Calibri"/>
              </a:rPr>
              <a:t>Master </a:t>
            </a:r>
            <a:r>
              <a:rPr lang="it-IT" dirty="0">
                <a:cs typeface="Calibri"/>
              </a:rPr>
              <a:t>in Sistemi di Qualità ISO e certificazioni volontarie </a:t>
            </a:r>
            <a:r>
              <a:rPr lang="it-IT" dirty="0" smtClean="0">
                <a:cs typeface="Calibri"/>
              </a:rPr>
              <a:t>agroalimentari </a:t>
            </a:r>
          </a:p>
          <a:p>
            <a:r>
              <a:rPr lang="it-IT" dirty="0">
                <a:cs typeface="Calibri"/>
              </a:rPr>
              <a:t>Formazione sul mondo normative dei rifiuti (ARPA Veneto e Friuli VG, IZS Venezia, Enti di certificazione, …)</a:t>
            </a:r>
          </a:p>
          <a:p>
            <a:r>
              <a:rPr lang="it-IT" dirty="0">
                <a:cs typeface="Calibri"/>
              </a:rPr>
              <a:t>Studio e approfondimenti personali</a:t>
            </a:r>
          </a:p>
          <a:p>
            <a:r>
              <a:rPr lang="it-IT" dirty="0">
                <a:cs typeface="Calibri"/>
              </a:rPr>
              <a:t>Team di laboratorio composto da chimici, agronomi, farmacisti, </a:t>
            </a:r>
            <a:r>
              <a:rPr lang="it-IT" dirty="0" smtClean="0">
                <a:cs typeface="Calibri"/>
              </a:rPr>
              <a:t>…</a:t>
            </a:r>
            <a:endParaRPr lang="it-IT" dirty="0">
              <a:cs typeface="Calibri"/>
            </a:endParaRPr>
          </a:p>
          <a:p>
            <a:endParaRPr lang="it-IT" dirty="0">
              <a:cs typeface="Calibri"/>
            </a:endParaRPr>
          </a:p>
          <a:p>
            <a:endParaRPr lang="it-I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0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18376" y="458922"/>
            <a:ext cx="2138070" cy="1877811"/>
          </a:xfrm>
          <a:prstGeom prst="rect">
            <a:avLst/>
          </a:prstGeom>
          <a:solidFill>
            <a:srgbClr val="6E9DD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18377" y="2469002"/>
            <a:ext cx="2146028" cy="1898903"/>
          </a:xfrm>
          <a:prstGeom prst="rect">
            <a:avLst/>
          </a:prstGeom>
          <a:solidFill>
            <a:srgbClr val="5DA9F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22">
            <a:extLst>
              <a:ext uri="{FF2B5EF4-FFF2-40B4-BE49-F238E27FC236}">
                <a16:creationId xmlns:a16="http://schemas.microsoft.com/office/drawing/2014/main" xmlns="" id="{BF73F286-E456-4EAF-B3FF-84FE3362B0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136" y="5111197"/>
            <a:ext cx="2584817" cy="84136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5C30E1E1-FC94-40E3-994D-FCA0EBA2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470" y="598518"/>
            <a:ext cx="4247332" cy="56522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1600" dirty="0">
                <a:ea typeface="+mn-lt"/>
                <a:cs typeface="+mn-lt"/>
              </a:rPr>
              <a:t>Raccolta differenziata e gestione di ecocentri</a:t>
            </a:r>
            <a:endParaRPr lang="it-IT" sz="1600" dirty="0"/>
          </a:p>
          <a:p>
            <a:r>
              <a:rPr lang="it-IT" sz="1600" dirty="0">
                <a:ea typeface="+mn-lt"/>
                <a:cs typeface="+mn-lt"/>
              </a:rPr>
              <a:t>Impianto di smaltimento RSU-RSA (discarica)</a:t>
            </a:r>
            <a:endParaRPr lang="it-IT" sz="1600" dirty="0"/>
          </a:p>
          <a:p>
            <a:r>
              <a:rPr lang="it-IT" sz="1600" dirty="0">
                <a:ea typeface="+mn-lt"/>
                <a:cs typeface="+mn-lt"/>
              </a:rPr>
              <a:t>Impianto di compostaggio per produzione compost di qualità</a:t>
            </a:r>
            <a:endParaRPr lang="it-IT" sz="1600" dirty="0"/>
          </a:p>
          <a:p>
            <a:r>
              <a:rPr lang="it-IT" sz="1600" dirty="0">
                <a:ea typeface="+mn-lt"/>
                <a:cs typeface="+mn-lt"/>
              </a:rPr>
              <a:t>Impianto di digestione anaerobica dei scarti organici per la produzione di biogas e biometano.</a:t>
            </a:r>
            <a:endParaRPr lang="it-IT" sz="1600" dirty="0"/>
          </a:p>
          <a:p>
            <a:r>
              <a:rPr lang="it-IT" sz="1600" dirty="0">
                <a:ea typeface="+mn-lt"/>
                <a:cs typeface="+mn-lt"/>
              </a:rPr>
              <a:t>Produzione di energia elettrica e termica da fonti rinnovabili</a:t>
            </a:r>
            <a:endParaRPr lang="it-IT" sz="1600" dirty="0"/>
          </a:p>
          <a:p>
            <a:r>
              <a:rPr lang="it-IT" sz="1600" dirty="0">
                <a:ea typeface="+mn-lt"/>
                <a:cs typeface="+mn-lt"/>
              </a:rPr>
              <a:t>Teleriscaldamento urbano</a:t>
            </a:r>
            <a:endParaRPr lang="it-IT" sz="1600" dirty="0"/>
          </a:p>
          <a:p>
            <a:r>
              <a:rPr lang="it-IT" sz="1600" dirty="0">
                <a:ea typeface="+mn-lt"/>
                <a:cs typeface="+mn-lt"/>
              </a:rPr>
              <a:t>Impianto di selezione automatizzata del rifiuto secco</a:t>
            </a:r>
            <a:endParaRPr lang="it-IT" sz="1600" dirty="0"/>
          </a:p>
          <a:p>
            <a:r>
              <a:rPr lang="it-IT" sz="1600" dirty="0">
                <a:ea typeface="+mn-lt"/>
                <a:cs typeface="+mn-lt"/>
              </a:rPr>
              <a:t>Impianto di depurazione acque interno</a:t>
            </a:r>
            <a:endParaRPr lang="it-IT" sz="1600" dirty="0"/>
          </a:p>
          <a:p>
            <a:r>
              <a:rPr lang="it-IT" sz="1600" dirty="0">
                <a:ea typeface="+mn-lt"/>
                <a:cs typeface="+mn-lt"/>
              </a:rPr>
              <a:t>Laboratorio analisi interno</a:t>
            </a:r>
            <a:endParaRPr lang="it-IT" sz="1600" dirty="0"/>
          </a:p>
          <a:p>
            <a:r>
              <a:rPr lang="it-IT" sz="1600" dirty="0">
                <a:ea typeface="+mn-lt"/>
                <a:cs typeface="+mn-lt"/>
              </a:rPr>
              <a:t>Progettazione e realizzazione di impianti di trattamento e recupero dei rifiuti</a:t>
            </a:r>
            <a:endParaRPr lang="it-IT" sz="1600" dirty="0"/>
          </a:p>
        </p:txBody>
      </p:sp>
      <p:pic>
        <p:nvPicPr>
          <p:cNvPr id="8" name="Immagine 10" descr="Immagine che contiene montagna, esterni, erba, strada&#10;&#10;Descrizione generata con affidabilità molto elevata">
            <a:extLst>
              <a:ext uri="{FF2B5EF4-FFF2-40B4-BE49-F238E27FC236}">
                <a16:creationId xmlns:a16="http://schemas.microsoft.com/office/drawing/2014/main" xmlns="" id="{2D0BF6A7-FDB3-413E-8F3F-CC848FFD3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91" y="41695"/>
            <a:ext cx="7228934" cy="47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14" descr="Immagine che contiene erba, esterni, natura, campo&#10;&#10;Descrizione generata automaticamente">
            <a:extLst>
              <a:ext uri="{FF2B5EF4-FFF2-40B4-BE49-F238E27FC236}">
                <a16:creationId xmlns:a16="http://schemas.microsoft.com/office/drawing/2014/main" xmlns="" id="{CB70379A-429C-44B3-BD92-06B87431D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8" b="10188"/>
          <a:stretch>
            <a:fillRect/>
          </a:stretch>
        </p:blipFill>
        <p:spPr>
          <a:xfrm>
            <a:off x="20637" y="53132"/>
            <a:ext cx="12192000" cy="68580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E6DD66B-95F5-4D13-BE2A-B1DB47D4506D}"/>
              </a:ext>
            </a:extLst>
          </p:cNvPr>
          <p:cNvSpPr/>
          <p:nvPr/>
        </p:nvSpPr>
        <p:spPr>
          <a:xfrm>
            <a:off x="20637" y="25972"/>
            <a:ext cx="12222178" cy="68851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hemeClr val="accent3">
                  <a:alpha val="8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Immagine 5" descr="WEBINAR AGRO ENPA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319" y="5213493"/>
            <a:ext cx="1371192" cy="1371192"/>
          </a:xfrm>
          <a:prstGeom prst="rect">
            <a:avLst/>
          </a:prstGeom>
        </p:spPr>
      </p:pic>
      <p:sp>
        <p:nvSpPr>
          <p:cNvPr id="7" name="Freeform: Shape 10">
            <a:extLst>
              <a:ext uri="{FF2B5EF4-FFF2-40B4-BE49-F238E27FC236}">
                <a16:creationId xmlns:a16="http://schemas.microsoft.com/office/drawing/2014/main" xmlns="" id="{E54C7EB8-55B2-43CC-B14A-84B82FD595A4}"/>
              </a:ext>
            </a:extLst>
          </p:cNvPr>
          <p:cNvSpPr>
            <a:spLocks/>
          </p:cNvSpPr>
          <p:nvPr/>
        </p:nvSpPr>
        <p:spPr bwMode="auto">
          <a:xfrm>
            <a:off x="525288" y="368443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Immagine 7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4232D258-6276-42CC-A7EE-9F79879BB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9" y="699220"/>
            <a:ext cx="1039525" cy="1057716"/>
          </a:xfrm>
          <a:prstGeom prst="rect">
            <a:avLst/>
          </a:prstGeom>
        </p:spPr>
      </p:pic>
      <p:pic>
        <p:nvPicPr>
          <p:cNvPr id="22" name="Immagine 22">
            <a:extLst>
              <a:ext uri="{FF2B5EF4-FFF2-40B4-BE49-F238E27FC236}">
                <a16:creationId xmlns:a16="http://schemas.microsoft.com/office/drawing/2014/main" xmlns="" id="{E372EC58-A4A7-4A08-B8BC-BAD348A6CF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3096" y="3901162"/>
            <a:ext cx="1738387" cy="564605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142385" y="1134299"/>
            <a:ext cx="771527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 1 m</a:t>
            </a:r>
            <a:r>
              <a:rPr lang="it-IT" b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it-IT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di scarto organico = 1 tonnellata = scarto di 14 persone /anno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856765" y="3920381"/>
            <a:ext cx="26432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120 m</a:t>
            </a:r>
            <a:r>
              <a:rPr lang="it-IT" sz="1800" b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it-IT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al 60% </a:t>
            </a:r>
          </a:p>
          <a:p>
            <a:pPr algn="ctr">
              <a:defRPr/>
            </a:pPr>
            <a:r>
              <a:rPr lang="it-IT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di metano </a:t>
            </a:r>
          </a:p>
          <a:p>
            <a:pPr algn="ctr">
              <a:defRPr/>
            </a:pPr>
            <a:r>
              <a:rPr lang="it-IT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it-IT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it-IT" sz="18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19"/>
          <p:cNvSpPr>
            <a:spLocks noRot="1" noChangeArrowheads="1"/>
          </p:cNvSpPr>
          <p:nvPr/>
        </p:nvSpPr>
        <p:spPr bwMode="auto">
          <a:xfrm>
            <a:off x="2070847" y="205605"/>
            <a:ext cx="9144000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it-IT" altLang="it-IT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S.E.S.A.</a:t>
            </a:r>
            <a:r>
              <a:rPr lang="it-IT" altLang="it-IT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S.p.A. - risorse dai rifiuti organici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856633" y="3277439"/>
            <a:ext cx="328614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Digestione anaerobica</a:t>
            </a:r>
          </a:p>
          <a:p>
            <a:pPr>
              <a:defRPr/>
            </a:pPr>
            <a:endParaRPr lang="it-IT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213691" y="6063521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300 </a:t>
            </a:r>
            <a:r>
              <a:rPr lang="it-IT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kWe</a:t>
            </a:r>
            <a:r>
              <a:rPr lang="it-IT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 energia elettrica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785723" y="3920381"/>
            <a:ext cx="26432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400 kg </a:t>
            </a:r>
          </a:p>
          <a:p>
            <a:pPr algn="ctr">
              <a:defRPr/>
            </a:pPr>
            <a:r>
              <a:rPr lang="it-IT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 ammendante </a:t>
            </a:r>
          </a:p>
          <a:p>
            <a:pPr algn="ctr">
              <a:defRPr/>
            </a:pPr>
            <a:r>
              <a:rPr lang="it-IT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organico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071079" y="6063521"/>
            <a:ext cx="22860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300 </a:t>
            </a:r>
            <a:r>
              <a:rPr lang="it-IT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kWt</a:t>
            </a:r>
            <a:r>
              <a:rPr lang="it-IT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 energia termica</a:t>
            </a:r>
          </a:p>
        </p:txBody>
      </p:sp>
      <p:pic>
        <p:nvPicPr>
          <p:cNvPr id="16" name="Picture 4" descr="Gas icon. This is a logo of a singular flame. It is an outline of just one part of the flame, the top line meeting to a soft point, and the underside of the flame having two zagging points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5261" y="3491753"/>
            <a:ext cx="1285884" cy="1285884"/>
          </a:xfrm>
          <a:prstGeom prst="rect">
            <a:avLst/>
          </a:prstGeom>
          <a:noFill/>
        </p:spPr>
      </p:pic>
      <p:pic>
        <p:nvPicPr>
          <p:cNvPr id="17" name="Picture 6" descr="Immagine correlat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707" y="1562927"/>
            <a:ext cx="4340053" cy="1816648"/>
          </a:xfrm>
          <a:prstGeom prst="rect">
            <a:avLst/>
          </a:prstGeom>
          <a:noFill/>
        </p:spPr>
      </p:pic>
      <p:pic>
        <p:nvPicPr>
          <p:cNvPr id="18" name="Picture 10" descr="Tecnologia Verde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99443" y="5149120"/>
            <a:ext cx="914400" cy="914401"/>
          </a:xfrm>
          <a:prstGeom prst="rect">
            <a:avLst/>
          </a:prstGeom>
          <a:noFill/>
        </p:spPr>
      </p:pic>
      <p:pic>
        <p:nvPicPr>
          <p:cNvPr id="19" name="Picture 12" descr="Riscaldamento A Radiatore ic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85439" y="5134827"/>
            <a:ext cx="914400" cy="914401"/>
          </a:xfrm>
          <a:prstGeom prst="rect">
            <a:avLst/>
          </a:prstGeom>
          <a:noFill/>
        </p:spPr>
      </p:pic>
      <p:pic>
        <p:nvPicPr>
          <p:cNvPr id="20" name="Picture 14" descr="Elemento Terra ic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57425" y="3491753"/>
            <a:ext cx="1285883" cy="1285884"/>
          </a:xfrm>
          <a:prstGeom prst="rect">
            <a:avLst/>
          </a:prstGeom>
          <a:noFill/>
        </p:spPr>
      </p:pic>
      <p:cxnSp>
        <p:nvCxnSpPr>
          <p:cNvPr id="21" name="Connettore 2 20"/>
          <p:cNvCxnSpPr/>
          <p:nvPr/>
        </p:nvCxnSpPr>
        <p:spPr>
          <a:xfrm rot="10800000" flipV="1">
            <a:off x="3928203" y="2777373"/>
            <a:ext cx="571504" cy="500066"/>
          </a:xfrm>
          <a:prstGeom prst="straightConnector1">
            <a:avLst/>
          </a:prstGeom>
          <a:ln w="19050" cap="rnd" cmpd="dbl">
            <a:bevel/>
            <a:headEnd type="none"/>
            <a:tailEnd type="arrow"/>
          </a:ln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rot="10800000" flipV="1">
            <a:off x="3070947" y="4634761"/>
            <a:ext cx="571504" cy="500066"/>
          </a:xfrm>
          <a:prstGeom prst="straightConnector1">
            <a:avLst/>
          </a:prstGeom>
          <a:ln w="19050" cap="rnd" cmpd="dbl">
            <a:bevel/>
            <a:headEnd type="none"/>
            <a:tailEnd type="arrow"/>
          </a:ln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4213955" y="4634761"/>
            <a:ext cx="642942" cy="500066"/>
          </a:xfrm>
          <a:prstGeom prst="straightConnector1">
            <a:avLst/>
          </a:prstGeom>
          <a:ln w="19050" cap="rnd" cmpd="dbl">
            <a:bevel/>
            <a:headEnd type="none"/>
            <a:tailEnd type="arrow"/>
          </a:ln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8857425" y="2848811"/>
            <a:ext cx="561980" cy="419104"/>
          </a:xfrm>
          <a:prstGeom prst="straightConnector1">
            <a:avLst/>
          </a:prstGeom>
          <a:ln w="19050" cap="rnd" cmpd="dbl">
            <a:bevel/>
            <a:headEnd type="none"/>
            <a:tailEnd type="arrow"/>
          </a:ln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714549" y="3348877"/>
            <a:ext cx="17145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 </a:t>
            </a:r>
          </a:p>
          <a:p>
            <a:pPr>
              <a:defRPr/>
            </a:pPr>
            <a:endParaRPr lang="it-IT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28" name="Connettore 2 27"/>
          <p:cNvCxnSpPr/>
          <p:nvPr/>
        </p:nvCxnSpPr>
        <p:spPr>
          <a:xfrm rot="5400000">
            <a:off x="9179690" y="4955438"/>
            <a:ext cx="500066" cy="1588"/>
          </a:xfrm>
          <a:prstGeom prst="straightConnector1">
            <a:avLst/>
          </a:prstGeom>
          <a:ln w="19050" cap="rnd" cmpd="dbl">
            <a:bevel/>
            <a:headEnd type="none"/>
            <a:tailEnd type="arrow"/>
          </a:ln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6" descr="Germoglio ic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71739" y="5206265"/>
            <a:ext cx="914400" cy="914401"/>
          </a:xfrm>
          <a:prstGeom prst="rect">
            <a:avLst/>
          </a:prstGeom>
          <a:noFill/>
        </p:spPr>
      </p:pic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285921" y="6134959"/>
            <a:ext cx="2286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Agricoltura e paesaggio</a:t>
            </a:r>
          </a:p>
        </p:txBody>
      </p:sp>
    </p:spTree>
    <p:extLst>
      <p:ext uri="{BB962C8B-B14F-4D97-AF65-F5344CB8AC3E}">
        <p14:creationId xmlns:p14="http://schemas.microsoft.com/office/powerpoint/2010/main" val="229180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14" descr="Immagine che contiene erba, esterni, natura, campo&#10;&#10;Descrizione generata automaticamente">
            <a:extLst>
              <a:ext uri="{FF2B5EF4-FFF2-40B4-BE49-F238E27FC236}">
                <a16:creationId xmlns:a16="http://schemas.microsoft.com/office/drawing/2014/main" xmlns="" id="{CB70379A-429C-44B3-BD92-06B87431D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7" y="53132"/>
            <a:ext cx="12192000" cy="6858000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E6DD66B-95F5-4D13-BE2A-B1DB47D4506D}"/>
              </a:ext>
            </a:extLst>
          </p:cNvPr>
          <p:cNvSpPr/>
          <p:nvPr/>
        </p:nvSpPr>
        <p:spPr>
          <a:xfrm>
            <a:off x="20637" y="25972"/>
            <a:ext cx="12222178" cy="68851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hemeClr val="accent3">
                  <a:alpha val="8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Immagine 8" descr="WEBINAR AGRO ENPA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593" y="5213493"/>
            <a:ext cx="1557918" cy="1557918"/>
          </a:xfrm>
          <a:prstGeom prst="rect">
            <a:avLst/>
          </a:prstGeom>
        </p:spPr>
      </p:pic>
      <p:sp>
        <p:nvSpPr>
          <p:cNvPr id="10" name="Freeform: Shape 10">
            <a:extLst>
              <a:ext uri="{FF2B5EF4-FFF2-40B4-BE49-F238E27FC236}">
                <a16:creationId xmlns:a16="http://schemas.microsoft.com/office/drawing/2014/main" xmlns="" id="{E54C7EB8-55B2-43CC-B14A-84B82FD595A4}"/>
              </a:ext>
            </a:extLst>
          </p:cNvPr>
          <p:cNvSpPr>
            <a:spLocks/>
          </p:cNvSpPr>
          <p:nvPr/>
        </p:nvSpPr>
        <p:spPr bwMode="auto">
          <a:xfrm>
            <a:off x="525288" y="368443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2" name="Immagine 11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4232D258-6276-42CC-A7EE-9F79879BB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49" y="699220"/>
            <a:ext cx="1039525" cy="1057716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xmlns="" id="{C22B0B15-337C-4DFA-8F81-1E5325B1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390525"/>
            <a:ext cx="5702300" cy="140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 MIO LAVORO OGGI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xmlns="" id="{F0415CD3-EF30-4940-BF96-2C8120E41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077"/>
            <a:ext cx="10515600" cy="38768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b="1" dirty="0">
                <a:cs typeface="Calibri"/>
              </a:rPr>
              <a:t>Monitoraggio dei parametri di </a:t>
            </a:r>
            <a:r>
              <a:rPr lang="it-IT" b="1" dirty="0" err="1">
                <a:cs typeface="Calibri"/>
              </a:rPr>
              <a:t>biossidazione</a:t>
            </a:r>
            <a:r>
              <a:rPr lang="it-IT" b="1" dirty="0">
                <a:cs typeface="Calibri"/>
              </a:rPr>
              <a:t> aerobica del compost (IRD </a:t>
            </a:r>
            <a:r>
              <a:rPr lang="it-IT" b="1" dirty="0" err="1">
                <a:cs typeface="Calibri"/>
              </a:rPr>
              <a:t>biossidato</a:t>
            </a:r>
            <a:r>
              <a:rPr lang="it-IT" b="1" dirty="0">
                <a:cs typeface="Calibri"/>
              </a:rPr>
              <a:t>, pH, temperatura, umidità, etc.</a:t>
            </a:r>
          </a:p>
          <a:p>
            <a:r>
              <a:rPr lang="it-IT" dirty="0">
                <a:cs typeface="Calibri"/>
              </a:rPr>
              <a:t>Gestione del manuale HACCP per la produzione </a:t>
            </a:r>
            <a:r>
              <a:rPr lang="it-IT" dirty="0" smtClean="0">
                <a:cs typeface="Calibri"/>
              </a:rPr>
              <a:t>CO2 alimentare E290</a:t>
            </a:r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Analisi chimiche e </a:t>
            </a:r>
            <a:r>
              <a:rPr lang="it-IT" dirty="0" err="1" smtClean="0">
                <a:cs typeface="Calibri"/>
              </a:rPr>
              <a:t>MicroB</a:t>
            </a:r>
            <a:r>
              <a:rPr lang="it-IT" dirty="0" smtClean="0">
                <a:cs typeface="Calibri"/>
              </a:rPr>
              <a:t>. </a:t>
            </a:r>
            <a:r>
              <a:rPr lang="it-IT" dirty="0">
                <a:cs typeface="Calibri"/>
              </a:rPr>
              <a:t>dei depuratori e digestori</a:t>
            </a:r>
          </a:p>
          <a:p>
            <a:r>
              <a:rPr lang="it-IT" dirty="0">
                <a:cs typeface="Calibri"/>
              </a:rPr>
              <a:t>Verifica buon funzionamento del sistema di analisi Biometano</a:t>
            </a:r>
          </a:p>
          <a:p>
            <a:r>
              <a:rPr lang="it-IT" dirty="0">
                <a:cs typeface="Calibri"/>
              </a:rPr>
              <a:t>Analisi dei rifiuti non pericolosi per in conferimento in impianto (merceologiche FORSU, analisi chimiche GC, test di </a:t>
            </a:r>
            <a:r>
              <a:rPr lang="it-IT" dirty="0" err="1">
                <a:cs typeface="Calibri"/>
              </a:rPr>
              <a:t>biometanizzazione</a:t>
            </a:r>
            <a:r>
              <a:rPr lang="it-IT" dirty="0">
                <a:cs typeface="Calibri"/>
              </a:rPr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28670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immagine 14" descr="Immagine che contiene erba, esterni, natura, campo&#10;&#10;Descrizione generata automaticamente">
            <a:extLst>
              <a:ext uri="{FF2B5EF4-FFF2-40B4-BE49-F238E27FC236}">
                <a16:creationId xmlns:a16="http://schemas.microsoft.com/office/drawing/2014/main" xmlns="" id="{CB70379A-429C-44B3-BD92-06B87431D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7" y="53132"/>
            <a:ext cx="12192000" cy="6858000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xmlns="" id="{4E6DD66B-95F5-4D13-BE2A-B1DB47D4506D}"/>
              </a:ext>
            </a:extLst>
          </p:cNvPr>
          <p:cNvSpPr/>
          <p:nvPr/>
        </p:nvSpPr>
        <p:spPr>
          <a:xfrm>
            <a:off x="-30178" y="0"/>
            <a:ext cx="12222178" cy="68851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hemeClr val="accent3">
                  <a:alpha val="8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" name="Immagine 16" descr="WEBINAR AGRO ENPA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593" y="5213493"/>
            <a:ext cx="1557918" cy="1557918"/>
          </a:xfrm>
          <a:prstGeom prst="rect">
            <a:avLst/>
          </a:prstGeom>
        </p:spPr>
      </p:pic>
      <p:sp>
        <p:nvSpPr>
          <p:cNvPr id="18" name="Freeform: Shape 10">
            <a:extLst>
              <a:ext uri="{FF2B5EF4-FFF2-40B4-BE49-F238E27FC236}">
                <a16:creationId xmlns:a16="http://schemas.microsoft.com/office/drawing/2014/main" xmlns="" id="{E54C7EB8-55B2-43CC-B14A-84B82FD595A4}"/>
              </a:ext>
            </a:extLst>
          </p:cNvPr>
          <p:cNvSpPr>
            <a:spLocks/>
          </p:cNvSpPr>
          <p:nvPr/>
        </p:nvSpPr>
        <p:spPr bwMode="auto">
          <a:xfrm>
            <a:off x="525288" y="368443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9" name="Immagine 18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4232D258-6276-42CC-A7EE-9F79879BB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49" y="699220"/>
            <a:ext cx="1039525" cy="1057716"/>
          </a:xfrm>
          <a:prstGeom prst="rect">
            <a:avLst/>
          </a:prstGeom>
        </p:spPr>
      </p:pic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2133600" y="228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</a:rPr>
              <a:t>F</a:t>
            </a: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</a:rPr>
              <a:t>ASI</a:t>
            </a:r>
            <a:r>
              <a:rPr lang="it-IT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</a:rPr>
              <a:t>DEL</a:t>
            </a:r>
            <a:r>
              <a:rPr lang="it-IT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</a:rPr>
              <a:t> C</a:t>
            </a: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</a:rPr>
              <a:t>OMPOSTAGGIO</a:t>
            </a:r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xmlns="" id="{489F2D1E-1342-4563-B3E5-297623DAE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1509" y="4712260"/>
            <a:ext cx="11303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200" b="1">
                <a:solidFill>
                  <a:srgbClr val="000000"/>
                </a:solidFill>
              </a:rPr>
              <a:t>Legno recuperabile</a:t>
            </a:r>
          </a:p>
        </p:txBody>
      </p:sp>
      <p:sp>
        <p:nvSpPr>
          <p:cNvPr id="48" name="Oval 4">
            <a:extLst>
              <a:ext uri="{FF2B5EF4-FFF2-40B4-BE49-F238E27FC236}">
                <a16:creationId xmlns:a16="http://schemas.microsoft.com/office/drawing/2014/main" xmlns="" id="{87AE36E6-1EFB-4929-9D2C-3DA9E7A84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009" y="2851710"/>
            <a:ext cx="2105025" cy="723900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591" tIns="47796" rIns="95591" bIns="47796" anchor="ctr"/>
          <a:lstStyle/>
          <a:p>
            <a:pPr algn="ctr" defTabSz="955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>
                <a:solidFill>
                  <a:prstClr val="black"/>
                </a:solidFill>
              </a:rPr>
              <a:t>Bio-ossidazione accelerata</a:t>
            </a:r>
          </a:p>
          <a:p>
            <a:pPr algn="ctr" defTabSz="955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>
                <a:solidFill>
                  <a:srgbClr val="FF0000"/>
                </a:solidFill>
              </a:rPr>
              <a:t>Circa 30 giorni</a:t>
            </a:r>
          </a:p>
        </p:txBody>
      </p:sp>
      <p:sp>
        <p:nvSpPr>
          <p:cNvPr id="49" name="Oval 5">
            <a:extLst>
              <a:ext uri="{FF2B5EF4-FFF2-40B4-BE49-F238E27FC236}">
                <a16:creationId xmlns:a16="http://schemas.microsoft.com/office/drawing/2014/main" xmlns="" id="{C56E961D-9082-4C3F-8612-CD4DC472A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522" y="4740835"/>
            <a:ext cx="2286000" cy="419100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591" tIns="47796" rIns="95591" bIns="47796" anchor="ctr"/>
          <a:lstStyle/>
          <a:p>
            <a:pPr algn="ctr" defTabSz="955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>
                <a:solidFill>
                  <a:prstClr val="black"/>
                </a:solidFill>
              </a:rPr>
              <a:t>Raffinazione</a:t>
            </a:r>
          </a:p>
        </p:txBody>
      </p:sp>
      <p:cxnSp>
        <p:nvCxnSpPr>
          <p:cNvPr id="50" name="AutoShape 6">
            <a:extLst>
              <a:ext uri="{FF2B5EF4-FFF2-40B4-BE49-F238E27FC236}">
                <a16:creationId xmlns:a16="http://schemas.microsoft.com/office/drawing/2014/main" xmlns="" id="{90D6687F-2471-4EE8-A434-F9F770573B9F}"/>
              </a:ext>
            </a:extLst>
          </p:cNvPr>
          <p:cNvCxnSpPr>
            <a:cxnSpLocks noChangeShapeType="1"/>
            <a:stCxn id="48" idx="4"/>
            <a:endCxn id="65" idx="0"/>
          </p:cNvCxnSpPr>
          <p:nvPr/>
        </p:nvCxnSpPr>
        <p:spPr bwMode="auto">
          <a:xfrm>
            <a:off x="5971522" y="3585135"/>
            <a:ext cx="0" cy="368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Rectangle 7">
            <a:extLst>
              <a:ext uri="{FF2B5EF4-FFF2-40B4-BE49-F238E27FC236}">
                <a16:creationId xmlns:a16="http://schemas.microsoft.com/office/drawing/2014/main" xmlns="" id="{70D22EB3-CA19-4BEB-99BD-474A74CC2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749" y="981619"/>
            <a:ext cx="2413000" cy="4658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1" tIns="47796" rIns="95591" bIns="47796" anchor="ctr">
            <a:spAutoFit/>
          </a:bodyPr>
          <a:lstStyle>
            <a:lvl1pPr defTabSz="955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rgbClr val="FF0000"/>
                </a:solidFill>
              </a:rPr>
              <a:t>Frazione organica da raccolta differenziata </a:t>
            </a:r>
          </a:p>
        </p:txBody>
      </p:sp>
      <p:cxnSp>
        <p:nvCxnSpPr>
          <p:cNvPr id="52" name="AutoShape 8">
            <a:extLst>
              <a:ext uri="{FF2B5EF4-FFF2-40B4-BE49-F238E27FC236}">
                <a16:creationId xmlns:a16="http://schemas.microsoft.com/office/drawing/2014/main" xmlns="" id="{56A78B9B-F258-4C69-9D78-11E5BE1C41CF}"/>
              </a:ext>
            </a:extLst>
          </p:cNvPr>
          <p:cNvCxnSpPr>
            <a:cxnSpLocks noChangeShapeType="1"/>
            <a:stCxn id="51" idx="2"/>
            <a:endCxn id="60" idx="0"/>
          </p:cNvCxnSpPr>
          <p:nvPr/>
        </p:nvCxnSpPr>
        <p:spPr bwMode="auto">
          <a:xfrm rot="16200000" flipH="1">
            <a:off x="4716943" y="701781"/>
            <a:ext cx="508884" cy="200027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ectangle 9">
            <a:extLst>
              <a:ext uri="{FF2B5EF4-FFF2-40B4-BE49-F238E27FC236}">
                <a16:creationId xmlns:a16="http://schemas.microsoft.com/office/drawing/2014/main" xmlns="" id="{E1D6B584-7623-4E29-A4D0-B199FDEE6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109" y="4804335"/>
            <a:ext cx="1398588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200" b="1" dirty="0">
                <a:solidFill>
                  <a:srgbClr val="000000"/>
                </a:solidFill>
              </a:rPr>
              <a:t>Scarti 5%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xmlns="" id="{558153B5-82AE-4C9F-B9E6-C15E4EB77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322" y="3369235"/>
            <a:ext cx="1765300" cy="5508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5591" tIns="47796" rIns="95591" bIns="47796" anchor="ctr"/>
          <a:lstStyle>
            <a:lvl1pPr defTabSz="955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rgbClr val="000000"/>
                </a:solidFill>
              </a:rPr>
              <a:t>Evaporazione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rgbClr val="000000"/>
                </a:solidFill>
              </a:rPr>
              <a:t>e ossidazione 65%</a:t>
            </a:r>
          </a:p>
        </p:txBody>
      </p:sp>
      <p:cxnSp>
        <p:nvCxnSpPr>
          <p:cNvPr id="55" name="AutoShape 11">
            <a:extLst>
              <a:ext uri="{FF2B5EF4-FFF2-40B4-BE49-F238E27FC236}">
                <a16:creationId xmlns:a16="http://schemas.microsoft.com/office/drawing/2014/main" xmlns="" id="{DD14A88E-606F-44B0-B118-99899AA9B160}"/>
              </a:ext>
            </a:extLst>
          </p:cNvPr>
          <p:cNvCxnSpPr>
            <a:cxnSpLocks noChangeShapeType="1"/>
            <a:stCxn id="63" idx="0"/>
            <a:endCxn id="48" idx="6"/>
          </p:cNvCxnSpPr>
          <p:nvPr/>
        </p:nvCxnSpPr>
        <p:spPr bwMode="auto">
          <a:xfrm rot="5400000" flipH="1">
            <a:off x="7764603" y="2482616"/>
            <a:ext cx="160338" cy="1622425"/>
          </a:xfrm>
          <a:prstGeom prst="bentConnector2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12">
            <a:extLst>
              <a:ext uri="{FF2B5EF4-FFF2-40B4-BE49-F238E27FC236}">
                <a16:creationId xmlns:a16="http://schemas.microsoft.com/office/drawing/2014/main" xmlns="" id="{6F336473-FC32-48C0-BF4E-2F9672A45D48}"/>
              </a:ext>
            </a:extLst>
          </p:cNvPr>
          <p:cNvCxnSpPr>
            <a:cxnSpLocks noChangeShapeType="1"/>
            <a:stCxn id="48" idx="2"/>
            <a:endCxn id="54" idx="0"/>
          </p:cNvCxnSpPr>
          <p:nvPr/>
        </p:nvCxnSpPr>
        <p:spPr bwMode="auto">
          <a:xfrm rot="10800000" flipV="1">
            <a:off x="2967972" y="3213660"/>
            <a:ext cx="1941512" cy="146050"/>
          </a:xfrm>
          <a:prstGeom prst="bentConnector2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13">
            <a:extLst>
              <a:ext uri="{FF2B5EF4-FFF2-40B4-BE49-F238E27FC236}">
                <a16:creationId xmlns:a16="http://schemas.microsoft.com/office/drawing/2014/main" xmlns="" id="{6491D9B4-BE67-4CF6-AAB0-5B4ED6F9A0A7}"/>
              </a:ext>
            </a:extLst>
          </p:cNvPr>
          <p:cNvCxnSpPr>
            <a:cxnSpLocks noChangeShapeType="1"/>
            <a:stCxn id="65" idx="2"/>
            <a:endCxn id="54" idx="2"/>
          </p:cNvCxnSpPr>
          <p:nvPr/>
        </p:nvCxnSpPr>
        <p:spPr bwMode="auto">
          <a:xfrm rot="10800000">
            <a:off x="2967972" y="3929623"/>
            <a:ext cx="1946275" cy="285750"/>
          </a:xfrm>
          <a:prstGeom prst="bentConnector2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Rectangle 14">
            <a:extLst>
              <a:ext uri="{FF2B5EF4-FFF2-40B4-BE49-F238E27FC236}">
                <a16:creationId xmlns:a16="http://schemas.microsoft.com/office/drawing/2014/main" xmlns="" id="{E420C3A8-55D7-4631-8F21-39C4F53ED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522" y="5510773"/>
            <a:ext cx="2303462" cy="501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5591" tIns="47796" rIns="95591" bIns="47796" anchor="ctr"/>
          <a:lstStyle/>
          <a:p>
            <a:pPr algn="ctr" defTabSz="955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prstClr val="black"/>
                </a:solidFill>
              </a:rPr>
              <a:t>Compost 20-30%</a:t>
            </a:r>
          </a:p>
        </p:txBody>
      </p:sp>
      <p:sp>
        <p:nvSpPr>
          <p:cNvPr id="59" name="Rectangle 15">
            <a:extLst>
              <a:ext uri="{FF2B5EF4-FFF2-40B4-BE49-F238E27FC236}">
                <a16:creationId xmlns:a16="http://schemas.microsoft.com/office/drawing/2014/main" xmlns="" id="{63DFE93F-7C45-45B9-AF03-DA68D82A0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0347" y="1137210"/>
            <a:ext cx="18669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1" tIns="47796" rIns="95591" bIns="47796" anchor="ctr">
            <a:spAutoFit/>
          </a:bodyPr>
          <a:lstStyle>
            <a:lvl1pPr defTabSz="955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rgbClr val="FF0000"/>
                </a:solidFill>
              </a:rPr>
              <a:t>Potature e sfalci</a:t>
            </a:r>
          </a:p>
        </p:txBody>
      </p:sp>
      <p:sp>
        <p:nvSpPr>
          <p:cNvPr id="60" name="Oval 17">
            <a:extLst>
              <a:ext uri="{FF2B5EF4-FFF2-40B4-BE49-F238E27FC236}">
                <a16:creationId xmlns:a16="http://schemas.microsoft.com/office/drawing/2014/main" xmlns="" id="{C1BE9769-85E7-4F53-B95C-548122874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422" y="1956360"/>
            <a:ext cx="2108200" cy="596900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591" tIns="47796" rIns="95591" bIns="47796" anchor="ctr"/>
          <a:lstStyle/>
          <a:p>
            <a:pPr algn="ctr" defTabSz="955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>
                <a:solidFill>
                  <a:prstClr val="black"/>
                </a:solidFill>
              </a:rPr>
              <a:t>Triturazione e miscelazione 100%</a:t>
            </a:r>
          </a:p>
        </p:txBody>
      </p:sp>
      <p:cxnSp>
        <p:nvCxnSpPr>
          <p:cNvPr id="61" name="AutoShape 18">
            <a:extLst>
              <a:ext uri="{FF2B5EF4-FFF2-40B4-BE49-F238E27FC236}">
                <a16:creationId xmlns:a16="http://schemas.microsoft.com/office/drawing/2014/main" xmlns="" id="{065BA624-8913-4D69-80E1-72710E71664A}"/>
              </a:ext>
            </a:extLst>
          </p:cNvPr>
          <p:cNvCxnSpPr>
            <a:cxnSpLocks noChangeShapeType="1"/>
            <a:stCxn id="60" idx="4"/>
            <a:endCxn id="48" idx="0"/>
          </p:cNvCxnSpPr>
          <p:nvPr/>
        </p:nvCxnSpPr>
        <p:spPr bwMode="auto">
          <a:xfrm>
            <a:off x="5971522" y="2562785"/>
            <a:ext cx="0" cy="279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19">
            <a:extLst>
              <a:ext uri="{FF2B5EF4-FFF2-40B4-BE49-F238E27FC236}">
                <a16:creationId xmlns:a16="http://schemas.microsoft.com/office/drawing/2014/main" xmlns="" id="{A1CEF00C-5E41-4CA5-8A4E-4B659CB28F03}"/>
              </a:ext>
            </a:extLst>
          </p:cNvPr>
          <p:cNvCxnSpPr>
            <a:cxnSpLocks noChangeShapeType="1"/>
            <a:stCxn id="59" idx="2"/>
            <a:endCxn id="60" idx="7"/>
          </p:cNvCxnSpPr>
          <p:nvPr/>
        </p:nvCxnSpPr>
        <p:spPr bwMode="auto">
          <a:xfrm rot="5400000">
            <a:off x="7516159" y="616511"/>
            <a:ext cx="619125" cy="2216150"/>
          </a:xfrm>
          <a:prstGeom prst="bentConnector3">
            <a:avLst>
              <a:gd name="adj1" fmla="val 4358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Rectangle 21">
            <a:extLst>
              <a:ext uri="{FF2B5EF4-FFF2-40B4-BE49-F238E27FC236}">
                <a16:creationId xmlns:a16="http://schemas.microsoft.com/office/drawing/2014/main" xmlns="" id="{F39EEF4A-67D6-41A0-9B29-B40F08506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597" y="3383523"/>
            <a:ext cx="1627187" cy="600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5591" tIns="47796" rIns="95591" bIns="47796" anchor="ctr"/>
          <a:lstStyle>
            <a:lvl1pPr defTabSz="955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rgbClr val="000000"/>
                </a:solidFill>
              </a:rPr>
              <a:t>Aerazione forzata,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rgbClr val="000000"/>
                </a:solidFill>
              </a:rPr>
              <a:t>bagnatura</a:t>
            </a:r>
          </a:p>
        </p:txBody>
      </p:sp>
      <p:cxnSp>
        <p:nvCxnSpPr>
          <p:cNvPr id="64" name="AutoShape 22">
            <a:extLst>
              <a:ext uri="{FF2B5EF4-FFF2-40B4-BE49-F238E27FC236}">
                <a16:creationId xmlns:a16="http://schemas.microsoft.com/office/drawing/2014/main" xmlns="" id="{1E02E0FC-22F3-456D-AF19-CEEB3AF915F5}"/>
              </a:ext>
            </a:extLst>
          </p:cNvPr>
          <p:cNvCxnSpPr>
            <a:cxnSpLocks noChangeShapeType="1"/>
            <a:stCxn id="63" idx="2"/>
            <a:endCxn id="65" idx="6"/>
          </p:cNvCxnSpPr>
          <p:nvPr/>
        </p:nvCxnSpPr>
        <p:spPr bwMode="auto">
          <a:xfrm rot="5400000">
            <a:off x="7730472" y="3289860"/>
            <a:ext cx="222250" cy="1628775"/>
          </a:xfrm>
          <a:prstGeom prst="bentConnector2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Oval 23">
            <a:extLst>
              <a:ext uri="{FF2B5EF4-FFF2-40B4-BE49-F238E27FC236}">
                <a16:creationId xmlns:a16="http://schemas.microsoft.com/office/drawing/2014/main" xmlns="" id="{8CBF0DC7-9629-44CF-93E0-8AACBE116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772" y="3962960"/>
            <a:ext cx="2093912" cy="504825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591" tIns="47796" rIns="95591" bIns="47796" anchor="ctr"/>
          <a:lstStyle/>
          <a:p>
            <a:pPr algn="ctr" defTabSz="955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>
                <a:solidFill>
                  <a:prstClr val="black"/>
                </a:solidFill>
              </a:rPr>
              <a:t>Maturazione</a:t>
            </a:r>
          </a:p>
          <a:p>
            <a:pPr algn="ctr" defTabSz="955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>
                <a:solidFill>
                  <a:srgbClr val="FF0000"/>
                </a:solidFill>
              </a:rPr>
              <a:t>Circa 60 giorni</a:t>
            </a:r>
          </a:p>
        </p:txBody>
      </p:sp>
      <p:cxnSp>
        <p:nvCxnSpPr>
          <p:cNvPr id="66" name="AutoShape 24">
            <a:extLst>
              <a:ext uri="{FF2B5EF4-FFF2-40B4-BE49-F238E27FC236}">
                <a16:creationId xmlns:a16="http://schemas.microsoft.com/office/drawing/2014/main" xmlns="" id="{533AE51C-3388-41E8-BEC1-C46E30FB8BDC}"/>
              </a:ext>
            </a:extLst>
          </p:cNvPr>
          <p:cNvCxnSpPr>
            <a:cxnSpLocks noChangeShapeType="1"/>
            <a:stCxn id="49" idx="4"/>
            <a:endCxn id="58" idx="0"/>
          </p:cNvCxnSpPr>
          <p:nvPr/>
        </p:nvCxnSpPr>
        <p:spPr bwMode="auto">
          <a:xfrm>
            <a:off x="5971522" y="5159935"/>
            <a:ext cx="9525" cy="3508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25">
            <a:extLst>
              <a:ext uri="{FF2B5EF4-FFF2-40B4-BE49-F238E27FC236}">
                <a16:creationId xmlns:a16="http://schemas.microsoft.com/office/drawing/2014/main" xmlns="" id="{6D615253-C042-4A2E-9663-587C35501D0A}"/>
              </a:ext>
            </a:extLst>
          </p:cNvPr>
          <p:cNvCxnSpPr>
            <a:cxnSpLocks noChangeShapeType="1"/>
            <a:stCxn id="49" idx="2"/>
            <a:endCxn id="53" idx="3"/>
          </p:cNvCxnSpPr>
          <p:nvPr/>
        </p:nvCxnSpPr>
        <p:spPr bwMode="auto">
          <a:xfrm flipH="1" flipV="1">
            <a:off x="3561697" y="4942835"/>
            <a:ext cx="1266825" cy="75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26">
            <a:extLst>
              <a:ext uri="{FF2B5EF4-FFF2-40B4-BE49-F238E27FC236}">
                <a16:creationId xmlns:a16="http://schemas.microsoft.com/office/drawing/2014/main" xmlns="" id="{6425D07F-5F3B-49E0-A162-46B2DEA91187}"/>
              </a:ext>
            </a:extLst>
          </p:cNvPr>
          <p:cNvCxnSpPr>
            <a:cxnSpLocks noChangeShapeType="1"/>
            <a:stCxn id="49" idx="6"/>
            <a:endCxn id="47" idx="1"/>
          </p:cNvCxnSpPr>
          <p:nvPr/>
        </p:nvCxnSpPr>
        <p:spPr bwMode="auto">
          <a:xfrm>
            <a:off x="7124047" y="4950385"/>
            <a:ext cx="12779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27">
            <a:extLst>
              <a:ext uri="{FF2B5EF4-FFF2-40B4-BE49-F238E27FC236}">
                <a16:creationId xmlns:a16="http://schemas.microsoft.com/office/drawing/2014/main" xmlns="" id="{FA5682D4-C9F0-42C4-8BE6-66ACC0A0D7DC}"/>
              </a:ext>
            </a:extLst>
          </p:cNvPr>
          <p:cNvCxnSpPr>
            <a:cxnSpLocks noChangeShapeType="1"/>
            <a:stCxn id="65" idx="4"/>
            <a:endCxn id="49" idx="0"/>
          </p:cNvCxnSpPr>
          <p:nvPr/>
        </p:nvCxnSpPr>
        <p:spPr bwMode="auto">
          <a:xfrm>
            <a:off x="5971522" y="4477310"/>
            <a:ext cx="0" cy="254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28">
            <a:extLst>
              <a:ext uri="{FF2B5EF4-FFF2-40B4-BE49-F238E27FC236}">
                <a16:creationId xmlns:a16="http://schemas.microsoft.com/office/drawing/2014/main" xmlns="" id="{A2883976-902B-4E84-A36D-4967BD1802D5}"/>
              </a:ext>
            </a:extLst>
          </p:cNvPr>
          <p:cNvCxnSpPr>
            <a:cxnSpLocks noChangeShapeType="1"/>
            <a:stCxn id="47" idx="3"/>
            <a:endCxn id="60" idx="6"/>
          </p:cNvCxnSpPr>
          <p:nvPr/>
        </p:nvCxnSpPr>
        <p:spPr bwMode="auto">
          <a:xfrm flipH="1" flipV="1">
            <a:off x="7035147" y="2254810"/>
            <a:ext cx="2516187" cy="2695575"/>
          </a:xfrm>
          <a:prstGeom prst="bentConnector3">
            <a:avLst>
              <a:gd name="adj1" fmla="val -8708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CasellaDiTesto 36">
            <a:extLst>
              <a:ext uri="{FF2B5EF4-FFF2-40B4-BE49-F238E27FC236}">
                <a16:creationId xmlns:a16="http://schemas.microsoft.com/office/drawing/2014/main" xmlns="" id="{5AAA0AD3-7D08-42F2-AA92-085414221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647" y="5839385"/>
            <a:ext cx="2928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000000"/>
                </a:solidFill>
                <a:latin typeface="Arial" panose="020B0604020202020204" pitchFamily="34" charset="0"/>
              </a:rPr>
              <a:t>Fonte: Dr Agronomo Federico Valentini</a:t>
            </a:r>
          </a:p>
        </p:txBody>
      </p:sp>
    </p:spTree>
    <p:extLst>
      <p:ext uri="{BB962C8B-B14F-4D97-AF65-F5344CB8AC3E}">
        <p14:creationId xmlns:p14="http://schemas.microsoft.com/office/powerpoint/2010/main" val="63009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1" grpId="0" animBg="1"/>
      <p:bldP spid="53" grpId="0" animBg="1"/>
      <p:bldP spid="54" grpId="0" animBg="1"/>
      <p:bldP spid="58" grpId="0" animBg="1"/>
      <p:bldP spid="59" grpId="0" animBg="1"/>
      <p:bldP spid="60" grpId="0" animBg="1"/>
      <p:bldP spid="63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immagine 14" descr="Immagine che contiene erba, esterni, natura, campo&#10;&#10;Descrizione generata automaticamente">
            <a:extLst>
              <a:ext uri="{FF2B5EF4-FFF2-40B4-BE49-F238E27FC236}">
                <a16:creationId xmlns:a16="http://schemas.microsoft.com/office/drawing/2014/main" xmlns="" id="{CB70379A-429C-44B3-BD92-06B87431D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7" y="53132"/>
            <a:ext cx="12192000" cy="6858000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4E6DD66B-95F5-4D13-BE2A-B1DB47D4506D}"/>
              </a:ext>
            </a:extLst>
          </p:cNvPr>
          <p:cNvSpPr/>
          <p:nvPr/>
        </p:nvSpPr>
        <p:spPr>
          <a:xfrm>
            <a:off x="20637" y="25972"/>
            <a:ext cx="12222178" cy="68851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hemeClr val="accent3">
                  <a:alpha val="8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194167"/>
            <a:ext cx="10515600" cy="1325563"/>
          </a:xfrm>
        </p:spPr>
        <p:txBody>
          <a:bodyPr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Analisi del FORSU in ingresso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6226792" y="1416185"/>
            <a:ext cx="5664984" cy="1750088"/>
          </a:xfrm>
        </p:spPr>
        <p:txBody>
          <a:bodyPr>
            <a:normAutofit/>
          </a:bodyPr>
          <a:lstStyle/>
          <a:p>
            <a:r>
              <a:rPr lang="it-IT" dirty="0" smtClean="0"/>
              <a:t>Analisi merceologica dei rifiuti organici derivanti dalla raccolta differenziata: % di materiale non compostabile.</a:t>
            </a: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3811136"/>
            <a:ext cx="3128776" cy="234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05_01_2008 0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943" y="4590553"/>
            <a:ext cx="2478088" cy="1889125"/>
          </a:xfrm>
          <a:prstGeom prst="rect">
            <a:avLst/>
          </a:prstGeom>
          <a:noFill/>
          <a:ln w="25400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16536346"/>
              </p:ext>
            </p:extLst>
          </p:nvPr>
        </p:nvGraphicFramePr>
        <p:xfrm>
          <a:off x="838200" y="4408677"/>
          <a:ext cx="2519363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Fotografia di Photo Editor " r:id="rId6" imgW="6095238" imgH="4571429" progId="">
                  <p:embed/>
                </p:oleObj>
              </mc:Choice>
              <mc:Fallback>
                <p:oleObj name="Fotografia di Photo Editor " r:id="rId6" imgW="6095238" imgH="4571429" progId="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08677"/>
                        <a:ext cx="2519363" cy="1889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CC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\\sesafls\sesa\SQ\SGI\SESA\Foto varie\Digestoti nuovi e scarico in fossa\IMG-20170619-WA00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6088" y="2320118"/>
            <a:ext cx="2332727" cy="1749545"/>
          </a:xfrm>
          <a:prstGeom prst="rect">
            <a:avLst/>
          </a:prstGeom>
          <a:noFill/>
          <a:ln w="25400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\\sesafls\sesa\SQ\SGI\SESA\Foto varie\Digestoti nuovi e scarico in fossa\IMG-20170619-WA00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79" y="1283602"/>
            <a:ext cx="2667000" cy="2000250"/>
          </a:xfrm>
          <a:prstGeom prst="rect">
            <a:avLst/>
          </a:prstGeom>
          <a:noFill/>
          <a:ln w="25400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14" descr="Immagine che contiene erba, esterni, natura, campo&#10;&#10;Descrizione generata automaticamente">
            <a:extLst>
              <a:ext uri="{FF2B5EF4-FFF2-40B4-BE49-F238E27FC236}">
                <a16:creationId xmlns:a16="http://schemas.microsoft.com/office/drawing/2014/main" xmlns="" id="{CB70379A-429C-44B3-BD92-06B87431D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7" y="53132"/>
            <a:ext cx="12192000" cy="6858000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E6DD66B-95F5-4D13-BE2A-B1DB47D4506D}"/>
              </a:ext>
            </a:extLst>
          </p:cNvPr>
          <p:cNvSpPr/>
          <p:nvPr/>
        </p:nvSpPr>
        <p:spPr>
          <a:xfrm>
            <a:off x="0" y="0"/>
            <a:ext cx="12222178" cy="68851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hemeClr val="accent3">
                  <a:alpha val="8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Immagine 8" descr="WEBINAR AGRO ENPA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593" y="5213493"/>
            <a:ext cx="1557918" cy="1557918"/>
          </a:xfrm>
          <a:prstGeom prst="rect">
            <a:avLst/>
          </a:prstGeom>
        </p:spPr>
      </p:pic>
      <p:sp>
        <p:nvSpPr>
          <p:cNvPr id="10" name="Freeform: Shape 10">
            <a:extLst>
              <a:ext uri="{FF2B5EF4-FFF2-40B4-BE49-F238E27FC236}">
                <a16:creationId xmlns:a16="http://schemas.microsoft.com/office/drawing/2014/main" xmlns="" id="{E54C7EB8-55B2-43CC-B14A-84B82FD595A4}"/>
              </a:ext>
            </a:extLst>
          </p:cNvPr>
          <p:cNvSpPr>
            <a:spLocks/>
          </p:cNvSpPr>
          <p:nvPr/>
        </p:nvSpPr>
        <p:spPr bwMode="auto">
          <a:xfrm>
            <a:off x="525288" y="368443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2" name="Immagine 11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4232D258-6276-42CC-A7EE-9F79879BB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49" y="699220"/>
            <a:ext cx="1039525" cy="1057716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xmlns="" id="{C22B0B15-337C-4DFA-8F81-1E5325B1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390525"/>
            <a:ext cx="5702300" cy="140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3732377" y="273827"/>
          <a:ext cx="6156975" cy="54479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70827"/>
                <a:gridCol w="3286148"/>
              </a:tblGrid>
              <a:tr h="372996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D.Lgs</a:t>
                      </a:r>
                      <a:r>
                        <a:rPr lang="it-IT" baseline="0" dirty="0" smtClean="0"/>
                        <a:t> 75/2010  </a:t>
                      </a:r>
                      <a:r>
                        <a:rPr lang="it-IT" sz="1800" kern="1200" dirty="0" err="1" smtClean="0"/>
                        <a:t>ss.mm.ii.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LIMITE e U.M.</a:t>
                      </a:r>
                      <a:endParaRPr lang="it-IT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Umidità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200" baseline="0" dirty="0" smtClean="0"/>
                        <a:t>≤ 50%</a:t>
                      </a:r>
                      <a:endParaRPr lang="it-IT" sz="1200" dirty="0"/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it-IT" sz="1200" b="1" dirty="0" smtClean="0">
                          <a:solidFill>
                            <a:srgbClr val="FF0000"/>
                          </a:solidFill>
                        </a:rPr>
                        <a:t>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200" b="1" baseline="0" dirty="0" smtClean="0">
                          <a:solidFill>
                            <a:srgbClr val="FF0000"/>
                          </a:solidFill>
                        </a:rPr>
                        <a:t>6-8,5 ACV / 6-8,5 ACV</a:t>
                      </a: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it-IT" sz="1200" baseline="0" dirty="0" smtClean="0"/>
                        <a:t>Azoto o</a:t>
                      </a:r>
                      <a:r>
                        <a:rPr lang="it-IT" sz="1200" dirty="0" smtClean="0"/>
                        <a:t>rganico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200" baseline="0" dirty="0" smtClean="0"/>
                        <a:t>&gt; 80% s.s. N su N tot</a:t>
                      </a: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it-IT" sz="1200" b="1" dirty="0" smtClean="0">
                          <a:solidFill>
                            <a:srgbClr val="FF0000"/>
                          </a:solidFill>
                        </a:rPr>
                        <a:t>Carbonio organico (TOC)</a:t>
                      </a:r>
                      <a:endParaRPr lang="it-IT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200" b="1" dirty="0" smtClean="0">
                          <a:solidFill>
                            <a:srgbClr val="FF0000"/>
                          </a:solidFill>
                        </a:rPr>
                        <a:t>≥ 20% s.s.</a:t>
                      </a:r>
                      <a:endParaRPr lang="it-IT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it-IT" sz="1200" b="1" baseline="0" dirty="0" smtClean="0">
                          <a:solidFill>
                            <a:srgbClr val="FF0000"/>
                          </a:solidFill>
                        </a:rPr>
                        <a:t>Carbonio umico e </a:t>
                      </a:r>
                      <a:r>
                        <a:rPr lang="it-IT" sz="1200" b="1" baseline="0" dirty="0" err="1" smtClean="0">
                          <a:solidFill>
                            <a:srgbClr val="FF0000"/>
                          </a:solidFill>
                        </a:rPr>
                        <a:t>fulvico</a:t>
                      </a:r>
                      <a:endParaRPr lang="it-IT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200" b="1" dirty="0" smtClean="0">
                          <a:solidFill>
                            <a:srgbClr val="FF0000"/>
                          </a:solidFill>
                        </a:rPr>
                        <a:t>≥ 7% s.s. ACM/ ≥ 2,5% s.s. ACM</a:t>
                      </a:r>
                      <a:endParaRPr lang="it-IT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C/N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≤ 25 ACM - ≤ 50</a:t>
                      </a:r>
                      <a:r>
                        <a:rPr lang="it-IT" sz="1200" baseline="0" dirty="0" smtClean="0"/>
                        <a:t> ACV</a:t>
                      </a:r>
                      <a:endParaRPr lang="it-IT" sz="1200" dirty="0"/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Rame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≤ 230 mg/kg s.s. Cu</a:t>
                      </a:r>
                      <a:endParaRPr lang="it-IT" sz="1200" dirty="0"/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Zinco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≤ 500 mg/kg s.s. </a:t>
                      </a:r>
                      <a:r>
                        <a:rPr lang="it-IT" sz="1200" dirty="0" err="1" smtClean="0"/>
                        <a:t>Zn</a:t>
                      </a:r>
                      <a:endParaRPr lang="it-IT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Piombo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≤ 140 mg/kg</a:t>
                      </a:r>
                      <a:r>
                        <a:rPr lang="it-IT" sz="1200" baseline="0" dirty="0" smtClean="0"/>
                        <a:t> s.s. </a:t>
                      </a:r>
                      <a:r>
                        <a:rPr lang="it-IT" sz="1200" baseline="0" dirty="0" err="1" smtClean="0"/>
                        <a:t>Pb</a:t>
                      </a:r>
                      <a:endParaRPr lang="it-IT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Cadmio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≤ 1,5 mg/kg s.s</a:t>
                      </a:r>
                      <a:r>
                        <a:rPr lang="it-IT" sz="1200" baseline="0" dirty="0" smtClean="0"/>
                        <a:t>. Cd</a:t>
                      </a:r>
                      <a:endParaRPr lang="it-IT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Nichel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≤ 100 mg/kg s.s. Ni</a:t>
                      </a:r>
                      <a:endParaRPr lang="it-IT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Mercurio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≤ 1,5 mg/kg</a:t>
                      </a:r>
                      <a:r>
                        <a:rPr lang="it-IT" sz="1200" baseline="0" dirty="0" smtClean="0"/>
                        <a:t> s.s. Hg</a:t>
                      </a:r>
                      <a:endParaRPr lang="it-IT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Cromo </a:t>
                      </a:r>
                      <a:r>
                        <a:rPr lang="it-IT" sz="1200" dirty="0" err="1" smtClean="0"/>
                        <a:t>VI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≤ 0,5 mg/kg</a:t>
                      </a:r>
                      <a:r>
                        <a:rPr lang="it-IT" sz="1200" baseline="0" dirty="0" smtClean="0"/>
                        <a:t> s.s. Cr</a:t>
                      </a:r>
                      <a:endParaRPr lang="it-IT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it-IT" sz="1200" b="1" dirty="0" smtClean="0">
                          <a:solidFill>
                            <a:srgbClr val="FF0000"/>
                          </a:solidFill>
                        </a:rPr>
                        <a:t>Plastica,</a:t>
                      </a:r>
                      <a:r>
                        <a:rPr lang="it-IT" sz="1200" b="1" baseline="0" dirty="0" smtClean="0">
                          <a:solidFill>
                            <a:srgbClr val="FF0000"/>
                          </a:solidFill>
                        </a:rPr>
                        <a:t> vetro, metallo (≥ 2 mm Ø)</a:t>
                      </a:r>
                      <a:endParaRPr lang="it-IT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200" b="1" dirty="0" smtClean="0">
                          <a:solidFill>
                            <a:srgbClr val="FF0000"/>
                          </a:solidFill>
                        </a:rPr>
                        <a:t>≤ 0,5 % s.s.</a:t>
                      </a:r>
                      <a:endParaRPr lang="it-IT" sz="12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it-IT" sz="1200" b="1" dirty="0" smtClean="0">
                          <a:solidFill>
                            <a:srgbClr val="FF0000"/>
                          </a:solidFill>
                        </a:rPr>
                        <a:t>Inerti </a:t>
                      </a:r>
                      <a:r>
                        <a:rPr lang="it-IT" sz="1200" b="1" dirty="0" err="1" smtClean="0">
                          <a:solidFill>
                            <a:srgbClr val="FF0000"/>
                          </a:solidFill>
                        </a:rPr>
                        <a:t>litoidi</a:t>
                      </a:r>
                      <a:r>
                        <a:rPr lang="it-IT" sz="1200" b="1" baseline="0" dirty="0" smtClean="0">
                          <a:solidFill>
                            <a:srgbClr val="FF0000"/>
                          </a:solidFill>
                        </a:rPr>
                        <a:t> (≥ 5 mm Ø)</a:t>
                      </a:r>
                      <a:endParaRPr lang="it-IT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200" b="1" dirty="0" smtClean="0">
                          <a:solidFill>
                            <a:srgbClr val="FF0000"/>
                          </a:solidFill>
                        </a:rPr>
                        <a:t>≤ 5 % s.s.</a:t>
                      </a:r>
                      <a:endParaRPr lang="it-IT" sz="12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Salmonella </a:t>
                      </a:r>
                      <a:r>
                        <a:rPr lang="it-IT" sz="1200" dirty="0" err="1" smtClean="0"/>
                        <a:t>spp</a:t>
                      </a:r>
                      <a:r>
                        <a:rPr lang="it-IT" sz="1200" dirty="0" smtClean="0"/>
                        <a:t> (ricerca)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200" kern="1200" baseline="0" dirty="0" smtClean="0"/>
                        <a:t>assente</a:t>
                      </a:r>
                      <a:endParaRPr lang="it-IT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it-IT" sz="1200" dirty="0" err="1" smtClean="0"/>
                        <a:t>Escherichia</a:t>
                      </a:r>
                      <a:r>
                        <a:rPr lang="it-IT" sz="1200" dirty="0" smtClean="0"/>
                        <a:t> Coli (conta)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200" dirty="0" smtClean="0"/>
                        <a:t>≤ </a:t>
                      </a:r>
                      <a:r>
                        <a:rPr lang="it-IT" sz="1200" kern="1200" baseline="0" dirty="0" smtClean="0"/>
                        <a:t>1000 UFC/g</a:t>
                      </a:r>
                      <a:endParaRPr lang="it-IT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it-IT" sz="1200" b="1" dirty="0" smtClean="0">
                          <a:solidFill>
                            <a:srgbClr val="FF0000"/>
                          </a:solidFill>
                        </a:rPr>
                        <a:t>Indice di Germinazione</a:t>
                      </a:r>
                      <a:endParaRPr lang="it-IT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200" b="1" dirty="0" smtClean="0">
                          <a:solidFill>
                            <a:srgbClr val="FF0000"/>
                          </a:solidFill>
                        </a:rPr>
                        <a:t>≥ 60%</a:t>
                      </a:r>
                      <a:endParaRPr lang="it-IT" sz="12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A6A0E0C0-511C-4A96-B904-59AB97FF3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0" y="3935504"/>
            <a:ext cx="2219933" cy="243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0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252</TotalTime>
  <Words>954</Words>
  <Application>Microsoft Office PowerPoint</Application>
  <PresentationFormat>Widescreen</PresentationFormat>
  <Paragraphs>182</Paragraphs>
  <Slides>15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Lato</vt:lpstr>
      <vt:lpstr>Times New Roman</vt:lpstr>
      <vt:lpstr>Tema di Office</vt:lpstr>
      <vt:lpstr>Fotografia di Photo Editor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Analisi del FORSU in ingresso</vt:lpstr>
      <vt:lpstr>Presentazione standard di PowerPoint</vt:lpstr>
      <vt:lpstr>Analisi del compost</vt:lpstr>
      <vt:lpstr>Altre attività collegate al laboratorio</vt:lpstr>
      <vt:lpstr>Presentazione standard di PowerPoint</vt:lpstr>
      <vt:lpstr>I rifiuti e il consulente Biologo:  un grande aiuto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Diego Padoan</dc:creator>
  <cp:lastModifiedBy>Diego Padoan</cp:lastModifiedBy>
  <cp:revision>276</cp:revision>
  <dcterms:created xsi:type="dcterms:W3CDTF">2020-03-27T16:53:34Z</dcterms:created>
  <dcterms:modified xsi:type="dcterms:W3CDTF">2020-04-20T20:24:28Z</dcterms:modified>
</cp:coreProperties>
</file>