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9" r:id="rId3"/>
    <p:sldId id="270" r:id="rId4"/>
    <p:sldId id="275" r:id="rId5"/>
    <p:sldId id="295" r:id="rId6"/>
    <p:sldId id="277" r:id="rId7"/>
    <p:sldId id="271" r:id="rId8"/>
    <p:sldId id="272" r:id="rId9"/>
    <p:sldId id="276" r:id="rId10"/>
    <p:sldId id="279" r:id="rId11"/>
    <p:sldId id="281" r:id="rId12"/>
    <p:sldId id="288" r:id="rId13"/>
    <p:sldId id="290" r:id="rId14"/>
    <p:sldId id="289" r:id="rId15"/>
    <p:sldId id="282" r:id="rId16"/>
    <p:sldId id="286" r:id="rId17"/>
    <p:sldId id="287" r:id="rId18"/>
    <p:sldId id="283" r:id="rId19"/>
    <p:sldId id="291" r:id="rId20"/>
    <p:sldId id="292" r:id="rId21"/>
    <p:sldId id="293" r:id="rId22"/>
    <p:sldId id="294" r:id="rId23"/>
    <p:sldId id="273" r:id="rId24"/>
    <p:sldId id="274" r:id="rId2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897F0E-7416-4F0B-8026-69C5ADF8B47B}" v="467" dt="2020-03-27T17:11:12.687"/>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60" autoAdjust="0"/>
  </p:normalViewPr>
  <p:slideViewPr>
    <p:cSldViewPr snapToGrid="0">
      <p:cViewPr>
        <p:scale>
          <a:sx n="80" d="100"/>
          <a:sy n="80" d="100"/>
        </p:scale>
        <p:origin x="-904" y="-25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31" Type="http://schemas.microsoft.com/office/2015/10/relationships/revisionInfo" Target="revisionInfo.xml"/><Relationship Id="rId32" Type="http://schemas.microsoft.com/office/2016/11/relationships/changesInfo" Target="changesInfos/changesInfo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lvatore Ercolano" userId="ac0ccb35e218755e" providerId="LiveId" clId="{BD897F0E-7416-4F0B-8026-69C5ADF8B47B}"/>
    <pc:docChg chg="undo custSel addSld modSld">
      <pc:chgData name="Salvatore Ercolano" userId="ac0ccb35e218755e" providerId="LiveId" clId="{BD897F0E-7416-4F0B-8026-69C5ADF8B47B}" dt="2020-03-27T17:12:14.802" v="665" actId="1076"/>
      <pc:docMkLst>
        <pc:docMk/>
      </pc:docMkLst>
      <pc:sldChg chg="addSp delSp modSp add mod modAnim">
        <pc:chgData name="Salvatore Ercolano" userId="ac0ccb35e218755e" providerId="LiveId" clId="{BD897F0E-7416-4F0B-8026-69C5ADF8B47B}" dt="2020-03-27T17:12:14.802" v="665" actId="1076"/>
        <pc:sldMkLst>
          <pc:docMk/>
          <pc:sldMk cId="0" sldId="268"/>
        </pc:sldMkLst>
        <pc:spChg chg="add del mod">
          <ac:chgData name="Salvatore Ercolano" userId="ac0ccb35e218755e" providerId="LiveId" clId="{BD897F0E-7416-4F0B-8026-69C5ADF8B47B}" dt="2020-03-27T16:58:27.800" v="158" actId="478"/>
          <ac:spMkLst>
            <pc:docMk/>
            <pc:sldMk cId="0" sldId="268"/>
            <ac:spMk id="2" creationId="{B78EE668-8B23-4CF2-943E-35C0952FD0B7}"/>
          </ac:spMkLst>
        </pc:spChg>
        <pc:spChg chg="add del mod">
          <ac:chgData name="Salvatore Ercolano" userId="ac0ccb35e218755e" providerId="LiveId" clId="{BD897F0E-7416-4F0B-8026-69C5ADF8B47B}" dt="2020-03-27T16:58:50.061" v="162" actId="931"/>
          <ac:spMkLst>
            <pc:docMk/>
            <pc:sldMk cId="0" sldId="268"/>
            <ac:spMk id="3" creationId="{6FAEE455-B652-44FF-9D43-AC1EB22E945A}"/>
          </ac:spMkLst>
        </pc:spChg>
        <pc:spChg chg="add del mod ord">
          <ac:chgData name="Salvatore Ercolano" userId="ac0ccb35e218755e" providerId="LiveId" clId="{BD897F0E-7416-4F0B-8026-69C5ADF8B47B}" dt="2020-03-27T17:10:53.089" v="657" actId="1076"/>
          <ac:spMkLst>
            <pc:docMk/>
            <pc:sldMk cId="0" sldId="268"/>
            <ac:spMk id="6" creationId="{4E6DD66B-95F5-4D13-BE2A-B1DB47D4506D}"/>
          </ac:spMkLst>
        </pc:spChg>
        <pc:spChg chg="add del mod">
          <ac:chgData name="Salvatore Ercolano" userId="ac0ccb35e218755e" providerId="LiveId" clId="{BD897F0E-7416-4F0B-8026-69C5ADF8B47B}" dt="2020-03-27T16:59:25.186" v="166" actId="931"/>
          <ac:spMkLst>
            <pc:docMk/>
            <pc:sldMk cId="0" sldId="268"/>
            <ac:spMk id="8" creationId="{A15D0460-7BB9-4CCF-B8F0-B9BC7B8CDD35}"/>
          </ac:spMkLst>
        </pc:spChg>
        <pc:spChg chg="mod">
          <ac:chgData name="Salvatore Ercolano" userId="ac0ccb35e218755e" providerId="LiveId" clId="{BD897F0E-7416-4F0B-8026-69C5ADF8B47B}" dt="2020-03-27T16:56:57.480" v="151" actId="20577"/>
          <ac:spMkLst>
            <pc:docMk/>
            <pc:sldMk cId="0" sldId="268"/>
            <ac:spMk id="11" creationId="{101E1014-DF89-4A56-BAA9-FFE8907DF7FA}"/>
          </ac:spMkLst>
        </pc:spChg>
        <pc:spChg chg="mod">
          <ac:chgData name="Salvatore Ercolano" userId="ac0ccb35e218755e" providerId="LiveId" clId="{BD897F0E-7416-4F0B-8026-69C5ADF8B47B}" dt="2020-03-27T17:10:25.916" v="652" actId="13822"/>
          <ac:spMkLst>
            <pc:docMk/>
            <pc:sldMk cId="0" sldId="268"/>
            <ac:spMk id="12" creationId="{CA9B12B3-D837-4DE7-A91A-C93EA506A249}"/>
          </ac:spMkLst>
        </pc:spChg>
        <pc:spChg chg="mod">
          <ac:chgData name="Salvatore Ercolano" userId="ac0ccb35e218755e" providerId="LiveId" clId="{BD897F0E-7416-4F0B-8026-69C5ADF8B47B}" dt="2020-03-27T16:56:32.480" v="117" actId="255"/>
          <ac:spMkLst>
            <pc:docMk/>
            <pc:sldMk cId="0" sldId="268"/>
            <ac:spMk id="26628" creationId="{B8CD954E-07A6-4054-8363-F6EA62322FFA}"/>
          </ac:spMkLst>
        </pc:spChg>
        <pc:picChg chg="add del mod">
          <ac:chgData name="Salvatore Ercolano" userId="ac0ccb35e218755e" providerId="LiveId" clId="{BD897F0E-7416-4F0B-8026-69C5ADF8B47B}" dt="2020-03-27T16:58:53.215" v="165" actId="478"/>
          <ac:picMkLst>
            <pc:docMk/>
            <pc:sldMk cId="0" sldId="268"/>
            <ac:picMk id="5" creationId="{070CB16F-3618-47E5-8FB7-4F64273D7031}"/>
          </ac:picMkLst>
        </pc:picChg>
        <pc:picChg chg="del mod">
          <ac:chgData name="Salvatore Ercolano" userId="ac0ccb35e218755e" providerId="LiveId" clId="{BD897F0E-7416-4F0B-8026-69C5ADF8B47B}" dt="2020-03-27T16:54:37.774" v="2" actId="478"/>
          <ac:picMkLst>
            <pc:docMk/>
            <pc:sldMk cId="0" sldId="268"/>
            <ac:picMk id="13" creationId="{4285DB49-99B5-46F5-A449-1DF1A8EC067B}"/>
          </ac:picMkLst>
        </pc:picChg>
        <pc:picChg chg="add mod ord">
          <ac:chgData name="Salvatore Ercolano" userId="ac0ccb35e218755e" providerId="LiveId" clId="{BD897F0E-7416-4F0B-8026-69C5ADF8B47B}" dt="2020-03-27T17:04:50.910" v="570" actId="167"/>
          <ac:picMkLst>
            <pc:docMk/>
            <pc:sldMk cId="0" sldId="268"/>
            <ac:picMk id="15" creationId="{CB70379A-429C-44B3-BD92-06B87431D41B}"/>
          </ac:picMkLst>
        </pc:picChg>
        <pc:picChg chg="add del mod">
          <ac:chgData name="Salvatore Ercolano" userId="ac0ccb35e218755e" providerId="LiveId" clId="{BD897F0E-7416-4F0B-8026-69C5ADF8B47B}" dt="2020-03-27T17:06:35.911" v="599" actId="478"/>
          <ac:picMkLst>
            <pc:docMk/>
            <pc:sldMk cId="0" sldId="268"/>
            <ac:picMk id="17" creationId="{A4DED704-1E1B-4E2A-A8DA-153128D4841F}"/>
          </ac:picMkLst>
        </pc:picChg>
        <pc:picChg chg="add mod">
          <ac:chgData name="Salvatore Ercolano" userId="ac0ccb35e218755e" providerId="LiveId" clId="{BD897F0E-7416-4F0B-8026-69C5ADF8B47B}" dt="2020-03-27T17:12:14.802" v="665" actId="1076"/>
          <ac:picMkLst>
            <pc:docMk/>
            <pc:sldMk cId="0" sldId="268"/>
            <ac:picMk id="19" creationId="{C9691E2E-1308-4AD7-BA27-BFC19DCF3BAB}"/>
          </ac:picMkLst>
        </pc:picChg>
        <pc:picChg chg="add del">
          <ac:chgData name="Salvatore Ercolano" userId="ac0ccb35e218755e" providerId="LiveId" clId="{BD897F0E-7416-4F0B-8026-69C5ADF8B47B}" dt="2020-03-27T16:58:35.932" v="161" actId="478"/>
          <ac:picMkLst>
            <pc:docMk/>
            <pc:sldMk cId="0" sldId="268"/>
            <ac:picMk id="26626" creationId="{07D8CF3B-51B2-4B3A-B8FA-E6F4DDC81523}"/>
          </ac:picMkLst>
        </pc:picChg>
      </pc:sldChg>
      <pc:sldChg chg="addSp delSp modSp add mod modAnim">
        <pc:chgData name="Salvatore Ercolano" userId="ac0ccb35e218755e" providerId="LiveId" clId="{BD897F0E-7416-4F0B-8026-69C5ADF8B47B}" dt="2020-03-27T17:11:22.033" v="664" actId="1076"/>
        <pc:sldMkLst>
          <pc:docMk/>
          <pc:sldMk cId="1163885705" sldId="269"/>
        </pc:sldMkLst>
        <pc:spChg chg="del">
          <ac:chgData name="Salvatore Ercolano" userId="ac0ccb35e218755e" providerId="LiveId" clId="{BD897F0E-7416-4F0B-8026-69C5ADF8B47B}" dt="2020-03-27T17:08:13.025" v="602" actId="478"/>
          <ac:spMkLst>
            <pc:docMk/>
            <pc:sldMk cId="1163885705" sldId="269"/>
            <ac:spMk id="2" creationId="{B885C5CC-D7A2-41B6-B116-C615634EA122}"/>
          </ac:spMkLst>
        </pc:spChg>
        <pc:spChg chg="add mod">
          <ac:chgData name="Salvatore Ercolano" userId="ac0ccb35e218755e" providerId="LiveId" clId="{BD897F0E-7416-4F0B-8026-69C5ADF8B47B}" dt="2020-03-27T17:08:41.104" v="644" actId="122"/>
          <ac:spMkLst>
            <pc:docMk/>
            <pc:sldMk cId="1163885705" sldId="269"/>
            <ac:spMk id="3" creationId="{C22B0B15-337C-4DFA-8F81-1E5325B1B382}"/>
          </ac:spMkLst>
        </pc:spChg>
        <pc:spChg chg="add mod">
          <ac:chgData name="Salvatore Ercolano" userId="ac0ccb35e218755e" providerId="LiveId" clId="{BD897F0E-7416-4F0B-8026-69C5ADF8B47B}" dt="2020-03-27T17:10:42.598" v="655" actId="1076"/>
          <ac:spMkLst>
            <pc:docMk/>
            <pc:sldMk cId="1163885705" sldId="269"/>
            <ac:spMk id="4" creationId="{E54C7EB8-55B2-43CC-B14A-84B82FD595A4}"/>
          </ac:spMkLst>
        </pc:spChg>
        <pc:picChg chg="add mod">
          <ac:chgData name="Salvatore Ercolano" userId="ac0ccb35e218755e" providerId="LiveId" clId="{BD897F0E-7416-4F0B-8026-69C5ADF8B47B}" dt="2020-03-27T17:11:22.033" v="664" actId="1076"/>
          <ac:picMkLst>
            <pc:docMk/>
            <pc:sldMk cId="1163885705" sldId="269"/>
            <ac:picMk id="6" creationId="{4232D258-6276-42CC-A7EE-9F79879BB811}"/>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DC4FBA4B-CBD9-4540-960C-8A4D8552D9EC}"/>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 xmlns:a16="http://schemas.microsoft.com/office/drawing/2014/main" id="{E9B58C69-7367-4BDE-A722-A06843CA49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 xmlns:a16="http://schemas.microsoft.com/office/drawing/2014/main" id="{9105D948-FA84-47B5-BAAF-8AE982C4E8DB}"/>
              </a:ext>
            </a:extLst>
          </p:cNvPr>
          <p:cNvSpPr>
            <a:spLocks noGrp="1"/>
          </p:cNvSpPr>
          <p:nvPr>
            <p:ph type="dt" sz="half" idx="10"/>
          </p:nvPr>
        </p:nvSpPr>
        <p:spPr/>
        <p:txBody>
          <a:bodyPr/>
          <a:lstStyle/>
          <a:p>
            <a:fld id="{32D94F3C-BB56-414B-AF65-F63C22AD1363}" type="datetimeFigureOut">
              <a:rPr lang="it-IT" smtClean="0"/>
              <a:t>20/04/20</a:t>
            </a:fld>
            <a:endParaRPr lang="it-IT"/>
          </a:p>
        </p:txBody>
      </p:sp>
      <p:sp>
        <p:nvSpPr>
          <p:cNvPr id="5" name="Segnaposto piè di pagina 4">
            <a:extLst>
              <a:ext uri="{FF2B5EF4-FFF2-40B4-BE49-F238E27FC236}">
                <a16:creationId xmlns="" xmlns:a16="http://schemas.microsoft.com/office/drawing/2014/main" id="{261EB988-7099-4CC4-8C96-4501957A5F9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 xmlns:a16="http://schemas.microsoft.com/office/drawing/2014/main" id="{F342D493-4591-46F4-AF04-7328101AD413}"/>
              </a:ext>
            </a:extLst>
          </p:cNvPr>
          <p:cNvSpPr>
            <a:spLocks noGrp="1"/>
          </p:cNvSpPr>
          <p:nvPr>
            <p:ph type="sldNum" sz="quarter" idx="12"/>
          </p:nvPr>
        </p:nvSpPr>
        <p:spPr/>
        <p:txBody>
          <a:bodyPr/>
          <a:lstStyle/>
          <a:p>
            <a:fld id="{29B9BEAD-7A53-47D2-B3E0-88B0370D3E0E}" type="slidenum">
              <a:rPr lang="it-IT" smtClean="0"/>
              <a:t>‹n.›</a:t>
            </a:fld>
            <a:endParaRPr lang="it-IT"/>
          </a:p>
        </p:txBody>
      </p:sp>
    </p:spTree>
    <p:extLst>
      <p:ext uri="{BB962C8B-B14F-4D97-AF65-F5344CB8AC3E}">
        <p14:creationId xmlns:p14="http://schemas.microsoft.com/office/powerpoint/2010/main" val="1270260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D9D29137-CE90-4B4D-BEC1-3D857262F740}"/>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 xmlns:a16="http://schemas.microsoft.com/office/drawing/2014/main" id="{543389DD-9499-4D93-A8E2-410C05EC45CA}"/>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 xmlns:a16="http://schemas.microsoft.com/office/drawing/2014/main" id="{6B37FE6B-2A06-49AB-AEAB-FAC192AB74B9}"/>
              </a:ext>
            </a:extLst>
          </p:cNvPr>
          <p:cNvSpPr>
            <a:spLocks noGrp="1"/>
          </p:cNvSpPr>
          <p:nvPr>
            <p:ph type="dt" sz="half" idx="10"/>
          </p:nvPr>
        </p:nvSpPr>
        <p:spPr/>
        <p:txBody>
          <a:bodyPr/>
          <a:lstStyle/>
          <a:p>
            <a:fld id="{32D94F3C-BB56-414B-AF65-F63C22AD1363}" type="datetimeFigureOut">
              <a:rPr lang="it-IT" smtClean="0"/>
              <a:t>20/04/20</a:t>
            </a:fld>
            <a:endParaRPr lang="it-IT"/>
          </a:p>
        </p:txBody>
      </p:sp>
      <p:sp>
        <p:nvSpPr>
          <p:cNvPr id="5" name="Segnaposto piè di pagina 4">
            <a:extLst>
              <a:ext uri="{FF2B5EF4-FFF2-40B4-BE49-F238E27FC236}">
                <a16:creationId xmlns="" xmlns:a16="http://schemas.microsoft.com/office/drawing/2014/main" id="{E41BF42C-20B8-43E2-B93C-D91B842D383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 xmlns:a16="http://schemas.microsoft.com/office/drawing/2014/main" id="{7762CEF2-ACAC-4E5B-A44B-3600C5C75E37}"/>
              </a:ext>
            </a:extLst>
          </p:cNvPr>
          <p:cNvSpPr>
            <a:spLocks noGrp="1"/>
          </p:cNvSpPr>
          <p:nvPr>
            <p:ph type="sldNum" sz="quarter" idx="12"/>
          </p:nvPr>
        </p:nvSpPr>
        <p:spPr/>
        <p:txBody>
          <a:bodyPr/>
          <a:lstStyle/>
          <a:p>
            <a:fld id="{29B9BEAD-7A53-47D2-B3E0-88B0370D3E0E}" type="slidenum">
              <a:rPr lang="it-IT" smtClean="0"/>
              <a:t>‹n.›</a:t>
            </a:fld>
            <a:endParaRPr lang="it-IT"/>
          </a:p>
        </p:txBody>
      </p:sp>
    </p:spTree>
    <p:extLst>
      <p:ext uri="{BB962C8B-B14F-4D97-AF65-F5344CB8AC3E}">
        <p14:creationId xmlns:p14="http://schemas.microsoft.com/office/powerpoint/2010/main" val="2701492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 xmlns:a16="http://schemas.microsoft.com/office/drawing/2014/main" id="{CCE3A2FB-2E4E-4ADD-80E2-DB87FEF79B4E}"/>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 xmlns:a16="http://schemas.microsoft.com/office/drawing/2014/main" id="{138022D8-05B0-4299-85EE-4489C1F36270}"/>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 xmlns:a16="http://schemas.microsoft.com/office/drawing/2014/main" id="{CFF30D20-CFE0-4542-BB2F-7AF0C80132FC}"/>
              </a:ext>
            </a:extLst>
          </p:cNvPr>
          <p:cNvSpPr>
            <a:spLocks noGrp="1"/>
          </p:cNvSpPr>
          <p:nvPr>
            <p:ph type="dt" sz="half" idx="10"/>
          </p:nvPr>
        </p:nvSpPr>
        <p:spPr/>
        <p:txBody>
          <a:bodyPr/>
          <a:lstStyle/>
          <a:p>
            <a:fld id="{32D94F3C-BB56-414B-AF65-F63C22AD1363}" type="datetimeFigureOut">
              <a:rPr lang="it-IT" smtClean="0"/>
              <a:t>20/04/20</a:t>
            </a:fld>
            <a:endParaRPr lang="it-IT"/>
          </a:p>
        </p:txBody>
      </p:sp>
      <p:sp>
        <p:nvSpPr>
          <p:cNvPr id="5" name="Segnaposto piè di pagina 4">
            <a:extLst>
              <a:ext uri="{FF2B5EF4-FFF2-40B4-BE49-F238E27FC236}">
                <a16:creationId xmlns="" xmlns:a16="http://schemas.microsoft.com/office/drawing/2014/main" id="{AEE78265-AAC0-4CD4-AC20-05587A55B53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 xmlns:a16="http://schemas.microsoft.com/office/drawing/2014/main" id="{0870B954-CB07-445F-AFF9-865C0F4A5EAD}"/>
              </a:ext>
            </a:extLst>
          </p:cNvPr>
          <p:cNvSpPr>
            <a:spLocks noGrp="1"/>
          </p:cNvSpPr>
          <p:nvPr>
            <p:ph type="sldNum" sz="quarter" idx="12"/>
          </p:nvPr>
        </p:nvSpPr>
        <p:spPr/>
        <p:txBody>
          <a:bodyPr/>
          <a:lstStyle/>
          <a:p>
            <a:fld id="{29B9BEAD-7A53-47D2-B3E0-88B0370D3E0E}" type="slidenum">
              <a:rPr lang="it-IT" smtClean="0"/>
              <a:t>‹n.›</a:t>
            </a:fld>
            <a:endParaRPr lang="it-IT"/>
          </a:p>
        </p:txBody>
      </p:sp>
    </p:spTree>
    <p:extLst>
      <p:ext uri="{BB962C8B-B14F-4D97-AF65-F5344CB8AC3E}">
        <p14:creationId xmlns:p14="http://schemas.microsoft.com/office/powerpoint/2010/main" val="13753458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ull Image">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0" y="0"/>
            <a:ext cx="12192000" cy="6858000"/>
          </a:xfrm>
          <a:prstGeom prst="rect">
            <a:avLst/>
          </a:prstGeom>
        </p:spPr>
        <p:txBody>
          <a:bodyPr/>
          <a:lstStyle/>
          <a:p>
            <a:pPr lvl="0"/>
            <a:endParaRPr lang="en-US" noProof="0"/>
          </a:p>
        </p:txBody>
      </p:sp>
    </p:spTree>
    <p:extLst>
      <p:ext uri="{BB962C8B-B14F-4D97-AF65-F5344CB8AC3E}">
        <p14:creationId xmlns:p14="http://schemas.microsoft.com/office/powerpoint/2010/main" val="281881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A7DFB51A-AEDF-4D3B-A6C8-C70802E88D8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 xmlns:a16="http://schemas.microsoft.com/office/drawing/2014/main" id="{0AAF8421-E5A3-4B15-AF41-E7EC5A66C2B3}"/>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 xmlns:a16="http://schemas.microsoft.com/office/drawing/2014/main" id="{C61E36EE-B182-4789-8683-AD414FFDCD8A}"/>
              </a:ext>
            </a:extLst>
          </p:cNvPr>
          <p:cNvSpPr>
            <a:spLocks noGrp="1"/>
          </p:cNvSpPr>
          <p:nvPr>
            <p:ph type="dt" sz="half" idx="10"/>
          </p:nvPr>
        </p:nvSpPr>
        <p:spPr/>
        <p:txBody>
          <a:bodyPr/>
          <a:lstStyle/>
          <a:p>
            <a:fld id="{32D94F3C-BB56-414B-AF65-F63C22AD1363}" type="datetimeFigureOut">
              <a:rPr lang="it-IT" smtClean="0"/>
              <a:t>20/04/20</a:t>
            </a:fld>
            <a:endParaRPr lang="it-IT"/>
          </a:p>
        </p:txBody>
      </p:sp>
      <p:sp>
        <p:nvSpPr>
          <p:cNvPr id="5" name="Segnaposto piè di pagina 4">
            <a:extLst>
              <a:ext uri="{FF2B5EF4-FFF2-40B4-BE49-F238E27FC236}">
                <a16:creationId xmlns="" xmlns:a16="http://schemas.microsoft.com/office/drawing/2014/main" id="{0980AED4-5D2C-47DD-A8C7-7A58811927B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 xmlns:a16="http://schemas.microsoft.com/office/drawing/2014/main" id="{03BD388A-BABE-49A2-BF03-97E9DBFBAC2D}"/>
              </a:ext>
            </a:extLst>
          </p:cNvPr>
          <p:cNvSpPr>
            <a:spLocks noGrp="1"/>
          </p:cNvSpPr>
          <p:nvPr>
            <p:ph type="sldNum" sz="quarter" idx="12"/>
          </p:nvPr>
        </p:nvSpPr>
        <p:spPr/>
        <p:txBody>
          <a:bodyPr/>
          <a:lstStyle/>
          <a:p>
            <a:fld id="{29B9BEAD-7A53-47D2-B3E0-88B0370D3E0E}" type="slidenum">
              <a:rPr lang="it-IT" smtClean="0"/>
              <a:t>‹n.›</a:t>
            </a:fld>
            <a:endParaRPr lang="it-IT"/>
          </a:p>
        </p:txBody>
      </p:sp>
    </p:spTree>
    <p:extLst>
      <p:ext uri="{BB962C8B-B14F-4D97-AF65-F5344CB8AC3E}">
        <p14:creationId xmlns:p14="http://schemas.microsoft.com/office/powerpoint/2010/main" val="3168831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9AEF1A1C-ED4E-48F8-87E5-E560D554C8CE}"/>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 xmlns:a16="http://schemas.microsoft.com/office/drawing/2014/main" id="{D98A02A9-13C3-49A1-B1DA-437F1D3F85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 xmlns:a16="http://schemas.microsoft.com/office/drawing/2014/main" id="{77F65C54-6EDE-494C-98A7-A9E4B56370DB}"/>
              </a:ext>
            </a:extLst>
          </p:cNvPr>
          <p:cNvSpPr>
            <a:spLocks noGrp="1"/>
          </p:cNvSpPr>
          <p:nvPr>
            <p:ph type="dt" sz="half" idx="10"/>
          </p:nvPr>
        </p:nvSpPr>
        <p:spPr/>
        <p:txBody>
          <a:bodyPr/>
          <a:lstStyle/>
          <a:p>
            <a:fld id="{32D94F3C-BB56-414B-AF65-F63C22AD1363}" type="datetimeFigureOut">
              <a:rPr lang="it-IT" smtClean="0"/>
              <a:t>20/04/20</a:t>
            </a:fld>
            <a:endParaRPr lang="it-IT"/>
          </a:p>
        </p:txBody>
      </p:sp>
      <p:sp>
        <p:nvSpPr>
          <p:cNvPr id="5" name="Segnaposto piè di pagina 4">
            <a:extLst>
              <a:ext uri="{FF2B5EF4-FFF2-40B4-BE49-F238E27FC236}">
                <a16:creationId xmlns="" xmlns:a16="http://schemas.microsoft.com/office/drawing/2014/main" id="{88C0138A-DA77-4625-82E5-B2C0799552F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 xmlns:a16="http://schemas.microsoft.com/office/drawing/2014/main" id="{FDB04C23-B815-4C5C-8907-A521BD5A5ACC}"/>
              </a:ext>
            </a:extLst>
          </p:cNvPr>
          <p:cNvSpPr>
            <a:spLocks noGrp="1"/>
          </p:cNvSpPr>
          <p:nvPr>
            <p:ph type="sldNum" sz="quarter" idx="12"/>
          </p:nvPr>
        </p:nvSpPr>
        <p:spPr/>
        <p:txBody>
          <a:bodyPr/>
          <a:lstStyle/>
          <a:p>
            <a:fld id="{29B9BEAD-7A53-47D2-B3E0-88B0370D3E0E}" type="slidenum">
              <a:rPr lang="it-IT" smtClean="0"/>
              <a:t>‹n.›</a:t>
            </a:fld>
            <a:endParaRPr lang="it-IT"/>
          </a:p>
        </p:txBody>
      </p:sp>
    </p:spTree>
    <p:extLst>
      <p:ext uri="{BB962C8B-B14F-4D97-AF65-F5344CB8AC3E}">
        <p14:creationId xmlns:p14="http://schemas.microsoft.com/office/powerpoint/2010/main" val="3281943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6FBD26C2-1461-471E-9CF6-96C53DF6027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 xmlns:a16="http://schemas.microsoft.com/office/drawing/2014/main" id="{17345D18-3939-44F7-B3C2-EE689DE4C52C}"/>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 xmlns:a16="http://schemas.microsoft.com/office/drawing/2014/main" id="{6F366579-4E80-4D0D-90CD-8C241A21250A}"/>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 xmlns:a16="http://schemas.microsoft.com/office/drawing/2014/main" id="{EF247976-B36D-4C0B-8C78-767A6024AEF6}"/>
              </a:ext>
            </a:extLst>
          </p:cNvPr>
          <p:cNvSpPr>
            <a:spLocks noGrp="1"/>
          </p:cNvSpPr>
          <p:nvPr>
            <p:ph type="dt" sz="half" idx="10"/>
          </p:nvPr>
        </p:nvSpPr>
        <p:spPr/>
        <p:txBody>
          <a:bodyPr/>
          <a:lstStyle/>
          <a:p>
            <a:fld id="{32D94F3C-BB56-414B-AF65-F63C22AD1363}" type="datetimeFigureOut">
              <a:rPr lang="it-IT" smtClean="0"/>
              <a:t>20/04/20</a:t>
            </a:fld>
            <a:endParaRPr lang="it-IT"/>
          </a:p>
        </p:txBody>
      </p:sp>
      <p:sp>
        <p:nvSpPr>
          <p:cNvPr id="6" name="Segnaposto piè di pagina 5">
            <a:extLst>
              <a:ext uri="{FF2B5EF4-FFF2-40B4-BE49-F238E27FC236}">
                <a16:creationId xmlns="" xmlns:a16="http://schemas.microsoft.com/office/drawing/2014/main" id="{EBB3DB71-FA22-4F90-A5E7-A5C5C76350D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 xmlns:a16="http://schemas.microsoft.com/office/drawing/2014/main" id="{3F994F88-3FEE-4426-A6B3-1DBF1B1A13D3}"/>
              </a:ext>
            </a:extLst>
          </p:cNvPr>
          <p:cNvSpPr>
            <a:spLocks noGrp="1"/>
          </p:cNvSpPr>
          <p:nvPr>
            <p:ph type="sldNum" sz="quarter" idx="12"/>
          </p:nvPr>
        </p:nvSpPr>
        <p:spPr/>
        <p:txBody>
          <a:bodyPr/>
          <a:lstStyle/>
          <a:p>
            <a:fld id="{29B9BEAD-7A53-47D2-B3E0-88B0370D3E0E}" type="slidenum">
              <a:rPr lang="it-IT" smtClean="0"/>
              <a:t>‹n.›</a:t>
            </a:fld>
            <a:endParaRPr lang="it-IT"/>
          </a:p>
        </p:txBody>
      </p:sp>
    </p:spTree>
    <p:extLst>
      <p:ext uri="{BB962C8B-B14F-4D97-AF65-F5344CB8AC3E}">
        <p14:creationId xmlns:p14="http://schemas.microsoft.com/office/powerpoint/2010/main" val="14722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DD9328C7-48A5-4596-96EC-85EF919E5059}"/>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 xmlns:a16="http://schemas.microsoft.com/office/drawing/2014/main" id="{69CAAE01-4B8D-43F9-80E0-B7B5D9F77E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 xmlns:a16="http://schemas.microsoft.com/office/drawing/2014/main" id="{53676D34-9E3E-4E56-936F-93594D04138B}"/>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 xmlns:a16="http://schemas.microsoft.com/office/drawing/2014/main" id="{B98154B2-2188-456C-A905-DAE8C555AA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 xmlns:a16="http://schemas.microsoft.com/office/drawing/2014/main" id="{1AC5C44C-B8FF-4C6D-BB12-722570595CD8}"/>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 xmlns:a16="http://schemas.microsoft.com/office/drawing/2014/main" id="{984325A3-0740-4D85-8FFE-2C2797742E69}"/>
              </a:ext>
            </a:extLst>
          </p:cNvPr>
          <p:cNvSpPr>
            <a:spLocks noGrp="1"/>
          </p:cNvSpPr>
          <p:nvPr>
            <p:ph type="dt" sz="half" idx="10"/>
          </p:nvPr>
        </p:nvSpPr>
        <p:spPr/>
        <p:txBody>
          <a:bodyPr/>
          <a:lstStyle/>
          <a:p>
            <a:fld id="{32D94F3C-BB56-414B-AF65-F63C22AD1363}" type="datetimeFigureOut">
              <a:rPr lang="it-IT" smtClean="0"/>
              <a:t>20/04/20</a:t>
            </a:fld>
            <a:endParaRPr lang="it-IT"/>
          </a:p>
        </p:txBody>
      </p:sp>
      <p:sp>
        <p:nvSpPr>
          <p:cNvPr id="8" name="Segnaposto piè di pagina 7">
            <a:extLst>
              <a:ext uri="{FF2B5EF4-FFF2-40B4-BE49-F238E27FC236}">
                <a16:creationId xmlns="" xmlns:a16="http://schemas.microsoft.com/office/drawing/2014/main" id="{63D33037-2B7A-4F40-937C-36100CD89DC0}"/>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 xmlns:a16="http://schemas.microsoft.com/office/drawing/2014/main" id="{7D580053-16A5-4C12-9F27-EEA443E5E9A7}"/>
              </a:ext>
            </a:extLst>
          </p:cNvPr>
          <p:cNvSpPr>
            <a:spLocks noGrp="1"/>
          </p:cNvSpPr>
          <p:nvPr>
            <p:ph type="sldNum" sz="quarter" idx="12"/>
          </p:nvPr>
        </p:nvSpPr>
        <p:spPr/>
        <p:txBody>
          <a:bodyPr/>
          <a:lstStyle/>
          <a:p>
            <a:fld id="{29B9BEAD-7A53-47D2-B3E0-88B0370D3E0E}" type="slidenum">
              <a:rPr lang="it-IT" smtClean="0"/>
              <a:t>‹n.›</a:t>
            </a:fld>
            <a:endParaRPr lang="it-IT"/>
          </a:p>
        </p:txBody>
      </p:sp>
    </p:spTree>
    <p:extLst>
      <p:ext uri="{BB962C8B-B14F-4D97-AF65-F5344CB8AC3E}">
        <p14:creationId xmlns:p14="http://schemas.microsoft.com/office/powerpoint/2010/main" val="1837355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5250AFB2-5301-46F9-A831-D8B66E343F66}"/>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 xmlns:a16="http://schemas.microsoft.com/office/drawing/2014/main" id="{8A84DCD1-76E0-40AD-89A8-C90BCDB8B55A}"/>
              </a:ext>
            </a:extLst>
          </p:cNvPr>
          <p:cNvSpPr>
            <a:spLocks noGrp="1"/>
          </p:cNvSpPr>
          <p:nvPr>
            <p:ph type="dt" sz="half" idx="10"/>
          </p:nvPr>
        </p:nvSpPr>
        <p:spPr/>
        <p:txBody>
          <a:bodyPr/>
          <a:lstStyle/>
          <a:p>
            <a:fld id="{32D94F3C-BB56-414B-AF65-F63C22AD1363}" type="datetimeFigureOut">
              <a:rPr lang="it-IT" smtClean="0"/>
              <a:t>20/04/20</a:t>
            </a:fld>
            <a:endParaRPr lang="it-IT"/>
          </a:p>
        </p:txBody>
      </p:sp>
      <p:sp>
        <p:nvSpPr>
          <p:cNvPr id="4" name="Segnaposto piè di pagina 3">
            <a:extLst>
              <a:ext uri="{FF2B5EF4-FFF2-40B4-BE49-F238E27FC236}">
                <a16:creationId xmlns="" xmlns:a16="http://schemas.microsoft.com/office/drawing/2014/main" id="{A98C075D-3483-4BE5-A16A-B2C3BEAF3298}"/>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 xmlns:a16="http://schemas.microsoft.com/office/drawing/2014/main" id="{AC31498B-846D-4B18-A94A-FC86F0A951CA}"/>
              </a:ext>
            </a:extLst>
          </p:cNvPr>
          <p:cNvSpPr>
            <a:spLocks noGrp="1"/>
          </p:cNvSpPr>
          <p:nvPr>
            <p:ph type="sldNum" sz="quarter" idx="12"/>
          </p:nvPr>
        </p:nvSpPr>
        <p:spPr/>
        <p:txBody>
          <a:bodyPr/>
          <a:lstStyle/>
          <a:p>
            <a:fld id="{29B9BEAD-7A53-47D2-B3E0-88B0370D3E0E}" type="slidenum">
              <a:rPr lang="it-IT" smtClean="0"/>
              <a:t>‹n.›</a:t>
            </a:fld>
            <a:endParaRPr lang="it-IT"/>
          </a:p>
        </p:txBody>
      </p:sp>
    </p:spTree>
    <p:extLst>
      <p:ext uri="{BB962C8B-B14F-4D97-AF65-F5344CB8AC3E}">
        <p14:creationId xmlns:p14="http://schemas.microsoft.com/office/powerpoint/2010/main" val="1295602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 xmlns:a16="http://schemas.microsoft.com/office/drawing/2014/main" id="{F7388A87-D8EF-4A38-A488-784D9685C247}"/>
              </a:ext>
            </a:extLst>
          </p:cNvPr>
          <p:cNvSpPr>
            <a:spLocks noGrp="1"/>
          </p:cNvSpPr>
          <p:nvPr>
            <p:ph type="dt" sz="half" idx="10"/>
          </p:nvPr>
        </p:nvSpPr>
        <p:spPr/>
        <p:txBody>
          <a:bodyPr/>
          <a:lstStyle/>
          <a:p>
            <a:fld id="{32D94F3C-BB56-414B-AF65-F63C22AD1363}" type="datetimeFigureOut">
              <a:rPr lang="it-IT" smtClean="0"/>
              <a:t>20/04/20</a:t>
            </a:fld>
            <a:endParaRPr lang="it-IT"/>
          </a:p>
        </p:txBody>
      </p:sp>
      <p:sp>
        <p:nvSpPr>
          <p:cNvPr id="3" name="Segnaposto piè di pagina 2">
            <a:extLst>
              <a:ext uri="{FF2B5EF4-FFF2-40B4-BE49-F238E27FC236}">
                <a16:creationId xmlns="" xmlns:a16="http://schemas.microsoft.com/office/drawing/2014/main" id="{EE05AEA3-8070-41DA-AA5B-4E358EA7A222}"/>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 xmlns:a16="http://schemas.microsoft.com/office/drawing/2014/main" id="{3B2374B4-79A9-44A9-9AE3-839495D2B1E1}"/>
              </a:ext>
            </a:extLst>
          </p:cNvPr>
          <p:cNvSpPr>
            <a:spLocks noGrp="1"/>
          </p:cNvSpPr>
          <p:nvPr>
            <p:ph type="sldNum" sz="quarter" idx="12"/>
          </p:nvPr>
        </p:nvSpPr>
        <p:spPr/>
        <p:txBody>
          <a:bodyPr/>
          <a:lstStyle/>
          <a:p>
            <a:fld id="{29B9BEAD-7A53-47D2-B3E0-88B0370D3E0E}" type="slidenum">
              <a:rPr lang="it-IT" smtClean="0"/>
              <a:t>‹n.›</a:t>
            </a:fld>
            <a:endParaRPr lang="it-IT"/>
          </a:p>
        </p:txBody>
      </p:sp>
    </p:spTree>
    <p:extLst>
      <p:ext uri="{BB962C8B-B14F-4D97-AF65-F5344CB8AC3E}">
        <p14:creationId xmlns:p14="http://schemas.microsoft.com/office/powerpoint/2010/main" val="713593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B671162-79E6-45E5-9CD7-A9E131ECB34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 xmlns:a16="http://schemas.microsoft.com/office/drawing/2014/main" id="{21487197-5EFF-43C5-8B9C-78E24D6349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 xmlns:a16="http://schemas.microsoft.com/office/drawing/2014/main" id="{41F8E3C2-A5CD-442F-81C6-EF074BC5E8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 xmlns:a16="http://schemas.microsoft.com/office/drawing/2014/main" id="{F0AD0B3E-DC1B-45A6-833D-D9726FA03F0A}"/>
              </a:ext>
            </a:extLst>
          </p:cNvPr>
          <p:cNvSpPr>
            <a:spLocks noGrp="1"/>
          </p:cNvSpPr>
          <p:nvPr>
            <p:ph type="dt" sz="half" idx="10"/>
          </p:nvPr>
        </p:nvSpPr>
        <p:spPr/>
        <p:txBody>
          <a:bodyPr/>
          <a:lstStyle/>
          <a:p>
            <a:fld id="{32D94F3C-BB56-414B-AF65-F63C22AD1363}" type="datetimeFigureOut">
              <a:rPr lang="it-IT" smtClean="0"/>
              <a:t>20/04/20</a:t>
            </a:fld>
            <a:endParaRPr lang="it-IT"/>
          </a:p>
        </p:txBody>
      </p:sp>
      <p:sp>
        <p:nvSpPr>
          <p:cNvPr id="6" name="Segnaposto piè di pagina 5">
            <a:extLst>
              <a:ext uri="{FF2B5EF4-FFF2-40B4-BE49-F238E27FC236}">
                <a16:creationId xmlns="" xmlns:a16="http://schemas.microsoft.com/office/drawing/2014/main" id="{832A5A74-F9B5-4D2A-A411-6F7398E1553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 xmlns:a16="http://schemas.microsoft.com/office/drawing/2014/main" id="{6DD9E2D2-D38D-4ACC-A693-A23C5C9B269C}"/>
              </a:ext>
            </a:extLst>
          </p:cNvPr>
          <p:cNvSpPr>
            <a:spLocks noGrp="1"/>
          </p:cNvSpPr>
          <p:nvPr>
            <p:ph type="sldNum" sz="quarter" idx="12"/>
          </p:nvPr>
        </p:nvSpPr>
        <p:spPr/>
        <p:txBody>
          <a:bodyPr/>
          <a:lstStyle/>
          <a:p>
            <a:fld id="{29B9BEAD-7A53-47D2-B3E0-88B0370D3E0E}" type="slidenum">
              <a:rPr lang="it-IT" smtClean="0"/>
              <a:t>‹n.›</a:t>
            </a:fld>
            <a:endParaRPr lang="it-IT"/>
          </a:p>
        </p:txBody>
      </p:sp>
    </p:spTree>
    <p:extLst>
      <p:ext uri="{BB962C8B-B14F-4D97-AF65-F5344CB8AC3E}">
        <p14:creationId xmlns:p14="http://schemas.microsoft.com/office/powerpoint/2010/main" val="3752932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CB29C679-6D11-431C-9837-D0C2779EF80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 xmlns:a16="http://schemas.microsoft.com/office/drawing/2014/main" id="{9A246CEC-6328-442E-9367-0AA12ACB83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 xmlns:a16="http://schemas.microsoft.com/office/drawing/2014/main" id="{E6FB26FA-A03F-44E7-A760-B0BA272552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 xmlns:a16="http://schemas.microsoft.com/office/drawing/2014/main" id="{B237EFC0-B3A5-4ACF-81CA-417C3E89F96A}"/>
              </a:ext>
            </a:extLst>
          </p:cNvPr>
          <p:cNvSpPr>
            <a:spLocks noGrp="1"/>
          </p:cNvSpPr>
          <p:nvPr>
            <p:ph type="dt" sz="half" idx="10"/>
          </p:nvPr>
        </p:nvSpPr>
        <p:spPr/>
        <p:txBody>
          <a:bodyPr/>
          <a:lstStyle/>
          <a:p>
            <a:fld id="{32D94F3C-BB56-414B-AF65-F63C22AD1363}" type="datetimeFigureOut">
              <a:rPr lang="it-IT" smtClean="0"/>
              <a:t>20/04/20</a:t>
            </a:fld>
            <a:endParaRPr lang="it-IT"/>
          </a:p>
        </p:txBody>
      </p:sp>
      <p:sp>
        <p:nvSpPr>
          <p:cNvPr id="6" name="Segnaposto piè di pagina 5">
            <a:extLst>
              <a:ext uri="{FF2B5EF4-FFF2-40B4-BE49-F238E27FC236}">
                <a16:creationId xmlns="" xmlns:a16="http://schemas.microsoft.com/office/drawing/2014/main" id="{DC5586E8-202D-4E42-AE83-18F831F5037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 xmlns:a16="http://schemas.microsoft.com/office/drawing/2014/main" id="{02DD680B-6242-4BF3-86EC-343FAE78E6AF}"/>
              </a:ext>
            </a:extLst>
          </p:cNvPr>
          <p:cNvSpPr>
            <a:spLocks noGrp="1"/>
          </p:cNvSpPr>
          <p:nvPr>
            <p:ph type="sldNum" sz="quarter" idx="12"/>
          </p:nvPr>
        </p:nvSpPr>
        <p:spPr/>
        <p:txBody>
          <a:bodyPr/>
          <a:lstStyle/>
          <a:p>
            <a:fld id="{29B9BEAD-7A53-47D2-B3E0-88B0370D3E0E}" type="slidenum">
              <a:rPr lang="it-IT" smtClean="0"/>
              <a:t>‹n.›</a:t>
            </a:fld>
            <a:endParaRPr lang="it-IT"/>
          </a:p>
        </p:txBody>
      </p:sp>
    </p:spTree>
    <p:extLst>
      <p:ext uri="{BB962C8B-B14F-4D97-AF65-F5344CB8AC3E}">
        <p14:creationId xmlns:p14="http://schemas.microsoft.com/office/powerpoint/2010/main" val="126233740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 xmlns:a16="http://schemas.microsoft.com/office/drawing/2014/main" id="{65D678A7-EA6F-40D7-8127-9908A95FA6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 xmlns:a16="http://schemas.microsoft.com/office/drawing/2014/main" id="{A43F6812-80BC-4CE2-8A5D-BCC23151B9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 xmlns:a16="http://schemas.microsoft.com/office/drawing/2014/main" id="{14DFAF59-632E-451B-BD4D-A55E9219E1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D94F3C-BB56-414B-AF65-F63C22AD1363}" type="datetimeFigureOut">
              <a:rPr lang="it-IT" smtClean="0"/>
              <a:t>20/04/20</a:t>
            </a:fld>
            <a:endParaRPr lang="it-IT"/>
          </a:p>
        </p:txBody>
      </p:sp>
      <p:sp>
        <p:nvSpPr>
          <p:cNvPr id="5" name="Segnaposto piè di pagina 4">
            <a:extLst>
              <a:ext uri="{FF2B5EF4-FFF2-40B4-BE49-F238E27FC236}">
                <a16:creationId xmlns="" xmlns:a16="http://schemas.microsoft.com/office/drawing/2014/main" id="{0F5ABF96-6683-46AC-B488-B94D4D6243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 xmlns:a16="http://schemas.microsoft.com/office/drawing/2014/main" id="{3CAE18B8-2CDC-4D2A-AF67-CCF2A9D477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B9BEAD-7A53-47D2-B3E0-88B0370D3E0E}" type="slidenum">
              <a:rPr lang="it-IT" smtClean="0"/>
              <a:t>‹n.›</a:t>
            </a:fld>
            <a:endParaRPr lang="it-IT"/>
          </a:p>
        </p:txBody>
      </p:sp>
    </p:spTree>
    <p:extLst>
      <p:ext uri="{BB962C8B-B14F-4D97-AF65-F5344CB8AC3E}">
        <p14:creationId xmlns:p14="http://schemas.microsoft.com/office/powerpoint/2010/main" val="3850915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12.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jpg"/><Relationship Id="rId3" Type="http://schemas.openxmlformats.org/officeDocument/2006/relationships/image" Target="../media/image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jpg"/><Relationship Id="rId3" Type="http://schemas.openxmlformats.org/officeDocument/2006/relationships/image" Target="../media/image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jpg"/><Relationship Id="rId3" Type="http://schemas.openxmlformats.org/officeDocument/2006/relationships/image" Target="../media/image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6.jpeg"/><Relationship Id="rId3" Type="http://schemas.openxmlformats.org/officeDocument/2006/relationships/image" Target="../media/image7.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hyperlink" Target="https://www.sistemieconsulenze.it/il-rischio-frode/" TargetMode="External"/><Relationship Id="rId5" Type="http://schemas.openxmlformats.org/officeDocument/2006/relationships/hyperlink" Target="https://www.sistemieconsulenze.it/food-defense/" TargetMode="External"/><Relationship Id="rId6" Type="http://schemas.openxmlformats.org/officeDocument/2006/relationships/hyperlink" Target="https://www.sistemieconsulenze.it/le-frodi-alimentari/" TargetMode="External"/><Relationship Id="rId1" Type="http://schemas.openxmlformats.org/officeDocument/2006/relationships/slideLayout" Target="../slideLayouts/slideLayout12.xml"/><Relationship Id="rId2" Type="http://schemas.openxmlformats.org/officeDocument/2006/relationships/image" Target="../media/image4.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8.jpeg"/><Relationship Id="rId3" Type="http://schemas.openxmlformats.org/officeDocument/2006/relationships/image" Target="../media/image9.jpeg"/></Relationships>
</file>

<file path=ppt/slides/_rels/slide16.xml.rels><?xml version="1.0" encoding="UTF-8" standalone="yes"?>
<Relationships xmlns="http://schemas.openxmlformats.org/package/2006/relationships"><Relationship Id="rId3" Type="http://schemas.openxmlformats.org/officeDocument/2006/relationships/image" Target="../media/image10.jpg"/><Relationship Id="rId4" Type="http://schemas.openxmlformats.org/officeDocument/2006/relationships/image" Target="../media/image4.jpg"/><Relationship Id="rId1" Type="http://schemas.openxmlformats.org/officeDocument/2006/relationships/slideLayout" Target="../slideLayouts/slideLayout12.xml"/><Relationship Id="rId2"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11.jpg"/><Relationship Id="rId1" Type="http://schemas.openxmlformats.org/officeDocument/2006/relationships/slideLayout" Target="../slideLayouts/slideLayout12.xml"/><Relationship Id="rId2" Type="http://schemas.openxmlformats.org/officeDocument/2006/relationships/image" Target="../media/image4.jp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12.jpg"/><Relationship Id="rId1" Type="http://schemas.openxmlformats.org/officeDocument/2006/relationships/slideLayout" Target="../slideLayouts/slideLayout12.xml"/><Relationship Id="rId2" Type="http://schemas.openxmlformats.org/officeDocument/2006/relationships/image" Target="../media/image4.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jpg"/><Relationship Id="rId3" Type="http://schemas.openxmlformats.org/officeDocument/2006/relationships/image" Target="../media/image1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jpg"/><Relationship Id="rId3"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jpg"/><Relationship Id="rId3" Type="http://schemas.openxmlformats.org/officeDocument/2006/relationships/image" Target="../media/image13.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jpg"/><Relationship Id="rId3" Type="http://schemas.openxmlformats.org/officeDocument/2006/relationships/image" Target="../media/image13.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jpg"/><Relationship Id="rId3" Type="http://schemas.openxmlformats.org/officeDocument/2006/relationships/image" Target="../media/image13.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jpg"/><Relationship Id="rId3" Type="http://schemas.openxmlformats.org/officeDocument/2006/relationships/image" Target="../media/image3.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jpg"/><Relationship Id="rId3"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jpg"/><Relationship Id="rId3"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jpg"/><Relationship Id="rId3"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jpg"/><Relationship Id="rId3"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5.jpeg"/><Relationship Id="rId3"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jpg"/><Relationship Id="rId3"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jpg"/><Relationship Id="rId3"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image" Target="../media/image3.jpeg"/><Relationship Id="rId1" Type="http://schemas.openxmlformats.org/officeDocument/2006/relationships/themeOverride" Target="../theme/themeOverride1.xml"/><Relationship Id="rId2"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Segnaposto immagine 14" descr="Immagine che contiene erba, esterni, natura, campo&#10;&#10;Descrizione generata automaticamente">
            <a:extLst>
              <a:ext uri="{FF2B5EF4-FFF2-40B4-BE49-F238E27FC236}">
                <a16:creationId xmlns="" xmlns:a16="http://schemas.microsoft.com/office/drawing/2014/main" id="{CB70379A-429C-44B3-BD92-06B87431D41B}"/>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10188" b="10188"/>
          <a:stretch>
            <a:fillRect/>
          </a:stretch>
        </p:blipFill>
        <p:spPr>
          <a:xfrm>
            <a:off x="0" y="0"/>
            <a:ext cx="12192000" cy="6858000"/>
          </a:xfrm>
          <a:gradFill>
            <a:gsLst>
              <a:gs pos="0">
                <a:schemeClr val="accent6">
                  <a:lumMod val="40000"/>
                  <a:lumOff val="60000"/>
                  <a:alpha val="34000"/>
                </a:schemeClr>
              </a:gs>
              <a:gs pos="15000">
                <a:schemeClr val="accent3">
                  <a:alpha val="85000"/>
                </a:schemeClr>
              </a:gs>
            </a:gsLst>
            <a:lin ang="2400000" scaled="0"/>
          </a:gradFill>
        </p:spPr>
      </p:pic>
      <p:sp>
        <p:nvSpPr>
          <p:cNvPr id="6" name="Rectangle 5">
            <a:extLst>
              <a:ext uri="{FF2B5EF4-FFF2-40B4-BE49-F238E27FC236}">
                <a16:creationId xmlns="" xmlns:a16="http://schemas.microsoft.com/office/drawing/2014/main" id="{4E6DD66B-95F5-4D13-BE2A-B1DB47D4506D}"/>
              </a:ext>
            </a:extLst>
          </p:cNvPr>
          <p:cNvSpPr/>
          <p:nvPr/>
        </p:nvSpPr>
        <p:spPr>
          <a:xfrm>
            <a:off x="0" y="0"/>
            <a:ext cx="12222178" cy="6885160"/>
          </a:xfrm>
          <a:prstGeom prst="rect">
            <a:avLst/>
          </a:prstGeom>
          <a:gradFill>
            <a:gsLst>
              <a:gs pos="0">
                <a:schemeClr val="accent1">
                  <a:lumMod val="40000"/>
                  <a:lumOff val="60000"/>
                </a:schemeClr>
              </a:gs>
              <a:gs pos="0">
                <a:scrgbClr r="0" g="0" b="0"/>
              </a:gs>
              <a:gs pos="0">
                <a:scrgbClr r="0" g="0" b="0"/>
              </a:gs>
              <a:gs pos="0">
                <a:scrgbClr r="0" g="0" b="0"/>
              </a:gs>
              <a:gs pos="0">
                <a:scrgbClr r="0" g="0" b="0"/>
              </a:gs>
              <a:gs pos="0">
                <a:scrgbClr r="0" g="0" b="0"/>
              </a:gs>
              <a:gs pos="0">
                <a:scrgbClr r="0" g="0" b="0"/>
              </a:gs>
              <a:gs pos="0">
                <a:scrgbClr r="0" g="0" b="0"/>
              </a:gs>
              <a:gs pos="0">
                <a:schemeClr val="accent3">
                  <a:alpha val="85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Rettangolo 2"/>
          <p:cNvSpPr/>
          <p:nvPr/>
        </p:nvSpPr>
        <p:spPr>
          <a:xfrm rot="19369920">
            <a:off x="8309295" y="4863870"/>
            <a:ext cx="5540951" cy="3285058"/>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dirty="0"/>
          </a:p>
        </p:txBody>
      </p:sp>
      <p:sp>
        <p:nvSpPr>
          <p:cNvPr id="26628" name="TextBox 6">
            <a:extLst>
              <a:ext uri="{FF2B5EF4-FFF2-40B4-BE49-F238E27FC236}">
                <a16:creationId xmlns="" xmlns:a16="http://schemas.microsoft.com/office/drawing/2014/main" id="{B8CD954E-07A6-4054-8363-F6EA62322FFA}"/>
              </a:ext>
            </a:extLst>
          </p:cNvPr>
          <p:cNvSpPr txBox="1">
            <a:spLocks noChangeArrowheads="1"/>
          </p:cNvSpPr>
          <p:nvPr/>
        </p:nvSpPr>
        <p:spPr bwMode="auto">
          <a:xfrm>
            <a:off x="359170" y="2055813"/>
            <a:ext cx="11332397" cy="1723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Lato" pitchFamily="34" charset="0"/>
              </a:defRPr>
            </a:lvl1pPr>
            <a:lvl2pPr marL="742950" indent="-285750">
              <a:defRPr>
                <a:solidFill>
                  <a:schemeClr val="tx1"/>
                </a:solidFill>
                <a:latin typeface="Lato" pitchFamily="34" charset="0"/>
              </a:defRPr>
            </a:lvl2pPr>
            <a:lvl3pPr marL="1143000" indent="-228600">
              <a:defRPr>
                <a:solidFill>
                  <a:schemeClr val="tx1"/>
                </a:solidFill>
                <a:latin typeface="Lato" pitchFamily="34" charset="0"/>
              </a:defRPr>
            </a:lvl3pPr>
            <a:lvl4pPr marL="1600200" indent="-228600">
              <a:defRPr>
                <a:solidFill>
                  <a:schemeClr val="tx1"/>
                </a:solidFill>
                <a:latin typeface="Lato" pitchFamily="34" charset="0"/>
              </a:defRPr>
            </a:lvl4pPr>
            <a:lvl5pPr marL="2057400" indent="-228600">
              <a:defRPr>
                <a:solidFill>
                  <a:schemeClr val="tx1"/>
                </a:solidFill>
                <a:latin typeface="Lato" pitchFamily="34" charset="0"/>
              </a:defRPr>
            </a:lvl5pPr>
            <a:lvl6pPr marL="2514600" indent="-228600" eaLnBrk="0" fontAlgn="base" hangingPunct="0">
              <a:spcBef>
                <a:spcPct val="0"/>
              </a:spcBef>
              <a:spcAft>
                <a:spcPct val="0"/>
              </a:spcAft>
              <a:defRPr>
                <a:solidFill>
                  <a:schemeClr val="tx1"/>
                </a:solidFill>
                <a:latin typeface="Lato" pitchFamily="34" charset="0"/>
              </a:defRPr>
            </a:lvl6pPr>
            <a:lvl7pPr marL="2971800" indent="-228600" eaLnBrk="0" fontAlgn="base" hangingPunct="0">
              <a:spcBef>
                <a:spcPct val="0"/>
              </a:spcBef>
              <a:spcAft>
                <a:spcPct val="0"/>
              </a:spcAft>
              <a:defRPr>
                <a:solidFill>
                  <a:schemeClr val="tx1"/>
                </a:solidFill>
                <a:latin typeface="Lato" pitchFamily="34" charset="0"/>
              </a:defRPr>
            </a:lvl7pPr>
            <a:lvl8pPr marL="3429000" indent="-228600" eaLnBrk="0" fontAlgn="base" hangingPunct="0">
              <a:spcBef>
                <a:spcPct val="0"/>
              </a:spcBef>
              <a:spcAft>
                <a:spcPct val="0"/>
              </a:spcAft>
              <a:defRPr>
                <a:solidFill>
                  <a:schemeClr val="tx1"/>
                </a:solidFill>
                <a:latin typeface="Lato" pitchFamily="34" charset="0"/>
              </a:defRPr>
            </a:lvl8pPr>
            <a:lvl9pPr marL="3886200" indent="-228600" eaLnBrk="0" fontAlgn="base" hangingPunct="0">
              <a:spcBef>
                <a:spcPct val="0"/>
              </a:spcBef>
              <a:spcAft>
                <a:spcPct val="0"/>
              </a:spcAft>
              <a:defRPr>
                <a:solidFill>
                  <a:schemeClr val="tx1"/>
                </a:solidFill>
                <a:latin typeface="Lato" pitchFamily="34" charset="0"/>
              </a:defRPr>
            </a:lvl9pPr>
          </a:lstStyle>
          <a:p>
            <a:pPr algn="ctr" eaLnBrk="1" hangingPunct="1"/>
            <a:r>
              <a:rPr lang="en-US" altLang="it-IT" sz="5400" b="1" dirty="0">
                <a:solidFill>
                  <a:schemeClr val="bg1"/>
                </a:solidFill>
              </a:rPr>
              <a:t>IL</a:t>
            </a:r>
            <a:r>
              <a:rPr lang="en-US" altLang="it-IT" sz="6600" b="1" dirty="0">
                <a:solidFill>
                  <a:schemeClr val="bg1"/>
                </a:solidFill>
              </a:rPr>
              <a:t> </a:t>
            </a:r>
            <a:r>
              <a:rPr lang="en-US" altLang="it-IT" sz="4800" b="1" dirty="0">
                <a:solidFill>
                  <a:schemeClr val="bg1"/>
                </a:solidFill>
              </a:rPr>
              <a:t>BIOLOGO CONSULENTE AZIENDALE</a:t>
            </a:r>
          </a:p>
          <a:p>
            <a:pPr algn="ctr" eaLnBrk="1" hangingPunct="1"/>
            <a:r>
              <a:rPr lang="en-US" altLang="it-IT" sz="4000" b="1" dirty="0">
                <a:solidFill>
                  <a:schemeClr val="bg1"/>
                </a:solidFill>
              </a:rPr>
              <a:t>NELLA FILIERA AGROALIMENTARE</a:t>
            </a:r>
          </a:p>
        </p:txBody>
      </p:sp>
      <p:cxnSp>
        <p:nvCxnSpPr>
          <p:cNvPr id="9" name="Straight Connector 8">
            <a:extLst>
              <a:ext uri="{FF2B5EF4-FFF2-40B4-BE49-F238E27FC236}">
                <a16:creationId xmlns="" xmlns:a16="http://schemas.microsoft.com/office/drawing/2014/main" id="{53BC89B3-4A4C-48A3-BFCD-01F4B172B1D9}"/>
              </a:ext>
            </a:extLst>
          </p:cNvPr>
          <p:cNvCxnSpPr/>
          <p:nvPr/>
        </p:nvCxnSpPr>
        <p:spPr>
          <a:xfrm>
            <a:off x="2266950" y="3957638"/>
            <a:ext cx="76581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BF28391D-AD60-49EA-871E-8E3FD7EDAFFF}"/>
              </a:ext>
            </a:extLst>
          </p:cNvPr>
          <p:cNvSpPr/>
          <p:nvPr/>
        </p:nvSpPr>
        <p:spPr>
          <a:xfrm>
            <a:off x="5510213" y="3976688"/>
            <a:ext cx="1171575" cy="107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TextBox 10">
            <a:extLst>
              <a:ext uri="{FF2B5EF4-FFF2-40B4-BE49-F238E27FC236}">
                <a16:creationId xmlns="" xmlns:a16="http://schemas.microsoft.com/office/drawing/2014/main" id="{101E1014-DF89-4A56-BAA9-FFE8907DF7FA}"/>
              </a:ext>
            </a:extLst>
          </p:cNvPr>
          <p:cNvSpPr txBox="1"/>
          <p:nvPr/>
        </p:nvSpPr>
        <p:spPr>
          <a:xfrm>
            <a:off x="4040923" y="4403725"/>
            <a:ext cx="4110164" cy="923330"/>
          </a:xfrm>
          <a:prstGeom prst="rect">
            <a:avLst/>
          </a:prstGeom>
          <a:noFill/>
        </p:spPr>
        <p:txBody>
          <a:bodyPr wrap="none">
            <a:spAutoFit/>
          </a:bodyPr>
          <a:lstStyle/>
          <a:p>
            <a:pPr algn="ctr" eaLnBrk="1" fontAlgn="auto" hangingPunct="1">
              <a:spcBef>
                <a:spcPts val="0"/>
              </a:spcBef>
              <a:spcAft>
                <a:spcPts val="0"/>
              </a:spcAft>
              <a:defRPr/>
            </a:pPr>
            <a:r>
              <a:rPr lang="en-US" b="1" spc="600" dirty="0" err="1" smtClean="0">
                <a:solidFill>
                  <a:schemeClr val="bg1"/>
                </a:solidFill>
                <a:latin typeface="+mn-lt"/>
              </a:rPr>
              <a:t>Dott.ssa</a:t>
            </a:r>
            <a:r>
              <a:rPr lang="en-US" b="1" spc="600" dirty="0" smtClean="0">
                <a:solidFill>
                  <a:schemeClr val="bg1"/>
                </a:solidFill>
                <a:latin typeface="+mn-lt"/>
              </a:rPr>
              <a:t> Sara Chiantini</a:t>
            </a:r>
            <a:endParaRPr lang="en-US" b="1" spc="600" dirty="0">
              <a:solidFill>
                <a:schemeClr val="bg1"/>
              </a:solidFill>
            </a:endParaRPr>
          </a:p>
          <a:p>
            <a:pPr algn="ctr">
              <a:defRPr/>
            </a:pPr>
            <a:r>
              <a:rPr lang="en-US" b="1" spc="600" dirty="0" smtClean="0">
                <a:solidFill>
                  <a:schemeClr val="bg1"/>
                </a:solidFill>
                <a:latin typeface="+mn-lt"/>
              </a:rPr>
              <a:t>Biologa</a:t>
            </a:r>
            <a:r>
              <a:rPr lang="en-US" b="1" spc="600" dirty="0">
                <a:solidFill>
                  <a:schemeClr val="bg1"/>
                </a:solidFill>
              </a:rPr>
              <a:t> </a:t>
            </a:r>
            <a:r>
              <a:rPr lang="it-IT" b="1" spc="600" dirty="0" smtClean="0">
                <a:solidFill>
                  <a:schemeClr val="bg1"/>
                </a:solidFill>
              </a:rPr>
              <a:t>AA057928</a:t>
            </a:r>
            <a:endParaRPr lang="it-IT" b="1" spc="600" dirty="0">
              <a:solidFill>
                <a:schemeClr val="bg1"/>
              </a:solidFill>
            </a:endParaRPr>
          </a:p>
          <a:p>
            <a:pPr algn="ctr" eaLnBrk="1" fontAlgn="auto" hangingPunct="1">
              <a:spcBef>
                <a:spcPts val="0"/>
              </a:spcBef>
              <a:spcAft>
                <a:spcPts val="0"/>
              </a:spcAft>
              <a:defRPr/>
            </a:pPr>
            <a:endParaRPr lang="en-US" b="1" spc="600" dirty="0">
              <a:solidFill>
                <a:schemeClr val="bg1"/>
              </a:solidFill>
              <a:latin typeface="+mn-lt"/>
            </a:endParaRPr>
          </a:p>
        </p:txBody>
      </p:sp>
      <p:sp>
        <p:nvSpPr>
          <p:cNvPr id="12" name="Freeform: Shape 10">
            <a:extLst>
              <a:ext uri="{FF2B5EF4-FFF2-40B4-BE49-F238E27FC236}">
                <a16:creationId xmlns="" xmlns:a16="http://schemas.microsoft.com/office/drawing/2014/main" id="{CA9B12B3-D837-4DE7-A91A-C93EA506A249}"/>
              </a:ext>
            </a:extLst>
          </p:cNvPr>
          <p:cNvSpPr>
            <a:spLocks/>
          </p:cNvSpPr>
          <p:nvPr/>
        </p:nvSpPr>
        <p:spPr bwMode="auto">
          <a:xfrm>
            <a:off x="4933950" y="328613"/>
            <a:ext cx="1558925" cy="1743075"/>
          </a:xfrm>
          <a:custGeom>
            <a:avLst/>
            <a:gdLst>
              <a:gd name="connsiteX0" fmla="*/ 998433 w 1997375"/>
              <a:gd name="connsiteY0" fmla="*/ 0 h 2235069"/>
              <a:gd name="connsiteX1" fmla="*/ 1111163 w 1997375"/>
              <a:gd name="connsiteY1" fmla="*/ 30048 h 2235069"/>
              <a:gd name="connsiteX2" fmla="*/ 1884560 w 1997375"/>
              <a:gd name="connsiteY2" fmla="*/ 476179 h 2235069"/>
              <a:gd name="connsiteX3" fmla="*/ 1997375 w 1997375"/>
              <a:gd name="connsiteY3" fmla="*/ 671064 h 2235069"/>
              <a:gd name="connsiteX4" fmla="*/ 1997375 w 1997375"/>
              <a:gd name="connsiteY4" fmla="*/ 1564005 h 2235069"/>
              <a:gd name="connsiteX5" fmla="*/ 1884560 w 1997375"/>
              <a:gd name="connsiteY5" fmla="*/ 1758212 h 2235069"/>
              <a:gd name="connsiteX6" fmla="*/ 1111163 w 1997375"/>
              <a:gd name="connsiteY6" fmla="*/ 2205022 h 2235069"/>
              <a:gd name="connsiteX7" fmla="*/ 886212 w 1997375"/>
              <a:gd name="connsiteY7" fmla="*/ 2205022 h 2235069"/>
              <a:gd name="connsiteX8" fmla="*/ 112136 w 1997375"/>
              <a:gd name="connsiteY8" fmla="*/ 1758212 h 2235069"/>
              <a:gd name="connsiteX9" fmla="*/ 0 w 1997375"/>
              <a:gd name="connsiteY9" fmla="*/ 1564005 h 2235069"/>
              <a:gd name="connsiteX10" fmla="*/ 0 w 1997375"/>
              <a:gd name="connsiteY10" fmla="*/ 671064 h 2235069"/>
              <a:gd name="connsiteX11" fmla="*/ 112136 w 1997375"/>
              <a:gd name="connsiteY11" fmla="*/ 476179 h 2235069"/>
              <a:gd name="connsiteX12" fmla="*/ 886212 w 1997375"/>
              <a:gd name="connsiteY12" fmla="*/ 30048 h 2235069"/>
              <a:gd name="connsiteX13" fmla="*/ 998433 w 1997375"/>
              <a:gd name="connsiteY13" fmla="*/ 0 h 2235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97375" h="2235069">
                <a:moveTo>
                  <a:pt x="998433" y="0"/>
                </a:moveTo>
                <a:cubicBezTo>
                  <a:pt x="1037256" y="0"/>
                  <a:pt x="1076163" y="10016"/>
                  <a:pt x="1111163" y="30048"/>
                </a:cubicBezTo>
                <a:lnTo>
                  <a:pt x="1884560" y="476179"/>
                </a:lnTo>
                <a:cubicBezTo>
                  <a:pt x="1954560" y="516921"/>
                  <a:pt x="1997375" y="590937"/>
                  <a:pt x="1997375" y="671064"/>
                </a:cubicBezTo>
                <a:lnTo>
                  <a:pt x="1997375" y="1564005"/>
                </a:lnTo>
                <a:cubicBezTo>
                  <a:pt x="1997375" y="1644132"/>
                  <a:pt x="1954560" y="1718148"/>
                  <a:pt x="1884560" y="1758212"/>
                </a:cubicBezTo>
                <a:lnTo>
                  <a:pt x="1111163" y="2205022"/>
                </a:lnTo>
                <a:cubicBezTo>
                  <a:pt x="1041163" y="2245085"/>
                  <a:pt x="955532" y="2245085"/>
                  <a:pt x="886212" y="2205022"/>
                </a:cubicBezTo>
                <a:lnTo>
                  <a:pt x="112136" y="1758212"/>
                </a:lnTo>
                <a:cubicBezTo>
                  <a:pt x="42816" y="1718148"/>
                  <a:pt x="0" y="1644132"/>
                  <a:pt x="0" y="1564005"/>
                </a:cubicBezTo>
                <a:lnTo>
                  <a:pt x="0" y="671064"/>
                </a:lnTo>
                <a:cubicBezTo>
                  <a:pt x="0" y="590937"/>
                  <a:pt x="42816" y="516921"/>
                  <a:pt x="112136" y="476179"/>
                </a:cubicBezTo>
                <a:lnTo>
                  <a:pt x="886212" y="30048"/>
                </a:lnTo>
                <a:cubicBezTo>
                  <a:pt x="920872" y="10016"/>
                  <a:pt x="959610" y="0"/>
                  <a:pt x="998433" y="0"/>
                </a:cubicBezTo>
                <a:close/>
              </a:path>
            </a:pathLst>
          </a:custGeom>
          <a:ln/>
        </p:spPr>
        <p:style>
          <a:lnRef idx="2">
            <a:schemeClr val="dk1"/>
          </a:lnRef>
          <a:fillRef idx="1">
            <a:schemeClr val="lt1"/>
          </a:fillRef>
          <a:effectRef idx="0">
            <a:schemeClr val="dk1"/>
          </a:effectRef>
          <a:fontRef idx="minor">
            <a:schemeClr val="dk1"/>
          </a:fontRef>
        </p:style>
        <p:txBody>
          <a:bodyPr lIns="51435" tIns="25718" rIns="51435" bIns="25718" anchor="ctr"/>
          <a:lstStyle/>
          <a:p>
            <a:pPr algn="ctr" eaLnBrk="1" fontAlgn="auto" hangingPunct="1">
              <a:spcBef>
                <a:spcPts val="0"/>
              </a:spcBef>
              <a:spcAft>
                <a:spcPts val="0"/>
              </a:spcAft>
              <a:defRPr/>
            </a:pPr>
            <a:endParaRPr lang="en-US" sz="4050" b="1" dirty="0">
              <a:solidFill>
                <a:schemeClr val="accent2"/>
              </a:solidFill>
              <a:latin typeface="+mn-lt"/>
            </a:endParaRPr>
          </a:p>
        </p:txBody>
      </p:sp>
      <p:pic>
        <p:nvPicPr>
          <p:cNvPr id="19" name="Immagine 18" descr="Immagine che contiene cibo&#10;&#10;Descrizione generata automaticamente">
            <a:extLst>
              <a:ext uri="{FF2B5EF4-FFF2-40B4-BE49-F238E27FC236}">
                <a16:creationId xmlns="" xmlns:a16="http://schemas.microsoft.com/office/drawing/2014/main" id="{C9691E2E-1308-4AD7-BA27-BFC19DCF3BA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44787" y="708544"/>
            <a:ext cx="966302" cy="983212"/>
          </a:xfrm>
          <a:prstGeom prst="rect">
            <a:avLst/>
          </a:prstGeom>
        </p:spPr>
      </p:pic>
      <p:pic>
        <p:nvPicPr>
          <p:cNvPr id="2" name="Immagine 1" descr="WEBINAR AGRO ENPAB.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02319" y="5061093"/>
            <a:ext cx="1557918" cy="1557918"/>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 xmlns:a16="http://schemas.microsoft.com/office/drawing/2014/main" id="{C22B0B15-337C-4DFA-8F81-1E5325B1B382}"/>
              </a:ext>
            </a:extLst>
          </p:cNvPr>
          <p:cNvSpPr txBox="1">
            <a:spLocks noChangeArrowheads="1"/>
          </p:cNvSpPr>
          <p:nvPr/>
        </p:nvSpPr>
        <p:spPr bwMode="auto">
          <a:xfrm>
            <a:off x="3244850" y="390526"/>
            <a:ext cx="5702300" cy="81047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rIns="91440" numCol="1" anchor="t" anchorCtr="0" compatLnSpc="1">
            <a:prstTxWarp prst="textNoShape">
              <a:avLst/>
            </a:prstTxWarp>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it-IT" dirty="0">
                <a:solidFill>
                  <a:schemeClr val="tx2"/>
                </a:solidFill>
              </a:rPr>
              <a:t>IL MIO </a:t>
            </a:r>
            <a:r>
              <a:rPr lang="en-US" altLang="it-IT" dirty="0" smtClean="0">
                <a:solidFill>
                  <a:schemeClr val="tx2"/>
                </a:solidFill>
              </a:rPr>
              <a:t>LAVORO OGGI</a:t>
            </a:r>
            <a:endParaRPr lang="en-US" altLang="it-IT" dirty="0">
              <a:solidFill>
                <a:schemeClr val="tx2"/>
              </a:solidFill>
            </a:endParaRPr>
          </a:p>
        </p:txBody>
      </p:sp>
      <p:sp>
        <p:nvSpPr>
          <p:cNvPr id="4" name="Freeform: Shape 10">
            <a:extLst>
              <a:ext uri="{FF2B5EF4-FFF2-40B4-BE49-F238E27FC236}">
                <a16:creationId xmlns="" xmlns:a16="http://schemas.microsoft.com/office/drawing/2014/main" id="{E54C7EB8-55B2-43CC-B14A-84B82FD595A4}"/>
              </a:ext>
            </a:extLst>
          </p:cNvPr>
          <p:cNvSpPr>
            <a:spLocks/>
          </p:cNvSpPr>
          <p:nvPr/>
        </p:nvSpPr>
        <p:spPr bwMode="auto">
          <a:xfrm>
            <a:off x="525288" y="368443"/>
            <a:ext cx="1558925" cy="1743075"/>
          </a:xfrm>
          <a:custGeom>
            <a:avLst/>
            <a:gdLst>
              <a:gd name="connsiteX0" fmla="*/ 998433 w 1997375"/>
              <a:gd name="connsiteY0" fmla="*/ 0 h 2235069"/>
              <a:gd name="connsiteX1" fmla="*/ 1111163 w 1997375"/>
              <a:gd name="connsiteY1" fmla="*/ 30048 h 2235069"/>
              <a:gd name="connsiteX2" fmla="*/ 1884560 w 1997375"/>
              <a:gd name="connsiteY2" fmla="*/ 476179 h 2235069"/>
              <a:gd name="connsiteX3" fmla="*/ 1997375 w 1997375"/>
              <a:gd name="connsiteY3" fmla="*/ 671064 h 2235069"/>
              <a:gd name="connsiteX4" fmla="*/ 1997375 w 1997375"/>
              <a:gd name="connsiteY4" fmla="*/ 1564005 h 2235069"/>
              <a:gd name="connsiteX5" fmla="*/ 1884560 w 1997375"/>
              <a:gd name="connsiteY5" fmla="*/ 1758212 h 2235069"/>
              <a:gd name="connsiteX6" fmla="*/ 1111163 w 1997375"/>
              <a:gd name="connsiteY6" fmla="*/ 2205022 h 2235069"/>
              <a:gd name="connsiteX7" fmla="*/ 886212 w 1997375"/>
              <a:gd name="connsiteY7" fmla="*/ 2205022 h 2235069"/>
              <a:gd name="connsiteX8" fmla="*/ 112136 w 1997375"/>
              <a:gd name="connsiteY8" fmla="*/ 1758212 h 2235069"/>
              <a:gd name="connsiteX9" fmla="*/ 0 w 1997375"/>
              <a:gd name="connsiteY9" fmla="*/ 1564005 h 2235069"/>
              <a:gd name="connsiteX10" fmla="*/ 0 w 1997375"/>
              <a:gd name="connsiteY10" fmla="*/ 671064 h 2235069"/>
              <a:gd name="connsiteX11" fmla="*/ 112136 w 1997375"/>
              <a:gd name="connsiteY11" fmla="*/ 476179 h 2235069"/>
              <a:gd name="connsiteX12" fmla="*/ 886212 w 1997375"/>
              <a:gd name="connsiteY12" fmla="*/ 30048 h 2235069"/>
              <a:gd name="connsiteX13" fmla="*/ 998433 w 1997375"/>
              <a:gd name="connsiteY13" fmla="*/ 0 h 2235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97375" h="2235069">
                <a:moveTo>
                  <a:pt x="998433" y="0"/>
                </a:moveTo>
                <a:cubicBezTo>
                  <a:pt x="1037256" y="0"/>
                  <a:pt x="1076163" y="10016"/>
                  <a:pt x="1111163" y="30048"/>
                </a:cubicBezTo>
                <a:lnTo>
                  <a:pt x="1884560" y="476179"/>
                </a:lnTo>
                <a:cubicBezTo>
                  <a:pt x="1954560" y="516921"/>
                  <a:pt x="1997375" y="590937"/>
                  <a:pt x="1997375" y="671064"/>
                </a:cubicBezTo>
                <a:lnTo>
                  <a:pt x="1997375" y="1564005"/>
                </a:lnTo>
                <a:cubicBezTo>
                  <a:pt x="1997375" y="1644132"/>
                  <a:pt x="1954560" y="1718148"/>
                  <a:pt x="1884560" y="1758212"/>
                </a:cubicBezTo>
                <a:lnTo>
                  <a:pt x="1111163" y="2205022"/>
                </a:lnTo>
                <a:cubicBezTo>
                  <a:pt x="1041163" y="2245085"/>
                  <a:pt x="955532" y="2245085"/>
                  <a:pt x="886212" y="2205022"/>
                </a:cubicBezTo>
                <a:lnTo>
                  <a:pt x="112136" y="1758212"/>
                </a:lnTo>
                <a:cubicBezTo>
                  <a:pt x="42816" y="1718148"/>
                  <a:pt x="0" y="1644132"/>
                  <a:pt x="0" y="1564005"/>
                </a:cubicBezTo>
                <a:lnTo>
                  <a:pt x="0" y="671064"/>
                </a:lnTo>
                <a:cubicBezTo>
                  <a:pt x="0" y="590937"/>
                  <a:pt x="42816" y="516921"/>
                  <a:pt x="112136" y="476179"/>
                </a:cubicBezTo>
                <a:lnTo>
                  <a:pt x="886212" y="30048"/>
                </a:lnTo>
                <a:cubicBezTo>
                  <a:pt x="920872" y="10016"/>
                  <a:pt x="959610" y="0"/>
                  <a:pt x="998433" y="0"/>
                </a:cubicBezTo>
                <a:close/>
              </a:path>
            </a:pathLst>
          </a:custGeom>
          <a:ln/>
        </p:spPr>
        <p:style>
          <a:lnRef idx="2">
            <a:schemeClr val="dk1"/>
          </a:lnRef>
          <a:fillRef idx="1">
            <a:schemeClr val="lt1"/>
          </a:fillRef>
          <a:effectRef idx="0">
            <a:schemeClr val="dk1"/>
          </a:effectRef>
          <a:fontRef idx="minor">
            <a:schemeClr val="dk1"/>
          </a:fontRef>
        </p:style>
        <p:txBody>
          <a:bodyPr lIns="51435" tIns="25718" rIns="51435" bIns="25718" anchor="ctr"/>
          <a:lstStyle/>
          <a:p>
            <a:pPr algn="ctr" eaLnBrk="1" fontAlgn="auto" hangingPunct="1">
              <a:spcBef>
                <a:spcPts val="0"/>
              </a:spcBef>
              <a:spcAft>
                <a:spcPts val="0"/>
              </a:spcAft>
              <a:defRPr/>
            </a:pPr>
            <a:endParaRPr lang="en-US" sz="4050" b="1" dirty="0">
              <a:solidFill>
                <a:schemeClr val="accent2"/>
              </a:solidFill>
              <a:latin typeface="+mn-lt"/>
            </a:endParaRPr>
          </a:p>
        </p:txBody>
      </p:sp>
      <p:pic>
        <p:nvPicPr>
          <p:cNvPr id="6" name="Immagine 5" descr="Immagine che contiene cibo&#10;&#10;Descrizione generata automaticamente">
            <a:extLst>
              <a:ext uri="{FF2B5EF4-FFF2-40B4-BE49-F238E27FC236}">
                <a16:creationId xmlns="" xmlns:a16="http://schemas.microsoft.com/office/drawing/2014/main" id="{4232D258-6276-42CC-A7EE-9F79879BB8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8649" y="699220"/>
            <a:ext cx="1039525" cy="1057716"/>
          </a:xfrm>
          <a:prstGeom prst="rect">
            <a:avLst/>
          </a:prstGeom>
        </p:spPr>
      </p:pic>
      <p:pic>
        <p:nvPicPr>
          <p:cNvPr id="5" name="Immagine 4" descr="WEBINAR AGRO ENPAB.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2319" y="5061093"/>
            <a:ext cx="1557918" cy="1557918"/>
          </a:xfrm>
          <a:prstGeom prst="rect">
            <a:avLst/>
          </a:prstGeom>
        </p:spPr>
      </p:pic>
      <p:sp>
        <p:nvSpPr>
          <p:cNvPr id="11" name="Rettangolo 10"/>
          <p:cNvSpPr/>
          <p:nvPr/>
        </p:nvSpPr>
        <p:spPr>
          <a:xfrm>
            <a:off x="2084214" y="1548451"/>
            <a:ext cx="8418106" cy="3416320"/>
          </a:xfrm>
          <a:prstGeom prst="rect">
            <a:avLst/>
          </a:prstGeom>
        </p:spPr>
        <p:txBody>
          <a:bodyPr wrap="square">
            <a:spAutoFit/>
          </a:bodyPr>
          <a:lstStyle/>
          <a:p>
            <a:r>
              <a:rPr lang="it-IT" dirty="0" smtClean="0">
                <a:cs typeface="Mishafi Gold Regular"/>
              </a:rPr>
              <a:t>Per rispondere a tali esigenze ho seguito e continuo a seguire corsi molto specializzati,</a:t>
            </a:r>
          </a:p>
          <a:p>
            <a:r>
              <a:rPr lang="it-IT" dirty="0" smtClean="0">
                <a:cs typeface="Mishafi Gold Regular"/>
              </a:rPr>
              <a:t>Di seguito alcuni esempi:</a:t>
            </a:r>
          </a:p>
          <a:p>
            <a:endParaRPr lang="it-IT" dirty="0" smtClean="0">
              <a:cs typeface="Mishafi Gold Regular"/>
            </a:endParaRPr>
          </a:p>
          <a:p>
            <a:pPr marL="285750" indent="-285750">
              <a:lnSpc>
                <a:spcPct val="150000"/>
              </a:lnSpc>
              <a:buFontTx/>
              <a:buChar char="-"/>
            </a:pPr>
            <a:r>
              <a:rPr lang="it-IT" dirty="0" smtClean="0">
                <a:cs typeface="Mishafi Gold Regular"/>
              </a:rPr>
              <a:t>Lead </a:t>
            </a:r>
            <a:r>
              <a:rPr lang="it-IT" dirty="0" err="1" smtClean="0">
                <a:cs typeface="Mishafi Gold Regular"/>
              </a:rPr>
              <a:t>Audito</a:t>
            </a:r>
            <a:r>
              <a:rPr lang="it-IT" dirty="0" smtClean="0">
                <a:cs typeface="Mishafi Gold Regular"/>
              </a:rPr>
              <a:t> ISO 9001 QUALITÀ</a:t>
            </a:r>
          </a:p>
          <a:p>
            <a:pPr marL="285750" indent="-285750">
              <a:lnSpc>
                <a:spcPct val="150000"/>
              </a:lnSpc>
              <a:buFontTx/>
              <a:buChar char="-"/>
            </a:pPr>
            <a:r>
              <a:rPr lang="it-IT" dirty="0" smtClean="0">
                <a:cs typeface="Mishafi Gold Regular"/>
              </a:rPr>
              <a:t>Lead Auditor ISO 14001 AMBIENTE </a:t>
            </a:r>
          </a:p>
          <a:p>
            <a:pPr marL="285750" indent="-285750">
              <a:lnSpc>
                <a:spcPct val="150000"/>
              </a:lnSpc>
              <a:buFontTx/>
              <a:buChar char="-"/>
            </a:pPr>
            <a:r>
              <a:rPr lang="en-US" dirty="0"/>
              <a:t>FSPCA Preventive Controls for Human </a:t>
            </a:r>
            <a:r>
              <a:rPr lang="en-US" dirty="0" smtClean="0"/>
              <a:t>Food (PCQI EXPORT IN AMERICA)</a:t>
            </a:r>
          </a:p>
          <a:p>
            <a:pPr marL="285750" indent="-285750">
              <a:lnSpc>
                <a:spcPct val="150000"/>
              </a:lnSpc>
              <a:buFontTx/>
              <a:buChar char="-"/>
            </a:pPr>
            <a:r>
              <a:rPr lang="en-US" dirty="0"/>
              <a:t>BRC Third Party </a:t>
            </a:r>
            <a:r>
              <a:rPr lang="en-US" dirty="0" smtClean="0"/>
              <a:t>Auditor</a:t>
            </a:r>
          </a:p>
          <a:p>
            <a:pPr marL="285750" indent="-285750">
              <a:lnSpc>
                <a:spcPct val="150000"/>
              </a:lnSpc>
              <a:buFontTx/>
              <a:buChar char="-"/>
            </a:pPr>
            <a:r>
              <a:rPr lang="it-IT" dirty="0" err="1"/>
              <a:t>Internal</a:t>
            </a:r>
            <a:r>
              <a:rPr lang="it-IT" dirty="0"/>
              <a:t> Auditor </a:t>
            </a:r>
            <a:r>
              <a:rPr lang="it-IT" dirty="0" smtClean="0"/>
              <a:t>BRC/IFS</a:t>
            </a:r>
          </a:p>
          <a:p>
            <a:pPr marL="285750" indent="-285750">
              <a:lnSpc>
                <a:spcPct val="150000"/>
              </a:lnSpc>
              <a:buFontTx/>
              <a:buChar char="-"/>
            </a:pPr>
            <a:r>
              <a:rPr lang="it-IT" dirty="0" smtClean="0">
                <a:cs typeface="Mishafi Gold Regular"/>
              </a:rPr>
              <a:t>E molto altro ancora…………</a:t>
            </a:r>
            <a:endParaRPr lang="it-IT" dirty="0">
              <a:cs typeface="Mishafi Gold Regular"/>
            </a:endParaRPr>
          </a:p>
        </p:txBody>
      </p:sp>
    </p:spTree>
    <p:extLst>
      <p:ext uri="{BB962C8B-B14F-4D97-AF65-F5344CB8AC3E}">
        <p14:creationId xmlns:p14="http://schemas.microsoft.com/office/powerpoint/2010/main" val="21998219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 xmlns:a16="http://schemas.microsoft.com/office/drawing/2014/main" id="{C22B0B15-337C-4DFA-8F81-1E5325B1B382}"/>
              </a:ext>
            </a:extLst>
          </p:cNvPr>
          <p:cNvSpPr txBox="1">
            <a:spLocks noChangeArrowheads="1"/>
          </p:cNvSpPr>
          <p:nvPr/>
        </p:nvSpPr>
        <p:spPr bwMode="auto">
          <a:xfrm>
            <a:off x="3244850" y="390526"/>
            <a:ext cx="5702300" cy="81047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rIns="91440" numCol="1" anchor="t" anchorCtr="0" compatLnSpc="1">
            <a:prstTxWarp prst="textNoShape">
              <a:avLst/>
            </a:prstTxWarp>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it-IT" dirty="0">
                <a:solidFill>
                  <a:schemeClr val="tx2"/>
                </a:solidFill>
              </a:rPr>
              <a:t>IL MIO </a:t>
            </a:r>
            <a:r>
              <a:rPr lang="en-US" altLang="it-IT" dirty="0" smtClean="0">
                <a:solidFill>
                  <a:schemeClr val="tx2"/>
                </a:solidFill>
              </a:rPr>
              <a:t>LAVORO OGGI</a:t>
            </a:r>
            <a:endParaRPr lang="en-US" altLang="it-IT" dirty="0">
              <a:solidFill>
                <a:schemeClr val="tx2"/>
              </a:solidFill>
            </a:endParaRPr>
          </a:p>
        </p:txBody>
      </p:sp>
      <p:sp>
        <p:nvSpPr>
          <p:cNvPr id="4" name="Freeform: Shape 10">
            <a:extLst>
              <a:ext uri="{FF2B5EF4-FFF2-40B4-BE49-F238E27FC236}">
                <a16:creationId xmlns="" xmlns:a16="http://schemas.microsoft.com/office/drawing/2014/main" id="{E54C7EB8-55B2-43CC-B14A-84B82FD595A4}"/>
              </a:ext>
            </a:extLst>
          </p:cNvPr>
          <p:cNvSpPr>
            <a:spLocks/>
          </p:cNvSpPr>
          <p:nvPr/>
        </p:nvSpPr>
        <p:spPr bwMode="auto">
          <a:xfrm>
            <a:off x="525288" y="368443"/>
            <a:ext cx="1558925" cy="1743075"/>
          </a:xfrm>
          <a:custGeom>
            <a:avLst/>
            <a:gdLst>
              <a:gd name="connsiteX0" fmla="*/ 998433 w 1997375"/>
              <a:gd name="connsiteY0" fmla="*/ 0 h 2235069"/>
              <a:gd name="connsiteX1" fmla="*/ 1111163 w 1997375"/>
              <a:gd name="connsiteY1" fmla="*/ 30048 h 2235069"/>
              <a:gd name="connsiteX2" fmla="*/ 1884560 w 1997375"/>
              <a:gd name="connsiteY2" fmla="*/ 476179 h 2235069"/>
              <a:gd name="connsiteX3" fmla="*/ 1997375 w 1997375"/>
              <a:gd name="connsiteY3" fmla="*/ 671064 h 2235069"/>
              <a:gd name="connsiteX4" fmla="*/ 1997375 w 1997375"/>
              <a:gd name="connsiteY4" fmla="*/ 1564005 h 2235069"/>
              <a:gd name="connsiteX5" fmla="*/ 1884560 w 1997375"/>
              <a:gd name="connsiteY5" fmla="*/ 1758212 h 2235069"/>
              <a:gd name="connsiteX6" fmla="*/ 1111163 w 1997375"/>
              <a:gd name="connsiteY6" fmla="*/ 2205022 h 2235069"/>
              <a:gd name="connsiteX7" fmla="*/ 886212 w 1997375"/>
              <a:gd name="connsiteY7" fmla="*/ 2205022 h 2235069"/>
              <a:gd name="connsiteX8" fmla="*/ 112136 w 1997375"/>
              <a:gd name="connsiteY8" fmla="*/ 1758212 h 2235069"/>
              <a:gd name="connsiteX9" fmla="*/ 0 w 1997375"/>
              <a:gd name="connsiteY9" fmla="*/ 1564005 h 2235069"/>
              <a:gd name="connsiteX10" fmla="*/ 0 w 1997375"/>
              <a:gd name="connsiteY10" fmla="*/ 671064 h 2235069"/>
              <a:gd name="connsiteX11" fmla="*/ 112136 w 1997375"/>
              <a:gd name="connsiteY11" fmla="*/ 476179 h 2235069"/>
              <a:gd name="connsiteX12" fmla="*/ 886212 w 1997375"/>
              <a:gd name="connsiteY12" fmla="*/ 30048 h 2235069"/>
              <a:gd name="connsiteX13" fmla="*/ 998433 w 1997375"/>
              <a:gd name="connsiteY13" fmla="*/ 0 h 2235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97375" h="2235069">
                <a:moveTo>
                  <a:pt x="998433" y="0"/>
                </a:moveTo>
                <a:cubicBezTo>
                  <a:pt x="1037256" y="0"/>
                  <a:pt x="1076163" y="10016"/>
                  <a:pt x="1111163" y="30048"/>
                </a:cubicBezTo>
                <a:lnTo>
                  <a:pt x="1884560" y="476179"/>
                </a:lnTo>
                <a:cubicBezTo>
                  <a:pt x="1954560" y="516921"/>
                  <a:pt x="1997375" y="590937"/>
                  <a:pt x="1997375" y="671064"/>
                </a:cubicBezTo>
                <a:lnTo>
                  <a:pt x="1997375" y="1564005"/>
                </a:lnTo>
                <a:cubicBezTo>
                  <a:pt x="1997375" y="1644132"/>
                  <a:pt x="1954560" y="1718148"/>
                  <a:pt x="1884560" y="1758212"/>
                </a:cubicBezTo>
                <a:lnTo>
                  <a:pt x="1111163" y="2205022"/>
                </a:lnTo>
                <a:cubicBezTo>
                  <a:pt x="1041163" y="2245085"/>
                  <a:pt x="955532" y="2245085"/>
                  <a:pt x="886212" y="2205022"/>
                </a:cubicBezTo>
                <a:lnTo>
                  <a:pt x="112136" y="1758212"/>
                </a:lnTo>
                <a:cubicBezTo>
                  <a:pt x="42816" y="1718148"/>
                  <a:pt x="0" y="1644132"/>
                  <a:pt x="0" y="1564005"/>
                </a:cubicBezTo>
                <a:lnTo>
                  <a:pt x="0" y="671064"/>
                </a:lnTo>
                <a:cubicBezTo>
                  <a:pt x="0" y="590937"/>
                  <a:pt x="42816" y="516921"/>
                  <a:pt x="112136" y="476179"/>
                </a:cubicBezTo>
                <a:lnTo>
                  <a:pt x="886212" y="30048"/>
                </a:lnTo>
                <a:cubicBezTo>
                  <a:pt x="920872" y="10016"/>
                  <a:pt x="959610" y="0"/>
                  <a:pt x="998433" y="0"/>
                </a:cubicBezTo>
                <a:close/>
              </a:path>
            </a:pathLst>
          </a:custGeom>
          <a:ln/>
        </p:spPr>
        <p:style>
          <a:lnRef idx="2">
            <a:schemeClr val="dk1"/>
          </a:lnRef>
          <a:fillRef idx="1">
            <a:schemeClr val="lt1"/>
          </a:fillRef>
          <a:effectRef idx="0">
            <a:schemeClr val="dk1"/>
          </a:effectRef>
          <a:fontRef idx="minor">
            <a:schemeClr val="dk1"/>
          </a:fontRef>
        </p:style>
        <p:txBody>
          <a:bodyPr lIns="51435" tIns="25718" rIns="51435" bIns="25718" anchor="ctr"/>
          <a:lstStyle/>
          <a:p>
            <a:pPr algn="ctr" eaLnBrk="1" fontAlgn="auto" hangingPunct="1">
              <a:spcBef>
                <a:spcPts val="0"/>
              </a:spcBef>
              <a:spcAft>
                <a:spcPts val="0"/>
              </a:spcAft>
              <a:defRPr/>
            </a:pPr>
            <a:endParaRPr lang="en-US" sz="4050" b="1" dirty="0">
              <a:solidFill>
                <a:schemeClr val="accent2"/>
              </a:solidFill>
              <a:latin typeface="+mn-lt"/>
            </a:endParaRPr>
          </a:p>
        </p:txBody>
      </p:sp>
      <p:pic>
        <p:nvPicPr>
          <p:cNvPr id="6" name="Immagine 5" descr="Immagine che contiene cibo&#10;&#10;Descrizione generata automaticamente">
            <a:extLst>
              <a:ext uri="{FF2B5EF4-FFF2-40B4-BE49-F238E27FC236}">
                <a16:creationId xmlns="" xmlns:a16="http://schemas.microsoft.com/office/drawing/2014/main" id="{4232D258-6276-42CC-A7EE-9F79879BB8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8649" y="699220"/>
            <a:ext cx="1039525" cy="1057716"/>
          </a:xfrm>
          <a:prstGeom prst="rect">
            <a:avLst/>
          </a:prstGeom>
        </p:spPr>
      </p:pic>
      <p:pic>
        <p:nvPicPr>
          <p:cNvPr id="5" name="Immagine 4" descr="WEBINAR AGRO ENPAB.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2319" y="5061093"/>
            <a:ext cx="1557918" cy="1557918"/>
          </a:xfrm>
          <a:prstGeom prst="rect">
            <a:avLst/>
          </a:prstGeom>
        </p:spPr>
      </p:pic>
      <p:sp>
        <p:nvSpPr>
          <p:cNvPr id="2" name="CasellaDiTesto 1"/>
          <p:cNvSpPr txBox="1"/>
          <p:nvPr/>
        </p:nvSpPr>
        <p:spPr>
          <a:xfrm>
            <a:off x="1910687" y="1926893"/>
            <a:ext cx="8175009" cy="4524315"/>
          </a:xfrm>
          <a:prstGeom prst="rect">
            <a:avLst/>
          </a:prstGeom>
        </p:spPr>
        <p:txBody>
          <a:bodyPr wrap="square">
            <a:spAutoFit/>
          </a:bodyPr>
          <a:lstStyle>
            <a:defPPr>
              <a:defRPr lang="it-IT"/>
            </a:defPPr>
            <a:lvl1pPr>
              <a:defRPr b="1"/>
            </a:lvl1pPr>
          </a:lstStyle>
          <a:p>
            <a:r>
              <a:rPr lang="it-IT" b="0" dirty="0" smtClean="0"/>
              <a:t>Il mio compito in azienda è quello di predisporre piani, procedure, istruzioni operative, definire obiettivi e programmi volti ad un miglioramento continuo, formare ed informare il personale, definire piani di campionamenti, e molto altro ancora.</a:t>
            </a:r>
          </a:p>
          <a:p>
            <a:endParaRPr lang="it-IT" b="0" dirty="0" smtClean="0"/>
          </a:p>
          <a:p>
            <a:r>
              <a:rPr lang="it-IT" b="0" dirty="0" smtClean="0"/>
              <a:t>Tali attività sono necessarie sia  per rispondere ai requisiti richiesti dalla Normativa cogente che delle norme volontarie (certificazioni).</a:t>
            </a:r>
          </a:p>
          <a:p>
            <a:endParaRPr lang="it-IT" b="0" dirty="0" smtClean="0"/>
          </a:p>
          <a:p>
            <a:r>
              <a:rPr lang="it-IT" dirty="0" smtClean="0"/>
              <a:t>PER ATTUARE TUTTE LE ATTIVITÀ SOPRA RIPORTATE È NECESSARIA UNA PRESENZA COSTANTE IN AZIENDA.</a:t>
            </a:r>
          </a:p>
          <a:p>
            <a:endParaRPr lang="it-IT" dirty="0" smtClean="0"/>
          </a:p>
          <a:p>
            <a:r>
              <a:rPr lang="it-IT" b="0" dirty="0" smtClean="0"/>
              <a:t>Tale presenza sarà maggiore nel primo periodo in cui si prende in carico una nuova attività, per poi diminuire , ma non scomparire, nel corso del tempo una volta che si è portata a certificazione.</a:t>
            </a:r>
          </a:p>
          <a:p>
            <a:r>
              <a:rPr lang="it-IT" dirty="0"/>
              <a:t>Una buona consulenza sulla Qualità e sulla Sicurezza Alimentare </a:t>
            </a:r>
            <a:r>
              <a:rPr lang="it-IT" dirty="0" smtClean="0"/>
              <a:t>aiuterà l’azienda a </a:t>
            </a:r>
            <a:r>
              <a:rPr lang="it-IT" dirty="0"/>
              <a:t>raggiungere con più semplicità la certificazione </a:t>
            </a:r>
            <a:r>
              <a:rPr lang="it-IT" dirty="0" smtClean="0"/>
              <a:t>a cui è interessata: </a:t>
            </a:r>
            <a:r>
              <a:rPr lang="it-IT" dirty="0"/>
              <a:t>ISO 9001, ISO 22000, BRC/IFS/FSSC 22000.</a:t>
            </a:r>
            <a:r>
              <a:rPr lang="it-IT" b="0" dirty="0" smtClean="0"/>
              <a:t>  </a:t>
            </a:r>
          </a:p>
        </p:txBody>
      </p:sp>
    </p:spTree>
    <p:extLst>
      <p:ext uri="{BB962C8B-B14F-4D97-AF65-F5344CB8AC3E}">
        <p14:creationId xmlns:p14="http://schemas.microsoft.com/office/powerpoint/2010/main" val="42935292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 xmlns:a16="http://schemas.microsoft.com/office/drawing/2014/main" id="{C22B0B15-337C-4DFA-8F81-1E5325B1B382}"/>
              </a:ext>
            </a:extLst>
          </p:cNvPr>
          <p:cNvSpPr txBox="1">
            <a:spLocks noChangeArrowheads="1"/>
          </p:cNvSpPr>
          <p:nvPr/>
        </p:nvSpPr>
        <p:spPr bwMode="auto">
          <a:xfrm>
            <a:off x="2470245" y="368443"/>
            <a:ext cx="8243247" cy="120616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rIns="91440" numCol="1" anchor="t" anchorCtr="0" compatLnSpc="1">
            <a:prstTxWarp prst="textNoShape">
              <a:avLst/>
            </a:prstTxWarp>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b="1" dirty="0"/>
              <a:t>Le </a:t>
            </a:r>
            <a:r>
              <a:rPr lang="it-IT" b="1" dirty="0" smtClean="0"/>
              <a:t>certificazioni </a:t>
            </a:r>
            <a:r>
              <a:rPr lang="it-IT" b="1" dirty="0"/>
              <a:t>da conoscere per un’azienda alimentare</a:t>
            </a:r>
          </a:p>
        </p:txBody>
      </p:sp>
      <p:sp>
        <p:nvSpPr>
          <p:cNvPr id="4" name="Freeform: Shape 10">
            <a:extLst>
              <a:ext uri="{FF2B5EF4-FFF2-40B4-BE49-F238E27FC236}">
                <a16:creationId xmlns="" xmlns:a16="http://schemas.microsoft.com/office/drawing/2014/main" id="{E54C7EB8-55B2-43CC-B14A-84B82FD595A4}"/>
              </a:ext>
            </a:extLst>
          </p:cNvPr>
          <p:cNvSpPr>
            <a:spLocks/>
          </p:cNvSpPr>
          <p:nvPr/>
        </p:nvSpPr>
        <p:spPr bwMode="auto">
          <a:xfrm>
            <a:off x="525288" y="368443"/>
            <a:ext cx="1558925" cy="1743075"/>
          </a:xfrm>
          <a:custGeom>
            <a:avLst/>
            <a:gdLst>
              <a:gd name="connsiteX0" fmla="*/ 998433 w 1997375"/>
              <a:gd name="connsiteY0" fmla="*/ 0 h 2235069"/>
              <a:gd name="connsiteX1" fmla="*/ 1111163 w 1997375"/>
              <a:gd name="connsiteY1" fmla="*/ 30048 h 2235069"/>
              <a:gd name="connsiteX2" fmla="*/ 1884560 w 1997375"/>
              <a:gd name="connsiteY2" fmla="*/ 476179 h 2235069"/>
              <a:gd name="connsiteX3" fmla="*/ 1997375 w 1997375"/>
              <a:gd name="connsiteY3" fmla="*/ 671064 h 2235069"/>
              <a:gd name="connsiteX4" fmla="*/ 1997375 w 1997375"/>
              <a:gd name="connsiteY4" fmla="*/ 1564005 h 2235069"/>
              <a:gd name="connsiteX5" fmla="*/ 1884560 w 1997375"/>
              <a:gd name="connsiteY5" fmla="*/ 1758212 h 2235069"/>
              <a:gd name="connsiteX6" fmla="*/ 1111163 w 1997375"/>
              <a:gd name="connsiteY6" fmla="*/ 2205022 h 2235069"/>
              <a:gd name="connsiteX7" fmla="*/ 886212 w 1997375"/>
              <a:gd name="connsiteY7" fmla="*/ 2205022 h 2235069"/>
              <a:gd name="connsiteX8" fmla="*/ 112136 w 1997375"/>
              <a:gd name="connsiteY8" fmla="*/ 1758212 h 2235069"/>
              <a:gd name="connsiteX9" fmla="*/ 0 w 1997375"/>
              <a:gd name="connsiteY9" fmla="*/ 1564005 h 2235069"/>
              <a:gd name="connsiteX10" fmla="*/ 0 w 1997375"/>
              <a:gd name="connsiteY10" fmla="*/ 671064 h 2235069"/>
              <a:gd name="connsiteX11" fmla="*/ 112136 w 1997375"/>
              <a:gd name="connsiteY11" fmla="*/ 476179 h 2235069"/>
              <a:gd name="connsiteX12" fmla="*/ 886212 w 1997375"/>
              <a:gd name="connsiteY12" fmla="*/ 30048 h 2235069"/>
              <a:gd name="connsiteX13" fmla="*/ 998433 w 1997375"/>
              <a:gd name="connsiteY13" fmla="*/ 0 h 2235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97375" h="2235069">
                <a:moveTo>
                  <a:pt x="998433" y="0"/>
                </a:moveTo>
                <a:cubicBezTo>
                  <a:pt x="1037256" y="0"/>
                  <a:pt x="1076163" y="10016"/>
                  <a:pt x="1111163" y="30048"/>
                </a:cubicBezTo>
                <a:lnTo>
                  <a:pt x="1884560" y="476179"/>
                </a:lnTo>
                <a:cubicBezTo>
                  <a:pt x="1954560" y="516921"/>
                  <a:pt x="1997375" y="590937"/>
                  <a:pt x="1997375" y="671064"/>
                </a:cubicBezTo>
                <a:lnTo>
                  <a:pt x="1997375" y="1564005"/>
                </a:lnTo>
                <a:cubicBezTo>
                  <a:pt x="1997375" y="1644132"/>
                  <a:pt x="1954560" y="1718148"/>
                  <a:pt x="1884560" y="1758212"/>
                </a:cubicBezTo>
                <a:lnTo>
                  <a:pt x="1111163" y="2205022"/>
                </a:lnTo>
                <a:cubicBezTo>
                  <a:pt x="1041163" y="2245085"/>
                  <a:pt x="955532" y="2245085"/>
                  <a:pt x="886212" y="2205022"/>
                </a:cubicBezTo>
                <a:lnTo>
                  <a:pt x="112136" y="1758212"/>
                </a:lnTo>
                <a:cubicBezTo>
                  <a:pt x="42816" y="1718148"/>
                  <a:pt x="0" y="1644132"/>
                  <a:pt x="0" y="1564005"/>
                </a:cubicBezTo>
                <a:lnTo>
                  <a:pt x="0" y="671064"/>
                </a:lnTo>
                <a:cubicBezTo>
                  <a:pt x="0" y="590937"/>
                  <a:pt x="42816" y="516921"/>
                  <a:pt x="112136" y="476179"/>
                </a:cubicBezTo>
                <a:lnTo>
                  <a:pt x="886212" y="30048"/>
                </a:lnTo>
                <a:cubicBezTo>
                  <a:pt x="920872" y="10016"/>
                  <a:pt x="959610" y="0"/>
                  <a:pt x="998433" y="0"/>
                </a:cubicBezTo>
                <a:close/>
              </a:path>
            </a:pathLst>
          </a:custGeom>
          <a:ln/>
        </p:spPr>
        <p:style>
          <a:lnRef idx="2">
            <a:schemeClr val="dk1"/>
          </a:lnRef>
          <a:fillRef idx="1">
            <a:schemeClr val="lt1"/>
          </a:fillRef>
          <a:effectRef idx="0">
            <a:schemeClr val="dk1"/>
          </a:effectRef>
          <a:fontRef idx="minor">
            <a:schemeClr val="dk1"/>
          </a:fontRef>
        </p:style>
        <p:txBody>
          <a:bodyPr lIns="51435" tIns="25718" rIns="51435" bIns="25718" anchor="ctr"/>
          <a:lstStyle/>
          <a:p>
            <a:pPr algn="ctr" eaLnBrk="1" fontAlgn="auto" hangingPunct="1">
              <a:spcBef>
                <a:spcPts val="0"/>
              </a:spcBef>
              <a:spcAft>
                <a:spcPts val="0"/>
              </a:spcAft>
              <a:defRPr/>
            </a:pPr>
            <a:endParaRPr lang="en-US" sz="4050" b="1" dirty="0">
              <a:solidFill>
                <a:schemeClr val="accent2"/>
              </a:solidFill>
              <a:latin typeface="+mn-lt"/>
            </a:endParaRPr>
          </a:p>
        </p:txBody>
      </p:sp>
      <p:pic>
        <p:nvPicPr>
          <p:cNvPr id="6" name="Immagine 5" descr="Immagine che contiene cibo&#10;&#10;Descrizione generata automaticamente">
            <a:extLst>
              <a:ext uri="{FF2B5EF4-FFF2-40B4-BE49-F238E27FC236}">
                <a16:creationId xmlns="" xmlns:a16="http://schemas.microsoft.com/office/drawing/2014/main" id="{4232D258-6276-42CC-A7EE-9F79879BB8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8649" y="699220"/>
            <a:ext cx="1039525" cy="1057716"/>
          </a:xfrm>
          <a:prstGeom prst="rect">
            <a:avLst/>
          </a:prstGeom>
        </p:spPr>
      </p:pic>
      <p:pic>
        <p:nvPicPr>
          <p:cNvPr id="5" name="Immagine 4" descr="WEBINAR AGRO ENPAB.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2319" y="5061093"/>
            <a:ext cx="1557918" cy="1557918"/>
          </a:xfrm>
          <a:prstGeom prst="rect">
            <a:avLst/>
          </a:prstGeom>
        </p:spPr>
      </p:pic>
      <p:sp>
        <p:nvSpPr>
          <p:cNvPr id="2" name="Rettangolo 1"/>
          <p:cNvSpPr/>
          <p:nvPr/>
        </p:nvSpPr>
        <p:spPr>
          <a:xfrm>
            <a:off x="1034716" y="2009607"/>
            <a:ext cx="9091923" cy="4524315"/>
          </a:xfrm>
          <a:prstGeom prst="rect">
            <a:avLst/>
          </a:prstGeom>
        </p:spPr>
        <p:txBody>
          <a:bodyPr wrap="square">
            <a:spAutoFit/>
          </a:bodyPr>
          <a:lstStyle/>
          <a:p>
            <a:pPr algn="just"/>
            <a:r>
              <a:rPr lang="it-IT" dirty="0" smtClean="0"/>
              <a:t>Sempre </a:t>
            </a:r>
            <a:r>
              <a:rPr lang="it-IT" dirty="0"/>
              <a:t>di più, nel settore alimentare, le aziende cercano di differenziarsi e creare un valore aggiunto per i consumatori.</a:t>
            </a:r>
          </a:p>
          <a:p>
            <a:pPr algn="just"/>
            <a:r>
              <a:rPr lang="it-IT" dirty="0"/>
              <a:t>Si aggiorna la veste grafica dei prodotti, si progettano nuovi prodotti, si presta maggiore attenzione al </a:t>
            </a:r>
            <a:r>
              <a:rPr lang="it-IT" dirty="0" err="1"/>
              <a:t>customer</a:t>
            </a:r>
            <a:r>
              <a:rPr lang="it-IT" dirty="0"/>
              <a:t> care…</a:t>
            </a:r>
          </a:p>
          <a:p>
            <a:pPr algn="just"/>
            <a:r>
              <a:rPr lang="it-IT" dirty="0"/>
              <a:t>Ma alla base di tutto, l’</a:t>
            </a:r>
            <a:r>
              <a:rPr lang="it-IT" b="1" dirty="0"/>
              <a:t>obiettivo principale</a:t>
            </a:r>
            <a:r>
              <a:rPr lang="it-IT" dirty="0"/>
              <a:t> delle aziende alimentare deve essere quello di </a:t>
            </a:r>
            <a:r>
              <a:rPr lang="it-IT" b="1" dirty="0"/>
              <a:t>produrre alimenti sicuri</a:t>
            </a:r>
            <a:r>
              <a:rPr lang="it-IT" dirty="0"/>
              <a:t> e evitare di mettere a rischio la salute del consumatore.</a:t>
            </a:r>
          </a:p>
          <a:p>
            <a:pPr algn="just"/>
            <a:r>
              <a:rPr lang="it-IT" dirty="0"/>
              <a:t>A questo scopo, oltre all’applicazione della normativa cogente, sono proprio </a:t>
            </a:r>
            <a:r>
              <a:rPr lang="it-IT" b="1" dirty="0"/>
              <a:t>le certificazioni volontarie</a:t>
            </a:r>
            <a:r>
              <a:rPr lang="it-IT" dirty="0"/>
              <a:t> ad aiutare l’azienda a implementare e applicare un sistema di gestione qualità o un sistema di gestione della sicurezza </a:t>
            </a:r>
            <a:r>
              <a:rPr lang="it-IT" dirty="0" smtClean="0"/>
              <a:t>alimentare.</a:t>
            </a:r>
          </a:p>
          <a:p>
            <a:r>
              <a:rPr lang="it-IT" dirty="0"/>
              <a:t>Possedere un sistema di gestione rigoroso ed efficace a governo dei processi e dei relativi rischi, rappresenta lo strumento per conquistare </a:t>
            </a:r>
            <a:r>
              <a:rPr lang="it-IT" b="1" dirty="0"/>
              <a:t>fiducia e consenso</a:t>
            </a:r>
            <a:r>
              <a:rPr lang="it-IT" dirty="0"/>
              <a:t>, rispondere alle preoccupazioni di clienti e consumatori, comunicare attenzione nella garanzia di qualità, sicurezza, competenza ed efficienza durante la produzione, il confezionamento e la distribuzione.</a:t>
            </a:r>
          </a:p>
          <a:p>
            <a:r>
              <a:rPr lang="it-IT" dirty="0"/>
              <a:t>Data la complessità della filiera, i modelli di sistemi di gestione per la sicurezza dei cibi sono divenuti molto specializzati e raccolgono i requisiti normativi e le esigenze di produzione di ciascuna funzione nella </a:t>
            </a:r>
            <a:r>
              <a:rPr lang="it-IT" i="1" dirty="0" err="1"/>
              <a:t>supply</a:t>
            </a:r>
            <a:r>
              <a:rPr lang="it-IT" i="1" dirty="0"/>
              <a:t> </a:t>
            </a:r>
            <a:r>
              <a:rPr lang="it-IT" i="1" dirty="0" err="1"/>
              <a:t>chain</a:t>
            </a:r>
            <a:r>
              <a:rPr lang="it-IT" dirty="0"/>
              <a:t> alimentare</a:t>
            </a:r>
            <a:r>
              <a:rPr lang="it-IT" dirty="0" smtClean="0"/>
              <a:t>.</a:t>
            </a:r>
            <a:endParaRPr lang="it-IT" dirty="0"/>
          </a:p>
        </p:txBody>
      </p:sp>
    </p:spTree>
    <p:extLst>
      <p:ext uri="{BB962C8B-B14F-4D97-AF65-F5344CB8AC3E}">
        <p14:creationId xmlns:p14="http://schemas.microsoft.com/office/powerpoint/2010/main" val="14952620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 xmlns:a16="http://schemas.microsoft.com/office/drawing/2014/main" id="{C22B0B15-337C-4DFA-8F81-1E5325B1B382}"/>
              </a:ext>
            </a:extLst>
          </p:cNvPr>
          <p:cNvSpPr txBox="1">
            <a:spLocks noChangeArrowheads="1"/>
          </p:cNvSpPr>
          <p:nvPr/>
        </p:nvSpPr>
        <p:spPr bwMode="auto">
          <a:xfrm>
            <a:off x="3244850" y="390526"/>
            <a:ext cx="5702300" cy="81047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rIns="91440" numCol="1" anchor="t" anchorCtr="0" compatLnSpc="1">
            <a:prstTxWarp prst="textNoShape">
              <a:avLst/>
            </a:prstTxWarp>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it-IT" sz="3600" b="1" dirty="0" smtClean="0">
                <a:solidFill>
                  <a:schemeClr val="tx2"/>
                </a:solidFill>
              </a:rPr>
              <a:t>LA CERTIFICAZIONE DELLE AZIENDE ALIMENTARI</a:t>
            </a:r>
            <a:endParaRPr lang="en-US" altLang="it-IT" sz="3600" b="1" dirty="0">
              <a:solidFill>
                <a:schemeClr val="tx2"/>
              </a:solidFill>
            </a:endParaRPr>
          </a:p>
        </p:txBody>
      </p:sp>
      <p:sp>
        <p:nvSpPr>
          <p:cNvPr id="4" name="Freeform: Shape 10">
            <a:extLst>
              <a:ext uri="{FF2B5EF4-FFF2-40B4-BE49-F238E27FC236}">
                <a16:creationId xmlns="" xmlns:a16="http://schemas.microsoft.com/office/drawing/2014/main" id="{E54C7EB8-55B2-43CC-B14A-84B82FD595A4}"/>
              </a:ext>
            </a:extLst>
          </p:cNvPr>
          <p:cNvSpPr>
            <a:spLocks/>
          </p:cNvSpPr>
          <p:nvPr/>
        </p:nvSpPr>
        <p:spPr bwMode="auto">
          <a:xfrm>
            <a:off x="243934" y="262933"/>
            <a:ext cx="1004574" cy="1073495"/>
          </a:xfrm>
          <a:custGeom>
            <a:avLst/>
            <a:gdLst>
              <a:gd name="connsiteX0" fmla="*/ 998433 w 1997375"/>
              <a:gd name="connsiteY0" fmla="*/ 0 h 2235069"/>
              <a:gd name="connsiteX1" fmla="*/ 1111163 w 1997375"/>
              <a:gd name="connsiteY1" fmla="*/ 30048 h 2235069"/>
              <a:gd name="connsiteX2" fmla="*/ 1884560 w 1997375"/>
              <a:gd name="connsiteY2" fmla="*/ 476179 h 2235069"/>
              <a:gd name="connsiteX3" fmla="*/ 1997375 w 1997375"/>
              <a:gd name="connsiteY3" fmla="*/ 671064 h 2235069"/>
              <a:gd name="connsiteX4" fmla="*/ 1997375 w 1997375"/>
              <a:gd name="connsiteY4" fmla="*/ 1564005 h 2235069"/>
              <a:gd name="connsiteX5" fmla="*/ 1884560 w 1997375"/>
              <a:gd name="connsiteY5" fmla="*/ 1758212 h 2235069"/>
              <a:gd name="connsiteX6" fmla="*/ 1111163 w 1997375"/>
              <a:gd name="connsiteY6" fmla="*/ 2205022 h 2235069"/>
              <a:gd name="connsiteX7" fmla="*/ 886212 w 1997375"/>
              <a:gd name="connsiteY7" fmla="*/ 2205022 h 2235069"/>
              <a:gd name="connsiteX8" fmla="*/ 112136 w 1997375"/>
              <a:gd name="connsiteY8" fmla="*/ 1758212 h 2235069"/>
              <a:gd name="connsiteX9" fmla="*/ 0 w 1997375"/>
              <a:gd name="connsiteY9" fmla="*/ 1564005 h 2235069"/>
              <a:gd name="connsiteX10" fmla="*/ 0 w 1997375"/>
              <a:gd name="connsiteY10" fmla="*/ 671064 h 2235069"/>
              <a:gd name="connsiteX11" fmla="*/ 112136 w 1997375"/>
              <a:gd name="connsiteY11" fmla="*/ 476179 h 2235069"/>
              <a:gd name="connsiteX12" fmla="*/ 886212 w 1997375"/>
              <a:gd name="connsiteY12" fmla="*/ 30048 h 2235069"/>
              <a:gd name="connsiteX13" fmla="*/ 998433 w 1997375"/>
              <a:gd name="connsiteY13" fmla="*/ 0 h 2235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97375" h="2235069">
                <a:moveTo>
                  <a:pt x="998433" y="0"/>
                </a:moveTo>
                <a:cubicBezTo>
                  <a:pt x="1037256" y="0"/>
                  <a:pt x="1076163" y="10016"/>
                  <a:pt x="1111163" y="30048"/>
                </a:cubicBezTo>
                <a:lnTo>
                  <a:pt x="1884560" y="476179"/>
                </a:lnTo>
                <a:cubicBezTo>
                  <a:pt x="1954560" y="516921"/>
                  <a:pt x="1997375" y="590937"/>
                  <a:pt x="1997375" y="671064"/>
                </a:cubicBezTo>
                <a:lnTo>
                  <a:pt x="1997375" y="1564005"/>
                </a:lnTo>
                <a:cubicBezTo>
                  <a:pt x="1997375" y="1644132"/>
                  <a:pt x="1954560" y="1718148"/>
                  <a:pt x="1884560" y="1758212"/>
                </a:cubicBezTo>
                <a:lnTo>
                  <a:pt x="1111163" y="2205022"/>
                </a:lnTo>
                <a:cubicBezTo>
                  <a:pt x="1041163" y="2245085"/>
                  <a:pt x="955532" y="2245085"/>
                  <a:pt x="886212" y="2205022"/>
                </a:cubicBezTo>
                <a:lnTo>
                  <a:pt x="112136" y="1758212"/>
                </a:lnTo>
                <a:cubicBezTo>
                  <a:pt x="42816" y="1718148"/>
                  <a:pt x="0" y="1644132"/>
                  <a:pt x="0" y="1564005"/>
                </a:cubicBezTo>
                <a:lnTo>
                  <a:pt x="0" y="671064"/>
                </a:lnTo>
                <a:cubicBezTo>
                  <a:pt x="0" y="590937"/>
                  <a:pt x="42816" y="516921"/>
                  <a:pt x="112136" y="476179"/>
                </a:cubicBezTo>
                <a:lnTo>
                  <a:pt x="886212" y="30048"/>
                </a:lnTo>
                <a:cubicBezTo>
                  <a:pt x="920872" y="10016"/>
                  <a:pt x="959610" y="0"/>
                  <a:pt x="998433" y="0"/>
                </a:cubicBezTo>
                <a:close/>
              </a:path>
            </a:pathLst>
          </a:custGeom>
          <a:ln/>
        </p:spPr>
        <p:style>
          <a:lnRef idx="2">
            <a:schemeClr val="dk1"/>
          </a:lnRef>
          <a:fillRef idx="1">
            <a:schemeClr val="lt1"/>
          </a:fillRef>
          <a:effectRef idx="0">
            <a:schemeClr val="dk1"/>
          </a:effectRef>
          <a:fontRef idx="minor">
            <a:schemeClr val="dk1"/>
          </a:fontRef>
        </p:style>
        <p:txBody>
          <a:bodyPr lIns="51435" tIns="25718" rIns="51435" bIns="25718" anchor="ctr"/>
          <a:lstStyle/>
          <a:p>
            <a:pPr algn="ctr" eaLnBrk="1" fontAlgn="auto" hangingPunct="1">
              <a:spcBef>
                <a:spcPts val="0"/>
              </a:spcBef>
              <a:spcAft>
                <a:spcPts val="0"/>
              </a:spcAft>
              <a:defRPr/>
            </a:pPr>
            <a:endParaRPr lang="en-US" sz="4050" b="1" dirty="0">
              <a:solidFill>
                <a:schemeClr val="accent2"/>
              </a:solidFill>
              <a:latin typeface="+mn-lt"/>
            </a:endParaRPr>
          </a:p>
        </p:txBody>
      </p:sp>
      <p:pic>
        <p:nvPicPr>
          <p:cNvPr id="6" name="Immagine 5" descr="Immagine che contiene cibo&#10;&#10;Descrizione generata automaticamente">
            <a:extLst>
              <a:ext uri="{FF2B5EF4-FFF2-40B4-BE49-F238E27FC236}">
                <a16:creationId xmlns="" xmlns:a16="http://schemas.microsoft.com/office/drawing/2014/main" id="{4232D258-6276-42CC-A7EE-9F79879BB8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6955" y="453030"/>
            <a:ext cx="669872" cy="681594"/>
          </a:xfrm>
          <a:prstGeom prst="rect">
            <a:avLst/>
          </a:prstGeom>
        </p:spPr>
      </p:pic>
      <p:pic>
        <p:nvPicPr>
          <p:cNvPr id="5" name="Immagine 4" descr="WEBINAR AGRO ENPAB.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25553" y="5689837"/>
            <a:ext cx="1034683" cy="1034683"/>
          </a:xfrm>
          <a:prstGeom prst="rect">
            <a:avLst/>
          </a:prstGeom>
        </p:spPr>
      </p:pic>
      <p:sp>
        <p:nvSpPr>
          <p:cNvPr id="12" name="Rettangolo 11"/>
          <p:cNvSpPr/>
          <p:nvPr/>
        </p:nvSpPr>
        <p:spPr>
          <a:xfrm>
            <a:off x="1237886" y="1654393"/>
            <a:ext cx="10485541" cy="4247317"/>
          </a:xfrm>
          <a:prstGeom prst="rect">
            <a:avLst/>
          </a:prstGeom>
        </p:spPr>
        <p:txBody>
          <a:bodyPr wrap="square">
            <a:spAutoFit/>
          </a:bodyPr>
          <a:lstStyle/>
          <a:p>
            <a:r>
              <a:rPr lang="it-IT" dirty="0"/>
              <a:t>La norma ISO 22000 con le altre norme BRC, IFS, EUREP GAP, EFSIS rappresentano i nuovi standard mondiali di riferimento in tema d’</a:t>
            </a:r>
            <a:r>
              <a:rPr lang="it-IT" b="1" dirty="0"/>
              <a:t>igiene e sicurezza alimentare</a:t>
            </a:r>
            <a:r>
              <a:rPr lang="it-IT" dirty="0"/>
              <a:t>. Queste norme definiscono i requisiti e i parametri che le aziende del settore agroalimentare devono rispettare per garantire che i prodotti alimentari abbiano degli standard elevati di </a:t>
            </a:r>
            <a:r>
              <a:rPr lang="it-IT" b="1" dirty="0"/>
              <a:t>sicurezza</a:t>
            </a:r>
            <a:r>
              <a:rPr lang="it-IT" dirty="0"/>
              <a:t> igienica. Questo tipo di certificazione per le aziende alimentari rappresenta uno standard indispensabile per poter entrare a far parte dei fornitori della Grande Distribuzione. Sono le imprese certificate a essere viste come partner affidabili e sicuri in fase di fornitura, ed è per questa ragione che gli standard in materia di sicurezza alimentare e igiene stanno assumendo maggiore importanza, anche dal punto di vista della sostenibilità. Tale aspetto va considerato anche alla luce delle continue novità riguardanti l’etichettatura dei prodotti alimentari.</a:t>
            </a:r>
          </a:p>
          <a:p>
            <a:r>
              <a:rPr lang="it-IT" dirty="0"/>
              <a:t>Per realizzare un sistema di gestione della Sicurezza Alimentare bisogna intervenire in diverse fasi. Garantire sicurezza e sorveglianza lungo tutta la filiera agroalimentare è un obiettivo imprescindibile per le organizzazioni operanti nel settore alimentare. Ciò comporta numerosi vantaggi, primo tra tutti la fiducia dei consumatori. ISO 22000 standard è uno standard internazionale in materia di alimenti che permette di soddisfare la normativa in vigore applicabile a livello di processo o prodotto, non obbligatorio ma riconosciuto come riferimento indiscusso tra i produttori operanti nella filiera alimentare</a:t>
            </a:r>
            <a:r>
              <a:rPr lang="it-IT" dirty="0" smtClean="0"/>
              <a:t>.</a:t>
            </a:r>
            <a:endParaRPr lang="it-IT" dirty="0"/>
          </a:p>
        </p:txBody>
      </p:sp>
    </p:spTree>
    <p:extLst>
      <p:ext uri="{BB962C8B-B14F-4D97-AF65-F5344CB8AC3E}">
        <p14:creationId xmlns:p14="http://schemas.microsoft.com/office/powerpoint/2010/main" val="10792235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 xmlns:a16="http://schemas.microsoft.com/office/drawing/2014/main" id="{C22B0B15-337C-4DFA-8F81-1E5325B1B382}"/>
              </a:ext>
            </a:extLst>
          </p:cNvPr>
          <p:cNvSpPr txBox="1">
            <a:spLocks noChangeArrowheads="1"/>
          </p:cNvSpPr>
          <p:nvPr/>
        </p:nvSpPr>
        <p:spPr bwMode="auto">
          <a:xfrm>
            <a:off x="3244850" y="390526"/>
            <a:ext cx="5702300" cy="81047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rIns="91440" numCol="1" anchor="t" anchorCtr="0" compatLnSpc="1">
            <a:prstTxWarp prst="textNoShape">
              <a:avLst/>
            </a:prstTxWarp>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it-IT" sz="3600" b="1" dirty="0" smtClean="0">
                <a:solidFill>
                  <a:schemeClr val="tx2"/>
                </a:solidFill>
              </a:rPr>
              <a:t>LA CERTIFICAZIONE DELLE AZIENDE ALIMENTARI</a:t>
            </a:r>
            <a:endParaRPr lang="en-US" altLang="it-IT" sz="3600" b="1" dirty="0">
              <a:solidFill>
                <a:schemeClr val="tx2"/>
              </a:solidFill>
            </a:endParaRPr>
          </a:p>
        </p:txBody>
      </p:sp>
      <p:sp>
        <p:nvSpPr>
          <p:cNvPr id="4" name="Freeform: Shape 10">
            <a:extLst>
              <a:ext uri="{FF2B5EF4-FFF2-40B4-BE49-F238E27FC236}">
                <a16:creationId xmlns="" xmlns:a16="http://schemas.microsoft.com/office/drawing/2014/main" id="{E54C7EB8-55B2-43CC-B14A-84B82FD595A4}"/>
              </a:ext>
            </a:extLst>
          </p:cNvPr>
          <p:cNvSpPr>
            <a:spLocks/>
          </p:cNvSpPr>
          <p:nvPr/>
        </p:nvSpPr>
        <p:spPr bwMode="auto">
          <a:xfrm>
            <a:off x="525288" y="368443"/>
            <a:ext cx="1558925" cy="1743075"/>
          </a:xfrm>
          <a:custGeom>
            <a:avLst/>
            <a:gdLst>
              <a:gd name="connsiteX0" fmla="*/ 998433 w 1997375"/>
              <a:gd name="connsiteY0" fmla="*/ 0 h 2235069"/>
              <a:gd name="connsiteX1" fmla="*/ 1111163 w 1997375"/>
              <a:gd name="connsiteY1" fmla="*/ 30048 h 2235069"/>
              <a:gd name="connsiteX2" fmla="*/ 1884560 w 1997375"/>
              <a:gd name="connsiteY2" fmla="*/ 476179 h 2235069"/>
              <a:gd name="connsiteX3" fmla="*/ 1997375 w 1997375"/>
              <a:gd name="connsiteY3" fmla="*/ 671064 h 2235069"/>
              <a:gd name="connsiteX4" fmla="*/ 1997375 w 1997375"/>
              <a:gd name="connsiteY4" fmla="*/ 1564005 h 2235069"/>
              <a:gd name="connsiteX5" fmla="*/ 1884560 w 1997375"/>
              <a:gd name="connsiteY5" fmla="*/ 1758212 h 2235069"/>
              <a:gd name="connsiteX6" fmla="*/ 1111163 w 1997375"/>
              <a:gd name="connsiteY6" fmla="*/ 2205022 h 2235069"/>
              <a:gd name="connsiteX7" fmla="*/ 886212 w 1997375"/>
              <a:gd name="connsiteY7" fmla="*/ 2205022 h 2235069"/>
              <a:gd name="connsiteX8" fmla="*/ 112136 w 1997375"/>
              <a:gd name="connsiteY8" fmla="*/ 1758212 h 2235069"/>
              <a:gd name="connsiteX9" fmla="*/ 0 w 1997375"/>
              <a:gd name="connsiteY9" fmla="*/ 1564005 h 2235069"/>
              <a:gd name="connsiteX10" fmla="*/ 0 w 1997375"/>
              <a:gd name="connsiteY10" fmla="*/ 671064 h 2235069"/>
              <a:gd name="connsiteX11" fmla="*/ 112136 w 1997375"/>
              <a:gd name="connsiteY11" fmla="*/ 476179 h 2235069"/>
              <a:gd name="connsiteX12" fmla="*/ 886212 w 1997375"/>
              <a:gd name="connsiteY12" fmla="*/ 30048 h 2235069"/>
              <a:gd name="connsiteX13" fmla="*/ 998433 w 1997375"/>
              <a:gd name="connsiteY13" fmla="*/ 0 h 2235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97375" h="2235069">
                <a:moveTo>
                  <a:pt x="998433" y="0"/>
                </a:moveTo>
                <a:cubicBezTo>
                  <a:pt x="1037256" y="0"/>
                  <a:pt x="1076163" y="10016"/>
                  <a:pt x="1111163" y="30048"/>
                </a:cubicBezTo>
                <a:lnTo>
                  <a:pt x="1884560" y="476179"/>
                </a:lnTo>
                <a:cubicBezTo>
                  <a:pt x="1954560" y="516921"/>
                  <a:pt x="1997375" y="590937"/>
                  <a:pt x="1997375" y="671064"/>
                </a:cubicBezTo>
                <a:lnTo>
                  <a:pt x="1997375" y="1564005"/>
                </a:lnTo>
                <a:cubicBezTo>
                  <a:pt x="1997375" y="1644132"/>
                  <a:pt x="1954560" y="1718148"/>
                  <a:pt x="1884560" y="1758212"/>
                </a:cubicBezTo>
                <a:lnTo>
                  <a:pt x="1111163" y="2205022"/>
                </a:lnTo>
                <a:cubicBezTo>
                  <a:pt x="1041163" y="2245085"/>
                  <a:pt x="955532" y="2245085"/>
                  <a:pt x="886212" y="2205022"/>
                </a:cubicBezTo>
                <a:lnTo>
                  <a:pt x="112136" y="1758212"/>
                </a:lnTo>
                <a:cubicBezTo>
                  <a:pt x="42816" y="1718148"/>
                  <a:pt x="0" y="1644132"/>
                  <a:pt x="0" y="1564005"/>
                </a:cubicBezTo>
                <a:lnTo>
                  <a:pt x="0" y="671064"/>
                </a:lnTo>
                <a:cubicBezTo>
                  <a:pt x="0" y="590937"/>
                  <a:pt x="42816" y="516921"/>
                  <a:pt x="112136" y="476179"/>
                </a:cubicBezTo>
                <a:lnTo>
                  <a:pt x="886212" y="30048"/>
                </a:lnTo>
                <a:cubicBezTo>
                  <a:pt x="920872" y="10016"/>
                  <a:pt x="959610" y="0"/>
                  <a:pt x="998433" y="0"/>
                </a:cubicBezTo>
                <a:close/>
              </a:path>
            </a:pathLst>
          </a:custGeom>
          <a:ln/>
        </p:spPr>
        <p:style>
          <a:lnRef idx="2">
            <a:schemeClr val="dk1"/>
          </a:lnRef>
          <a:fillRef idx="1">
            <a:schemeClr val="lt1"/>
          </a:fillRef>
          <a:effectRef idx="0">
            <a:schemeClr val="dk1"/>
          </a:effectRef>
          <a:fontRef idx="minor">
            <a:schemeClr val="dk1"/>
          </a:fontRef>
        </p:style>
        <p:txBody>
          <a:bodyPr lIns="51435" tIns="25718" rIns="51435" bIns="25718" anchor="ctr"/>
          <a:lstStyle/>
          <a:p>
            <a:pPr algn="ctr" eaLnBrk="1" fontAlgn="auto" hangingPunct="1">
              <a:spcBef>
                <a:spcPts val="0"/>
              </a:spcBef>
              <a:spcAft>
                <a:spcPts val="0"/>
              </a:spcAft>
              <a:defRPr/>
            </a:pPr>
            <a:endParaRPr lang="en-US" sz="4050" b="1" dirty="0">
              <a:solidFill>
                <a:schemeClr val="accent2"/>
              </a:solidFill>
              <a:latin typeface="+mn-lt"/>
            </a:endParaRPr>
          </a:p>
        </p:txBody>
      </p:sp>
      <p:pic>
        <p:nvPicPr>
          <p:cNvPr id="6" name="Immagine 5" descr="Immagine che contiene cibo&#10;&#10;Descrizione generata automaticamente">
            <a:extLst>
              <a:ext uri="{FF2B5EF4-FFF2-40B4-BE49-F238E27FC236}">
                <a16:creationId xmlns="" xmlns:a16="http://schemas.microsoft.com/office/drawing/2014/main" id="{4232D258-6276-42CC-A7EE-9F79879BB8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8649" y="699220"/>
            <a:ext cx="1039525" cy="1057716"/>
          </a:xfrm>
          <a:prstGeom prst="rect">
            <a:avLst/>
          </a:prstGeom>
        </p:spPr>
      </p:pic>
      <p:pic>
        <p:nvPicPr>
          <p:cNvPr id="5" name="Immagine 4" descr="WEBINAR AGRO ENPAB.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2319" y="5061093"/>
            <a:ext cx="1557918" cy="1557918"/>
          </a:xfrm>
          <a:prstGeom prst="rect">
            <a:avLst/>
          </a:prstGeom>
        </p:spPr>
      </p:pic>
      <p:sp>
        <p:nvSpPr>
          <p:cNvPr id="12" name="Rettangolo 11"/>
          <p:cNvSpPr/>
          <p:nvPr/>
        </p:nvSpPr>
        <p:spPr>
          <a:xfrm>
            <a:off x="1237886" y="2234688"/>
            <a:ext cx="10485541" cy="3139321"/>
          </a:xfrm>
          <a:prstGeom prst="rect">
            <a:avLst/>
          </a:prstGeom>
        </p:spPr>
        <p:txBody>
          <a:bodyPr wrap="square">
            <a:spAutoFit/>
          </a:bodyPr>
          <a:lstStyle/>
          <a:p>
            <a:r>
              <a:rPr lang="it-IT" b="1" dirty="0"/>
              <a:t>Le aziende alimentari che si rivolgono alla Grande Distribuzione Organizzata (GDO) o </a:t>
            </a:r>
            <a:r>
              <a:rPr lang="it-IT" b="1" dirty="0" smtClean="0"/>
              <a:t>a </a:t>
            </a:r>
            <a:r>
              <a:rPr lang="it-IT" b="1" dirty="0"/>
              <a:t>mercati </a:t>
            </a:r>
            <a:endParaRPr lang="it-IT" b="1" dirty="0" smtClean="0"/>
          </a:p>
          <a:p>
            <a:r>
              <a:rPr lang="it-IT" b="1" dirty="0" smtClean="0"/>
              <a:t>internazionali </a:t>
            </a:r>
            <a:r>
              <a:rPr lang="it-IT" b="1" dirty="0"/>
              <a:t>necessariamente hanno bisogno di andare incontro alle certificazioni riconosciute </a:t>
            </a:r>
            <a:endParaRPr lang="it-IT" b="1" dirty="0" smtClean="0"/>
          </a:p>
          <a:p>
            <a:r>
              <a:rPr lang="it-IT" b="1" dirty="0" smtClean="0"/>
              <a:t>a </a:t>
            </a:r>
            <a:r>
              <a:rPr lang="it-IT" b="1" dirty="0"/>
              <a:t>livelli nazionale, Europeo ed internazionale.</a:t>
            </a:r>
            <a:endParaRPr lang="it-IT" dirty="0"/>
          </a:p>
          <a:p>
            <a:r>
              <a:rPr lang="it-IT" dirty="0"/>
              <a:t>Altro aspetto fondamentale che riguarda le certificazioni requisiti è la difesa e legalità dei prodotti, </a:t>
            </a:r>
            <a:endParaRPr lang="it-IT" dirty="0" smtClean="0"/>
          </a:p>
          <a:p>
            <a:r>
              <a:rPr lang="it-IT" dirty="0" smtClean="0"/>
              <a:t>in </a:t>
            </a:r>
            <a:r>
              <a:rPr lang="it-IT" dirty="0"/>
              <a:t>relazione alla </a:t>
            </a:r>
            <a:r>
              <a:rPr lang="it-IT" dirty="0" err="1">
                <a:hlinkClick r:id="rId4"/>
              </a:rPr>
              <a:t>Food</a:t>
            </a:r>
            <a:r>
              <a:rPr lang="it-IT" dirty="0">
                <a:hlinkClick r:id="rId4"/>
              </a:rPr>
              <a:t> </a:t>
            </a:r>
            <a:r>
              <a:rPr lang="it-IT" dirty="0" err="1">
                <a:hlinkClick r:id="rId4"/>
              </a:rPr>
              <a:t>Fraud</a:t>
            </a:r>
            <a:r>
              <a:rPr lang="it-IT" dirty="0"/>
              <a:t> e </a:t>
            </a:r>
            <a:r>
              <a:rPr lang="it-IT" dirty="0" err="1">
                <a:hlinkClick r:id="rId5"/>
              </a:rPr>
              <a:t>Food</a:t>
            </a:r>
            <a:r>
              <a:rPr lang="it-IT" dirty="0">
                <a:hlinkClick r:id="rId5"/>
              </a:rPr>
              <a:t> Defense</a:t>
            </a:r>
            <a:r>
              <a:rPr lang="it-IT" dirty="0"/>
              <a:t> per la tutela del settore agroalimentare italiano contro </a:t>
            </a:r>
            <a:endParaRPr lang="it-IT" dirty="0" smtClean="0"/>
          </a:p>
          <a:p>
            <a:r>
              <a:rPr lang="it-IT" dirty="0" smtClean="0"/>
              <a:t>comportamenti </a:t>
            </a:r>
            <a:r>
              <a:rPr lang="it-IT" dirty="0"/>
              <a:t>atti a </a:t>
            </a:r>
            <a:r>
              <a:rPr lang="it-IT" dirty="0">
                <a:hlinkClick r:id="rId6"/>
              </a:rPr>
              <a:t>frodare</a:t>
            </a:r>
            <a:r>
              <a:rPr lang="it-IT" dirty="0"/>
              <a:t>.</a:t>
            </a:r>
          </a:p>
          <a:p>
            <a:r>
              <a:rPr lang="it-IT" dirty="0"/>
              <a:t>A questo scopo, oltre all’applicazione della normativa cogente, </a:t>
            </a:r>
            <a:r>
              <a:rPr lang="it-IT" b="1" dirty="0"/>
              <a:t>sono le certificazioni volontarie ad aiutare </a:t>
            </a:r>
            <a:endParaRPr lang="it-IT" b="1" dirty="0" smtClean="0"/>
          </a:p>
          <a:p>
            <a:r>
              <a:rPr lang="it-IT" b="1" dirty="0" smtClean="0"/>
              <a:t>l’azienda </a:t>
            </a:r>
            <a:r>
              <a:rPr lang="it-IT" b="1" dirty="0"/>
              <a:t>a implementare e applicare un sistema di gestione qualità o un sistema di gestione della sicurezza alimentare.</a:t>
            </a:r>
            <a:endParaRPr lang="it-IT" dirty="0"/>
          </a:p>
          <a:p>
            <a:r>
              <a:rPr lang="it-IT" dirty="0"/>
              <a:t>Possedere una o più certificazioni significa per un’azienda poter garantire ai propri clienti di lavorare </a:t>
            </a:r>
            <a:endParaRPr lang="it-IT" dirty="0" smtClean="0"/>
          </a:p>
          <a:p>
            <a:r>
              <a:rPr lang="it-IT" dirty="0" smtClean="0"/>
              <a:t>con </a:t>
            </a:r>
            <a:r>
              <a:rPr lang="it-IT" dirty="0"/>
              <a:t>metodo affinché venga sempre garantita la qualità e sicurezza dei prodotti commercializzati.</a:t>
            </a:r>
          </a:p>
        </p:txBody>
      </p:sp>
    </p:spTree>
    <p:extLst>
      <p:ext uri="{BB962C8B-B14F-4D97-AF65-F5344CB8AC3E}">
        <p14:creationId xmlns:p14="http://schemas.microsoft.com/office/powerpoint/2010/main" val="947023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 xmlns:a16="http://schemas.microsoft.com/office/drawing/2014/main" id="{C22B0B15-337C-4DFA-8F81-1E5325B1B382}"/>
              </a:ext>
            </a:extLst>
          </p:cNvPr>
          <p:cNvSpPr txBox="1">
            <a:spLocks noChangeArrowheads="1"/>
          </p:cNvSpPr>
          <p:nvPr/>
        </p:nvSpPr>
        <p:spPr bwMode="auto">
          <a:xfrm>
            <a:off x="3244850" y="390526"/>
            <a:ext cx="5702300" cy="81047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rIns="91440" numCol="1" anchor="t" anchorCtr="0" compatLnSpc="1">
            <a:prstTxWarp prst="textNoShape">
              <a:avLst/>
            </a:prstTxWarp>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it-IT" dirty="0" smtClean="0">
                <a:solidFill>
                  <a:schemeClr val="tx2"/>
                </a:solidFill>
              </a:rPr>
              <a:t>QUALI CERTIFICAZIONI</a:t>
            </a:r>
            <a:endParaRPr lang="en-US" altLang="it-IT" dirty="0">
              <a:solidFill>
                <a:schemeClr val="tx2"/>
              </a:solidFill>
            </a:endParaRPr>
          </a:p>
        </p:txBody>
      </p:sp>
      <p:sp>
        <p:nvSpPr>
          <p:cNvPr id="4" name="Freeform: Shape 10">
            <a:extLst>
              <a:ext uri="{FF2B5EF4-FFF2-40B4-BE49-F238E27FC236}">
                <a16:creationId xmlns="" xmlns:a16="http://schemas.microsoft.com/office/drawing/2014/main" id="{E54C7EB8-55B2-43CC-B14A-84B82FD595A4}"/>
              </a:ext>
            </a:extLst>
          </p:cNvPr>
          <p:cNvSpPr>
            <a:spLocks/>
          </p:cNvSpPr>
          <p:nvPr/>
        </p:nvSpPr>
        <p:spPr bwMode="auto">
          <a:xfrm>
            <a:off x="296684" y="-36004"/>
            <a:ext cx="1272886" cy="1055911"/>
          </a:xfrm>
          <a:custGeom>
            <a:avLst/>
            <a:gdLst>
              <a:gd name="connsiteX0" fmla="*/ 998433 w 1997375"/>
              <a:gd name="connsiteY0" fmla="*/ 0 h 2235069"/>
              <a:gd name="connsiteX1" fmla="*/ 1111163 w 1997375"/>
              <a:gd name="connsiteY1" fmla="*/ 30048 h 2235069"/>
              <a:gd name="connsiteX2" fmla="*/ 1884560 w 1997375"/>
              <a:gd name="connsiteY2" fmla="*/ 476179 h 2235069"/>
              <a:gd name="connsiteX3" fmla="*/ 1997375 w 1997375"/>
              <a:gd name="connsiteY3" fmla="*/ 671064 h 2235069"/>
              <a:gd name="connsiteX4" fmla="*/ 1997375 w 1997375"/>
              <a:gd name="connsiteY4" fmla="*/ 1564005 h 2235069"/>
              <a:gd name="connsiteX5" fmla="*/ 1884560 w 1997375"/>
              <a:gd name="connsiteY5" fmla="*/ 1758212 h 2235069"/>
              <a:gd name="connsiteX6" fmla="*/ 1111163 w 1997375"/>
              <a:gd name="connsiteY6" fmla="*/ 2205022 h 2235069"/>
              <a:gd name="connsiteX7" fmla="*/ 886212 w 1997375"/>
              <a:gd name="connsiteY7" fmla="*/ 2205022 h 2235069"/>
              <a:gd name="connsiteX8" fmla="*/ 112136 w 1997375"/>
              <a:gd name="connsiteY8" fmla="*/ 1758212 h 2235069"/>
              <a:gd name="connsiteX9" fmla="*/ 0 w 1997375"/>
              <a:gd name="connsiteY9" fmla="*/ 1564005 h 2235069"/>
              <a:gd name="connsiteX10" fmla="*/ 0 w 1997375"/>
              <a:gd name="connsiteY10" fmla="*/ 671064 h 2235069"/>
              <a:gd name="connsiteX11" fmla="*/ 112136 w 1997375"/>
              <a:gd name="connsiteY11" fmla="*/ 476179 h 2235069"/>
              <a:gd name="connsiteX12" fmla="*/ 886212 w 1997375"/>
              <a:gd name="connsiteY12" fmla="*/ 30048 h 2235069"/>
              <a:gd name="connsiteX13" fmla="*/ 998433 w 1997375"/>
              <a:gd name="connsiteY13" fmla="*/ 0 h 2235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97375" h="2235069">
                <a:moveTo>
                  <a:pt x="998433" y="0"/>
                </a:moveTo>
                <a:cubicBezTo>
                  <a:pt x="1037256" y="0"/>
                  <a:pt x="1076163" y="10016"/>
                  <a:pt x="1111163" y="30048"/>
                </a:cubicBezTo>
                <a:lnTo>
                  <a:pt x="1884560" y="476179"/>
                </a:lnTo>
                <a:cubicBezTo>
                  <a:pt x="1954560" y="516921"/>
                  <a:pt x="1997375" y="590937"/>
                  <a:pt x="1997375" y="671064"/>
                </a:cubicBezTo>
                <a:lnTo>
                  <a:pt x="1997375" y="1564005"/>
                </a:lnTo>
                <a:cubicBezTo>
                  <a:pt x="1997375" y="1644132"/>
                  <a:pt x="1954560" y="1718148"/>
                  <a:pt x="1884560" y="1758212"/>
                </a:cubicBezTo>
                <a:lnTo>
                  <a:pt x="1111163" y="2205022"/>
                </a:lnTo>
                <a:cubicBezTo>
                  <a:pt x="1041163" y="2245085"/>
                  <a:pt x="955532" y="2245085"/>
                  <a:pt x="886212" y="2205022"/>
                </a:cubicBezTo>
                <a:lnTo>
                  <a:pt x="112136" y="1758212"/>
                </a:lnTo>
                <a:cubicBezTo>
                  <a:pt x="42816" y="1718148"/>
                  <a:pt x="0" y="1644132"/>
                  <a:pt x="0" y="1564005"/>
                </a:cubicBezTo>
                <a:lnTo>
                  <a:pt x="0" y="671064"/>
                </a:lnTo>
                <a:cubicBezTo>
                  <a:pt x="0" y="590937"/>
                  <a:pt x="42816" y="516921"/>
                  <a:pt x="112136" y="476179"/>
                </a:cubicBezTo>
                <a:lnTo>
                  <a:pt x="886212" y="30048"/>
                </a:lnTo>
                <a:cubicBezTo>
                  <a:pt x="920872" y="10016"/>
                  <a:pt x="959610" y="0"/>
                  <a:pt x="998433" y="0"/>
                </a:cubicBezTo>
                <a:close/>
              </a:path>
            </a:pathLst>
          </a:custGeom>
          <a:ln/>
        </p:spPr>
        <p:style>
          <a:lnRef idx="2">
            <a:schemeClr val="dk1"/>
          </a:lnRef>
          <a:fillRef idx="1">
            <a:schemeClr val="lt1"/>
          </a:fillRef>
          <a:effectRef idx="0">
            <a:schemeClr val="dk1"/>
          </a:effectRef>
          <a:fontRef idx="minor">
            <a:schemeClr val="dk1"/>
          </a:fontRef>
        </p:style>
        <p:txBody>
          <a:bodyPr lIns="51435" tIns="25718" rIns="51435" bIns="25718" anchor="ctr"/>
          <a:lstStyle/>
          <a:p>
            <a:pPr algn="ctr" eaLnBrk="1" fontAlgn="auto" hangingPunct="1">
              <a:spcBef>
                <a:spcPts val="0"/>
              </a:spcBef>
              <a:spcAft>
                <a:spcPts val="0"/>
              </a:spcAft>
              <a:defRPr/>
            </a:pPr>
            <a:endParaRPr lang="en-US" sz="4050" b="1" dirty="0">
              <a:solidFill>
                <a:schemeClr val="accent2"/>
              </a:solidFill>
              <a:latin typeface="+mn-lt"/>
            </a:endParaRPr>
          </a:p>
        </p:txBody>
      </p:sp>
      <p:pic>
        <p:nvPicPr>
          <p:cNvPr id="6" name="Immagine 5" descr="Immagine che contiene cibo&#10;&#10;Descrizione generata automaticamente">
            <a:extLst>
              <a:ext uri="{FF2B5EF4-FFF2-40B4-BE49-F238E27FC236}">
                <a16:creationId xmlns="" xmlns:a16="http://schemas.microsoft.com/office/drawing/2014/main" id="{4232D258-6276-42CC-A7EE-9F79879BB8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2799" y="101338"/>
            <a:ext cx="771213" cy="784709"/>
          </a:xfrm>
          <a:prstGeom prst="rect">
            <a:avLst/>
          </a:prstGeom>
        </p:spPr>
      </p:pic>
      <p:pic>
        <p:nvPicPr>
          <p:cNvPr id="5" name="Immagine 4" descr="WEBINAR AGRO ENPAB.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53799" y="5912573"/>
            <a:ext cx="706437" cy="706437"/>
          </a:xfrm>
          <a:prstGeom prst="rect">
            <a:avLst/>
          </a:prstGeom>
        </p:spPr>
      </p:pic>
      <p:graphicFrame>
        <p:nvGraphicFramePr>
          <p:cNvPr id="8" name="Tabella 7"/>
          <p:cNvGraphicFramePr>
            <a:graphicFrameLocks noGrp="1"/>
          </p:cNvGraphicFramePr>
          <p:nvPr>
            <p:extLst>
              <p:ext uri="{D42A27DB-BD31-4B8C-83A1-F6EECF244321}">
                <p14:modId xmlns:p14="http://schemas.microsoft.com/office/powerpoint/2010/main" val="3102580396"/>
              </p:ext>
            </p:extLst>
          </p:nvPr>
        </p:nvGraphicFramePr>
        <p:xfrm>
          <a:off x="655093" y="1201003"/>
          <a:ext cx="10698707" cy="5076966"/>
        </p:xfrm>
        <a:graphic>
          <a:graphicData uri="http://schemas.openxmlformats.org/drawingml/2006/table">
            <a:tbl>
              <a:tblPr firstRow="1" firstCol="1" bandRow="1">
                <a:tableStyleId>{5C22544A-7EE6-4342-B048-85BDC9FD1C3A}</a:tableStyleId>
              </a:tblPr>
              <a:tblGrid>
                <a:gridCol w="1528549"/>
                <a:gridCol w="3447775"/>
                <a:gridCol w="3701713"/>
                <a:gridCol w="2020670"/>
              </a:tblGrid>
              <a:tr h="402260">
                <a:tc>
                  <a:txBody>
                    <a:bodyPr/>
                    <a:lstStyle/>
                    <a:p>
                      <a:pPr algn="ctr">
                        <a:lnSpc>
                          <a:spcPct val="115000"/>
                        </a:lnSpc>
                        <a:spcAft>
                          <a:spcPts val="0"/>
                        </a:spcAft>
                      </a:pPr>
                      <a:r>
                        <a:rPr lang="it-IT" sz="1000" dirty="0">
                          <a:effectLst/>
                        </a:rPr>
                        <a:t>Certificazioni</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15000"/>
                        </a:lnSpc>
                        <a:spcAft>
                          <a:spcPts val="0"/>
                        </a:spcAft>
                      </a:pPr>
                      <a:r>
                        <a:rPr lang="it-IT" sz="1000">
                          <a:effectLst/>
                        </a:rPr>
                        <a:t>Campo di applicazione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15000"/>
                        </a:lnSpc>
                        <a:spcAft>
                          <a:spcPts val="0"/>
                        </a:spcAft>
                      </a:pPr>
                      <a:r>
                        <a:rPr lang="it-IT" sz="1000">
                          <a:effectLst/>
                        </a:rPr>
                        <a:t>Obbiettivi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15000"/>
                        </a:lnSpc>
                        <a:spcAft>
                          <a:spcPts val="0"/>
                        </a:spcAft>
                      </a:pPr>
                      <a:r>
                        <a:rPr lang="it-IT" sz="1000">
                          <a:effectLst/>
                        </a:rPr>
                        <a:t>Riconoscimento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710964">
                <a:tc>
                  <a:txBody>
                    <a:bodyPr/>
                    <a:lstStyle/>
                    <a:p>
                      <a:pPr algn="ctr">
                        <a:lnSpc>
                          <a:spcPct val="115000"/>
                        </a:lnSpc>
                        <a:spcAft>
                          <a:spcPts val="0"/>
                        </a:spcAft>
                      </a:pPr>
                      <a:r>
                        <a:rPr lang="it-IT" sz="900" dirty="0">
                          <a:effectLst/>
                        </a:rPr>
                        <a:t>GSFS (BRC)</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15000"/>
                        </a:lnSpc>
                        <a:spcAft>
                          <a:spcPts val="0"/>
                        </a:spcAft>
                      </a:pPr>
                      <a:r>
                        <a:rPr lang="it-IT" sz="900">
                          <a:effectLst/>
                        </a:rPr>
                        <a:t>Fornitura prodotti a marchio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15000"/>
                        </a:lnSpc>
                        <a:spcAft>
                          <a:spcPts val="0"/>
                        </a:spcAft>
                      </a:pPr>
                      <a:r>
                        <a:rPr lang="it-IT" sz="900">
                          <a:effectLst/>
                        </a:rPr>
                        <a:t>Qualificare i fornitori di prodotti </a:t>
                      </a:r>
                      <a:endParaRPr lang="it-IT" sz="1100">
                        <a:effectLst/>
                      </a:endParaRPr>
                    </a:p>
                    <a:p>
                      <a:pPr>
                        <a:lnSpc>
                          <a:spcPct val="115000"/>
                        </a:lnSpc>
                        <a:spcAft>
                          <a:spcPts val="0"/>
                        </a:spcAft>
                      </a:pPr>
                      <a:r>
                        <a:rPr lang="it-IT" sz="900">
                          <a:effectLst/>
                        </a:rPr>
                        <a:t>a marchio (e non) da parte della GDO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15000"/>
                        </a:lnSpc>
                        <a:spcAft>
                          <a:spcPts val="0"/>
                        </a:spcAft>
                      </a:pPr>
                      <a:r>
                        <a:rPr lang="it-IT" sz="900">
                          <a:effectLst/>
                        </a:rPr>
                        <a:t>GDO britannica/Paesi anglossasoni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710964">
                <a:tc>
                  <a:txBody>
                    <a:bodyPr/>
                    <a:lstStyle/>
                    <a:p>
                      <a:pPr algn="ctr">
                        <a:lnSpc>
                          <a:spcPct val="115000"/>
                        </a:lnSpc>
                        <a:spcAft>
                          <a:spcPts val="0"/>
                        </a:spcAft>
                      </a:pPr>
                      <a:r>
                        <a:rPr lang="it-IT" sz="900" dirty="0">
                          <a:effectLst/>
                        </a:rPr>
                        <a:t>IFS</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15000"/>
                        </a:lnSpc>
                        <a:spcAft>
                          <a:spcPts val="0"/>
                        </a:spcAft>
                      </a:pPr>
                      <a:r>
                        <a:rPr lang="it-IT" sz="900" dirty="0">
                          <a:effectLst/>
                        </a:rPr>
                        <a:t>Fornitura prodotti a marchio</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15000"/>
                        </a:lnSpc>
                        <a:spcAft>
                          <a:spcPts val="0"/>
                        </a:spcAft>
                      </a:pPr>
                      <a:r>
                        <a:rPr lang="it-IT" sz="900">
                          <a:effectLst/>
                        </a:rPr>
                        <a:t>Qualificare i fornitori di prodotti </a:t>
                      </a:r>
                      <a:endParaRPr lang="it-IT" sz="1100">
                        <a:effectLst/>
                      </a:endParaRPr>
                    </a:p>
                    <a:p>
                      <a:pPr>
                        <a:lnSpc>
                          <a:spcPct val="115000"/>
                        </a:lnSpc>
                        <a:spcAft>
                          <a:spcPts val="0"/>
                        </a:spcAft>
                      </a:pPr>
                      <a:r>
                        <a:rPr lang="it-IT" sz="900">
                          <a:effectLst/>
                        </a:rPr>
                        <a:t>a marchio (e non) da parte della GDO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15000"/>
                        </a:lnSpc>
                        <a:spcAft>
                          <a:spcPts val="0"/>
                        </a:spcAft>
                      </a:pPr>
                      <a:r>
                        <a:rPr lang="it-IT" sz="900">
                          <a:effectLst/>
                        </a:rPr>
                        <a:t>GDO tedesca, france e e italiana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710964">
                <a:tc>
                  <a:txBody>
                    <a:bodyPr/>
                    <a:lstStyle/>
                    <a:p>
                      <a:pPr algn="ctr">
                        <a:lnSpc>
                          <a:spcPct val="115000"/>
                        </a:lnSpc>
                        <a:spcAft>
                          <a:spcPts val="0"/>
                        </a:spcAft>
                      </a:pPr>
                      <a:r>
                        <a:rPr lang="it-IT" sz="900" dirty="0">
                          <a:effectLst/>
                        </a:rPr>
                        <a:t>SQF 2000</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15000"/>
                        </a:lnSpc>
                        <a:spcAft>
                          <a:spcPts val="0"/>
                        </a:spcAft>
                      </a:pPr>
                      <a:r>
                        <a:rPr lang="it-IT" sz="900">
                          <a:effectLst/>
                        </a:rPr>
                        <a:t>Fornitura prodotti a marchio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15000"/>
                        </a:lnSpc>
                        <a:spcAft>
                          <a:spcPts val="0"/>
                        </a:spcAft>
                      </a:pPr>
                      <a:r>
                        <a:rPr lang="it-IT" sz="900">
                          <a:effectLst/>
                        </a:rPr>
                        <a:t>Qualificare i fornitori di prodotti </a:t>
                      </a:r>
                      <a:endParaRPr lang="it-IT" sz="1100">
                        <a:effectLst/>
                      </a:endParaRPr>
                    </a:p>
                    <a:p>
                      <a:pPr>
                        <a:lnSpc>
                          <a:spcPct val="115000"/>
                        </a:lnSpc>
                        <a:spcAft>
                          <a:spcPts val="0"/>
                        </a:spcAft>
                      </a:pPr>
                      <a:r>
                        <a:rPr lang="it-IT" sz="900">
                          <a:effectLst/>
                        </a:rPr>
                        <a:t>a marchio (e non) da parte della GDO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15000"/>
                        </a:lnSpc>
                        <a:spcAft>
                          <a:spcPts val="0"/>
                        </a:spcAft>
                      </a:pPr>
                      <a:r>
                        <a:rPr lang="it-IT" sz="900">
                          <a:effectLst/>
                        </a:rPr>
                        <a:t>GDO statunitense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366170">
                <a:tc>
                  <a:txBody>
                    <a:bodyPr/>
                    <a:lstStyle/>
                    <a:p>
                      <a:pPr algn="ctr">
                        <a:lnSpc>
                          <a:spcPct val="115000"/>
                        </a:lnSpc>
                        <a:spcAft>
                          <a:spcPts val="0"/>
                        </a:spcAft>
                      </a:pPr>
                      <a:r>
                        <a:rPr lang="it-IT" sz="900" dirty="0">
                          <a:effectLst/>
                        </a:rPr>
                        <a:t>GLOBAL GAP</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15000"/>
                        </a:lnSpc>
                        <a:spcAft>
                          <a:spcPts val="0"/>
                        </a:spcAft>
                      </a:pPr>
                      <a:r>
                        <a:rPr lang="it-IT" sz="900">
                          <a:effectLst/>
                        </a:rPr>
                        <a:t>Buone prassi nella produzione agricola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15000"/>
                        </a:lnSpc>
                        <a:spcAft>
                          <a:spcPts val="0"/>
                        </a:spcAft>
                      </a:pPr>
                      <a:r>
                        <a:rPr lang="it-IT" sz="900">
                          <a:effectLst/>
                        </a:rPr>
                        <a:t>Sicurezza e qualità nei prodotti agricoli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15000"/>
                        </a:lnSpc>
                        <a:spcAft>
                          <a:spcPts val="0"/>
                        </a:spcAft>
                      </a:pPr>
                      <a:r>
                        <a:rPr lang="it-IT" sz="900">
                          <a:effectLst/>
                        </a:rPr>
                        <a:t>Internazionale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366170">
                <a:tc>
                  <a:txBody>
                    <a:bodyPr/>
                    <a:lstStyle/>
                    <a:p>
                      <a:pPr algn="ctr">
                        <a:lnSpc>
                          <a:spcPct val="115000"/>
                        </a:lnSpc>
                        <a:spcAft>
                          <a:spcPts val="0"/>
                        </a:spcAft>
                      </a:pPr>
                      <a:r>
                        <a:rPr lang="it-IT" sz="900" dirty="0">
                          <a:effectLst/>
                        </a:rPr>
                        <a:t>ISO 22000</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15000"/>
                        </a:lnSpc>
                        <a:spcAft>
                          <a:spcPts val="0"/>
                        </a:spcAft>
                      </a:pPr>
                      <a:r>
                        <a:rPr lang="it-IT" sz="900">
                          <a:effectLst/>
                        </a:rPr>
                        <a:t>Sistema di gestione della sicurezza alimentare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15000"/>
                        </a:lnSpc>
                        <a:spcAft>
                          <a:spcPts val="0"/>
                        </a:spcAft>
                      </a:pPr>
                      <a:r>
                        <a:rPr lang="it-IT" sz="900">
                          <a:effectLst/>
                        </a:rPr>
                        <a:t>Pianificare e gestire la sicurezza dei processi produttivi e prodotti realizzati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15000"/>
                        </a:lnSpc>
                        <a:spcAft>
                          <a:spcPts val="0"/>
                        </a:spcAft>
                      </a:pPr>
                      <a:r>
                        <a:rPr lang="it-IT" sz="900">
                          <a:effectLst/>
                        </a:rPr>
                        <a:t>Internazionale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710964">
                <a:tc>
                  <a:txBody>
                    <a:bodyPr/>
                    <a:lstStyle/>
                    <a:p>
                      <a:pPr algn="ctr">
                        <a:lnSpc>
                          <a:spcPct val="115000"/>
                        </a:lnSpc>
                        <a:spcAft>
                          <a:spcPts val="0"/>
                        </a:spcAft>
                      </a:pPr>
                      <a:r>
                        <a:rPr lang="it-IT" sz="900" dirty="0">
                          <a:effectLst/>
                        </a:rPr>
                        <a:t>FS 22000</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15000"/>
                        </a:lnSpc>
                        <a:spcAft>
                          <a:spcPts val="0"/>
                        </a:spcAft>
                      </a:pPr>
                      <a:r>
                        <a:rPr lang="it-IT" sz="900">
                          <a:effectLst/>
                        </a:rPr>
                        <a:t>Sistema di gestione della sicurezza alimentare, destinato in modo particolarealle imprese di trasformazione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15000"/>
                        </a:lnSpc>
                        <a:spcAft>
                          <a:spcPts val="0"/>
                        </a:spcAft>
                      </a:pPr>
                      <a:r>
                        <a:rPr lang="it-IT" sz="900">
                          <a:effectLst/>
                        </a:rPr>
                        <a:t>Mettere a punto un sistema integrato di gestione della sicurezza alimentare, basato sulla ISO 22000 e sulle buone pressi di lavorazione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15000"/>
                        </a:lnSpc>
                        <a:spcAft>
                          <a:spcPts val="0"/>
                        </a:spcAft>
                      </a:pPr>
                      <a:r>
                        <a:rPr lang="it-IT" sz="900">
                          <a:effectLst/>
                        </a:rPr>
                        <a:t>Internazionale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366170">
                <a:tc>
                  <a:txBody>
                    <a:bodyPr/>
                    <a:lstStyle/>
                    <a:p>
                      <a:pPr algn="ctr">
                        <a:lnSpc>
                          <a:spcPct val="115000"/>
                        </a:lnSpc>
                        <a:spcAft>
                          <a:spcPts val="0"/>
                        </a:spcAft>
                      </a:pPr>
                      <a:r>
                        <a:rPr lang="it-IT" sz="900" dirty="0">
                          <a:effectLst/>
                        </a:rPr>
                        <a:t>ISO 22005</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15000"/>
                        </a:lnSpc>
                        <a:spcAft>
                          <a:spcPts val="0"/>
                        </a:spcAft>
                      </a:pPr>
                      <a:r>
                        <a:rPr lang="it-IT" sz="900">
                          <a:effectLst/>
                        </a:rPr>
                        <a:t>Sistema di rintracciabilità</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15000"/>
                        </a:lnSpc>
                        <a:spcAft>
                          <a:spcPts val="0"/>
                        </a:spcAft>
                      </a:pPr>
                      <a:r>
                        <a:rPr lang="it-IT" sz="900" dirty="0">
                          <a:effectLst/>
                        </a:rPr>
                        <a:t>Sviluppare un sistema di rintracciabilità aziendale o di filiera</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15000"/>
                        </a:lnSpc>
                        <a:spcAft>
                          <a:spcPts val="0"/>
                        </a:spcAft>
                      </a:pPr>
                      <a:r>
                        <a:rPr lang="it-IT" sz="900">
                          <a:effectLst/>
                        </a:rPr>
                        <a:t>Internazionale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366170">
                <a:tc>
                  <a:txBody>
                    <a:bodyPr/>
                    <a:lstStyle/>
                    <a:p>
                      <a:pPr algn="ctr">
                        <a:lnSpc>
                          <a:spcPct val="115000"/>
                        </a:lnSpc>
                        <a:spcAft>
                          <a:spcPts val="0"/>
                        </a:spcAft>
                      </a:pPr>
                      <a:r>
                        <a:rPr lang="it-IT" sz="900" dirty="0">
                          <a:effectLst/>
                        </a:rPr>
                        <a:t>ISO 14001</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15000"/>
                        </a:lnSpc>
                        <a:spcAft>
                          <a:spcPts val="0"/>
                        </a:spcAft>
                      </a:pPr>
                      <a:r>
                        <a:rPr lang="it-IT" sz="900">
                          <a:effectLst/>
                        </a:rPr>
                        <a:t>Sistema di gestione ambientale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15000"/>
                        </a:lnSpc>
                        <a:spcAft>
                          <a:spcPts val="0"/>
                        </a:spcAft>
                      </a:pPr>
                      <a:r>
                        <a:rPr lang="it-IT" sz="900">
                          <a:effectLst/>
                        </a:rPr>
                        <a:t>Controllare e migliorare le prestazioni ambientali di un’Organizzazione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15000"/>
                        </a:lnSpc>
                        <a:spcAft>
                          <a:spcPts val="0"/>
                        </a:spcAft>
                      </a:pPr>
                      <a:r>
                        <a:rPr lang="it-IT" sz="900">
                          <a:effectLst/>
                        </a:rPr>
                        <a:t>Internazionale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366170">
                <a:tc>
                  <a:txBody>
                    <a:bodyPr/>
                    <a:lstStyle/>
                    <a:p>
                      <a:pPr algn="ctr">
                        <a:lnSpc>
                          <a:spcPct val="115000"/>
                        </a:lnSpc>
                        <a:spcAft>
                          <a:spcPts val="0"/>
                        </a:spcAft>
                      </a:pPr>
                      <a:r>
                        <a:rPr lang="it-IT" sz="900" dirty="0">
                          <a:effectLst/>
                        </a:rPr>
                        <a:t>OH SAS 18001</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15000"/>
                        </a:lnSpc>
                        <a:spcAft>
                          <a:spcPts val="0"/>
                        </a:spcAft>
                      </a:pPr>
                      <a:r>
                        <a:rPr lang="it-IT" sz="900" dirty="0">
                          <a:effectLst/>
                        </a:rPr>
                        <a:t>Sistema di gestione della sicurezza sul lavoro</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15000"/>
                        </a:lnSpc>
                        <a:spcAft>
                          <a:spcPts val="0"/>
                        </a:spcAft>
                      </a:pPr>
                      <a:r>
                        <a:rPr lang="it-IT" sz="900">
                          <a:effectLst/>
                        </a:rPr>
                        <a:t>Gestire le problematiche inerenti alla salute e sicurezza dei lavoratori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15000"/>
                        </a:lnSpc>
                        <a:spcAft>
                          <a:spcPts val="0"/>
                        </a:spcAft>
                      </a:pPr>
                      <a:r>
                        <a:rPr lang="it-IT" sz="900" dirty="0">
                          <a:effectLst/>
                        </a:rPr>
                        <a:t>Internazionale</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bl>
          </a:graphicData>
        </a:graphic>
      </p:graphicFrame>
    </p:spTree>
    <p:extLst>
      <p:ext uri="{BB962C8B-B14F-4D97-AF65-F5344CB8AC3E}">
        <p14:creationId xmlns:p14="http://schemas.microsoft.com/office/powerpoint/2010/main" val="3065709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 xmlns:a16="http://schemas.microsoft.com/office/drawing/2014/main" id="{C22B0B15-337C-4DFA-8F81-1E5325B1B382}"/>
              </a:ext>
            </a:extLst>
          </p:cNvPr>
          <p:cNvSpPr txBox="1">
            <a:spLocks noChangeArrowheads="1"/>
          </p:cNvSpPr>
          <p:nvPr/>
        </p:nvSpPr>
        <p:spPr bwMode="auto">
          <a:xfrm>
            <a:off x="3244850" y="390526"/>
            <a:ext cx="5702300" cy="81047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rIns="91440" numCol="1" anchor="t" anchorCtr="0" compatLnSpc="1">
            <a:prstTxWarp prst="textNoShape">
              <a:avLst/>
            </a:prstTxWarp>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it-IT" dirty="0">
                <a:solidFill>
                  <a:schemeClr val="tx2"/>
                </a:solidFill>
              </a:rPr>
              <a:t>QUALI CERTIFICAZIONI</a:t>
            </a:r>
          </a:p>
        </p:txBody>
      </p:sp>
      <p:pic>
        <p:nvPicPr>
          <p:cNvPr id="5" name="Immagine 4" descr="WEBINAR AGRO ENPAB.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2319" y="5061093"/>
            <a:ext cx="1557918" cy="1557918"/>
          </a:xfrm>
          <a:prstGeom prst="rect">
            <a:avLst/>
          </a:prstGeom>
        </p:spPr>
      </p:pic>
      <p:pic>
        <p:nvPicPr>
          <p:cNvPr id="2" name="Immagin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4212" y="938463"/>
            <a:ext cx="7986219" cy="5815694"/>
          </a:xfrm>
          <a:prstGeom prst="rect">
            <a:avLst/>
          </a:prstGeom>
        </p:spPr>
      </p:pic>
      <p:sp>
        <p:nvSpPr>
          <p:cNvPr id="4" name="Freeform: Shape 10">
            <a:extLst>
              <a:ext uri="{FF2B5EF4-FFF2-40B4-BE49-F238E27FC236}">
                <a16:creationId xmlns="" xmlns:a16="http://schemas.microsoft.com/office/drawing/2014/main" id="{E54C7EB8-55B2-43CC-B14A-84B82FD595A4}"/>
              </a:ext>
            </a:extLst>
          </p:cNvPr>
          <p:cNvSpPr>
            <a:spLocks/>
          </p:cNvSpPr>
          <p:nvPr/>
        </p:nvSpPr>
        <p:spPr bwMode="auto">
          <a:xfrm>
            <a:off x="525288" y="368443"/>
            <a:ext cx="1558925" cy="1743075"/>
          </a:xfrm>
          <a:custGeom>
            <a:avLst/>
            <a:gdLst>
              <a:gd name="connsiteX0" fmla="*/ 998433 w 1997375"/>
              <a:gd name="connsiteY0" fmla="*/ 0 h 2235069"/>
              <a:gd name="connsiteX1" fmla="*/ 1111163 w 1997375"/>
              <a:gd name="connsiteY1" fmla="*/ 30048 h 2235069"/>
              <a:gd name="connsiteX2" fmla="*/ 1884560 w 1997375"/>
              <a:gd name="connsiteY2" fmla="*/ 476179 h 2235069"/>
              <a:gd name="connsiteX3" fmla="*/ 1997375 w 1997375"/>
              <a:gd name="connsiteY3" fmla="*/ 671064 h 2235069"/>
              <a:gd name="connsiteX4" fmla="*/ 1997375 w 1997375"/>
              <a:gd name="connsiteY4" fmla="*/ 1564005 h 2235069"/>
              <a:gd name="connsiteX5" fmla="*/ 1884560 w 1997375"/>
              <a:gd name="connsiteY5" fmla="*/ 1758212 h 2235069"/>
              <a:gd name="connsiteX6" fmla="*/ 1111163 w 1997375"/>
              <a:gd name="connsiteY6" fmla="*/ 2205022 h 2235069"/>
              <a:gd name="connsiteX7" fmla="*/ 886212 w 1997375"/>
              <a:gd name="connsiteY7" fmla="*/ 2205022 h 2235069"/>
              <a:gd name="connsiteX8" fmla="*/ 112136 w 1997375"/>
              <a:gd name="connsiteY8" fmla="*/ 1758212 h 2235069"/>
              <a:gd name="connsiteX9" fmla="*/ 0 w 1997375"/>
              <a:gd name="connsiteY9" fmla="*/ 1564005 h 2235069"/>
              <a:gd name="connsiteX10" fmla="*/ 0 w 1997375"/>
              <a:gd name="connsiteY10" fmla="*/ 671064 h 2235069"/>
              <a:gd name="connsiteX11" fmla="*/ 112136 w 1997375"/>
              <a:gd name="connsiteY11" fmla="*/ 476179 h 2235069"/>
              <a:gd name="connsiteX12" fmla="*/ 886212 w 1997375"/>
              <a:gd name="connsiteY12" fmla="*/ 30048 h 2235069"/>
              <a:gd name="connsiteX13" fmla="*/ 998433 w 1997375"/>
              <a:gd name="connsiteY13" fmla="*/ 0 h 2235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97375" h="2235069">
                <a:moveTo>
                  <a:pt x="998433" y="0"/>
                </a:moveTo>
                <a:cubicBezTo>
                  <a:pt x="1037256" y="0"/>
                  <a:pt x="1076163" y="10016"/>
                  <a:pt x="1111163" y="30048"/>
                </a:cubicBezTo>
                <a:lnTo>
                  <a:pt x="1884560" y="476179"/>
                </a:lnTo>
                <a:cubicBezTo>
                  <a:pt x="1954560" y="516921"/>
                  <a:pt x="1997375" y="590937"/>
                  <a:pt x="1997375" y="671064"/>
                </a:cubicBezTo>
                <a:lnTo>
                  <a:pt x="1997375" y="1564005"/>
                </a:lnTo>
                <a:cubicBezTo>
                  <a:pt x="1997375" y="1644132"/>
                  <a:pt x="1954560" y="1718148"/>
                  <a:pt x="1884560" y="1758212"/>
                </a:cubicBezTo>
                <a:lnTo>
                  <a:pt x="1111163" y="2205022"/>
                </a:lnTo>
                <a:cubicBezTo>
                  <a:pt x="1041163" y="2245085"/>
                  <a:pt x="955532" y="2245085"/>
                  <a:pt x="886212" y="2205022"/>
                </a:cubicBezTo>
                <a:lnTo>
                  <a:pt x="112136" y="1758212"/>
                </a:lnTo>
                <a:cubicBezTo>
                  <a:pt x="42816" y="1718148"/>
                  <a:pt x="0" y="1644132"/>
                  <a:pt x="0" y="1564005"/>
                </a:cubicBezTo>
                <a:lnTo>
                  <a:pt x="0" y="671064"/>
                </a:lnTo>
                <a:cubicBezTo>
                  <a:pt x="0" y="590937"/>
                  <a:pt x="42816" y="516921"/>
                  <a:pt x="112136" y="476179"/>
                </a:cubicBezTo>
                <a:lnTo>
                  <a:pt x="886212" y="30048"/>
                </a:lnTo>
                <a:cubicBezTo>
                  <a:pt x="920872" y="10016"/>
                  <a:pt x="959610" y="0"/>
                  <a:pt x="998433" y="0"/>
                </a:cubicBezTo>
                <a:close/>
              </a:path>
            </a:pathLst>
          </a:custGeom>
          <a:ln/>
        </p:spPr>
        <p:style>
          <a:lnRef idx="2">
            <a:schemeClr val="dk1"/>
          </a:lnRef>
          <a:fillRef idx="1">
            <a:schemeClr val="lt1"/>
          </a:fillRef>
          <a:effectRef idx="0">
            <a:schemeClr val="dk1"/>
          </a:effectRef>
          <a:fontRef idx="minor">
            <a:schemeClr val="dk1"/>
          </a:fontRef>
        </p:style>
        <p:txBody>
          <a:bodyPr lIns="51435" tIns="25718" rIns="51435" bIns="25718" anchor="ctr"/>
          <a:lstStyle/>
          <a:p>
            <a:pPr algn="ctr" eaLnBrk="1" fontAlgn="auto" hangingPunct="1">
              <a:spcBef>
                <a:spcPts val="0"/>
              </a:spcBef>
              <a:spcAft>
                <a:spcPts val="0"/>
              </a:spcAft>
              <a:defRPr/>
            </a:pPr>
            <a:endParaRPr lang="en-US" sz="4050" b="1" dirty="0">
              <a:solidFill>
                <a:schemeClr val="accent2"/>
              </a:solidFill>
              <a:latin typeface="+mn-lt"/>
            </a:endParaRPr>
          </a:p>
        </p:txBody>
      </p:sp>
      <p:pic>
        <p:nvPicPr>
          <p:cNvPr id="6" name="Immagine 5" descr="Immagine che contiene cibo&#10;&#10;Descrizione generata automaticamente">
            <a:extLst>
              <a:ext uri="{FF2B5EF4-FFF2-40B4-BE49-F238E27FC236}">
                <a16:creationId xmlns="" xmlns:a16="http://schemas.microsoft.com/office/drawing/2014/main" id="{4232D258-6276-42CC-A7EE-9F79879BB81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8649" y="699220"/>
            <a:ext cx="1039525" cy="1057716"/>
          </a:xfrm>
          <a:prstGeom prst="rect">
            <a:avLst/>
          </a:prstGeom>
        </p:spPr>
      </p:pic>
    </p:spTree>
    <p:extLst>
      <p:ext uri="{BB962C8B-B14F-4D97-AF65-F5344CB8AC3E}">
        <p14:creationId xmlns:p14="http://schemas.microsoft.com/office/powerpoint/2010/main" val="8846990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 xmlns:a16="http://schemas.microsoft.com/office/drawing/2014/main" id="{C22B0B15-337C-4DFA-8F81-1E5325B1B382}"/>
              </a:ext>
            </a:extLst>
          </p:cNvPr>
          <p:cNvSpPr txBox="1">
            <a:spLocks noChangeArrowheads="1"/>
          </p:cNvSpPr>
          <p:nvPr/>
        </p:nvSpPr>
        <p:spPr bwMode="auto">
          <a:xfrm>
            <a:off x="3244850" y="390526"/>
            <a:ext cx="5702300" cy="81047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rIns="91440" numCol="1" anchor="t" anchorCtr="0" compatLnSpc="1">
            <a:prstTxWarp prst="textNoShape">
              <a:avLst/>
            </a:prstTxWarp>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it-IT" dirty="0">
                <a:solidFill>
                  <a:schemeClr val="tx2"/>
                </a:solidFill>
              </a:rPr>
              <a:t>QUALI CERTIFICAZIONI</a:t>
            </a:r>
          </a:p>
        </p:txBody>
      </p:sp>
      <p:sp>
        <p:nvSpPr>
          <p:cNvPr id="4" name="Freeform: Shape 10">
            <a:extLst>
              <a:ext uri="{FF2B5EF4-FFF2-40B4-BE49-F238E27FC236}">
                <a16:creationId xmlns="" xmlns:a16="http://schemas.microsoft.com/office/drawing/2014/main" id="{E54C7EB8-55B2-43CC-B14A-84B82FD595A4}"/>
              </a:ext>
            </a:extLst>
          </p:cNvPr>
          <p:cNvSpPr>
            <a:spLocks/>
          </p:cNvSpPr>
          <p:nvPr/>
        </p:nvSpPr>
        <p:spPr bwMode="auto">
          <a:xfrm>
            <a:off x="525288" y="368443"/>
            <a:ext cx="1558925" cy="1743075"/>
          </a:xfrm>
          <a:custGeom>
            <a:avLst/>
            <a:gdLst>
              <a:gd name="connsiteX0" fmla="*/ 998433 w 1997375"/>
              <a:gd name="connsiteY0" fmla="*/ 0 h 2235069"/>
              <a:gd name="connsiteX1" fmla="*/ 1111163 w 1997375"/>
              <a:gd name="connsiteY1" fmla="*/ 30048 h 2235069"/>
              <a:gd name="connsiteX2" fmla="*/ 1884560 w 1997375"/>
              <a:gd name="connsiteY2" fmla="*/ 476179 h 2235069"/>
              <a:gd name="connsiteX3" fmla="*/ 1997375 w 1997375"/>
              <a:gd name="connsiteY3" fmla="*/ 671064 h 2235069"/>
              <a:gd name="connsiteX4" fmla="*/ 1997375 w 1997375"/>
              <a:gd name="connsiteY4" fmla="*/ 1564005 h 2235069"/>
              <a:gd name="connsiteX5" fmla="*/ 1884560 w 1997375"/>
              <a:gd name="connsiteY5" fmla="*/ 1758212 h 2235069"/>
              <a:gd name="connsiteX6" fmla="*/ 1111163 w 1997375"/>
              <a:gd name="connsiteY6" fmla="*/ 2205022 h 2235069"/>
              <a:gd name="connsiteX7" fmla="*/ 886212 w 1997375"/>
              <a:gd name="connsiteY7" fmla="*/ 2205022 h 2235069"/>
              <a:gd name="connsiteX8" fmla="*/ 112136 w 1997375"/>
              <a:gd name="connsiteY8" fmla="*/ 1758212 h 2235069"/>
              <a:gd name="connsiteX9" fmla="*/ 0 w 1997375"/>
              <a:gd name="connsiteY9" fmla="*/ 1564005 h 2235069"/>
              <a:gd name="connsiteX10" fmla="*/ 0 w 1997375"/>
              <a:gd name="connsiteY10" fmla="*/ 671064 h 2235069"/>
              <a:gd name="connsiteX11" fmla="*/ 112136 w 1997375"/>
              <a:gd name="connsiteY11" fmla="*/ 476179 h 2235069"/>
              <a:gd name="connsiteX12" fmla="*/ 886212 w 1997375"/>
              <a:gd name="connsiteY12" fmla="*/ 30048 h 2235069"/>
              <a:gd name="connsiteX13" fmla="*/ 998433 w 1997375"/>
              <a:gd name="connsiteY13" fmla="*/ 0 h 2235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97375" h="2235069">
                <a:moveTo>
                  <a:pt x="998433" y="0"/>
                </a:moveTo>
                <a:cubicBezTo>
                  <a:pt x="1037256" y="0"/>
                  <a:pt x="1076163" y="10016"/>
                  <a:pt x="1111163" y="30048"/>
                </a:cubicBezTo>
                <a:lnTo>
                  <a:pt x="1884560" y="476179"/>
                </a:lnTo>
                <a:cubicBezTo>
                  <a:pt x="1954560" y="516921"/>
                  <a:pt x="1997375" y="590937"/>
                  <a:pt x="1997375" y="671064"/>
                </a:cubicBezTo>
                <a:lnTo>
                  <a:pt x="1997375" y="1564005"/>
                </a:lnTo>
                <a:cubicBezTo>
                  <a:pt x="1997375" y="1644132"/>
                  <a:pt x="1954560" y="1718148"/>
                  <a:pt x="1884560" y="1758212"/>
                </a:cubicBezTo>
                <a:lnTo>
                  <a:pt x="1111163" y="2205022"/>
                </a:lnTo>
                <a:cubicBezTo>
                  <a:pt x="1041163" y="2245085"/>
                  <a:pt x="955532" y="2245085"/>
                  <a:pt x="886212" y="2205022"/>
                </a:cubicBezTo>
                <a:lnTo>
                  <a:pt x="112136" y="1758212"/>
                </a:lnTo>
                <a:cubicBezTo>
                  <a:pt x="42816" y="1718148"/>
                  <a:pt x="0" y="1644132"/>
                  <a:pt x="0" y="1564005"/>
                </a:cubicBezTo>
                <a:lnTo>
                  <a:pt x="0" y="671064"/>
                </a:lnTo>
                <a:cubicBezTo>
                  <a:pt x="0" y="590937"/>
                  <a:pt x="42816" y="516921"/>
                  <a:pt x="112136" y="476179"/>
                </a:cubicBezTo>
                <a:lnTo>
                  <a:pt x="886212" y="30048"/>
                </a:lnTo>
                <a:cubicBezTo>
                  <a:pt x="920872" y="10016"/>
                  <a:pt x="959610" y="0"/>
                  <a:pt x="998433" y="0"/>
                </a:cubicBezTo>
                <a:close/>
              </a:path>
            </a:pathLst>
          </a:custGeom>
          <a:ln/>
        </p:spPr>
        <p:style>
          <a:lnRef idx="2">
            <a:schemeClr val="dk1"/>
          </a:lnRef>
          <a:fillRef idx="1">
            <a:schemeClr val="lt1"/>
          </a:fillRef>
          <a:effectRef idx="0">
            <a:schemeClr val="dk1"/>
          </a:effectRef>
          <a:fontRef idx="minor">
            <a:schemeClr val="dk1"/>
          </a:fontRef>
        </p:style>
        <p:txBody>
          <a:bodyPr lIns="51435" tIns="25718" rIns="51435" bIns="25718" anchor="ctr"/>
          <a:lstStyle/>
          <a:p>
            <a:pPr algn="ctr" eaLnBrk="1" fontAlgn="auto" hangingPunct="1">
              <a:spcBef>
                <a:spcPts val="0"/>
              </a:spcBef>
              <a:spcAft>
                <a:spcPts val="0"/>
              </a:spcAft>
              <a:defRPr/>
            </a:pPr>
            <a:endParaRPr lang="en-US" sz="4050" b="1" dirty="0">
              <a:solidFill>
                <a:schemeClr val="accent2"/>
              </a:solidFill>
              <a:latin typeface="+mn-lt"/>
            </a:endParaRPr>
          </a:p>
        </p:txBody>
      </p:sp>
      <p:pic>
        <p:nvPicPr>
          <p:cNvPr id="6" name="Immagine 5" descr="Immagine che contiene cibo&#10;&#10;Descrizione generata automaticamente">
            <a:extLst>
              <a:ext uri="{FF2B5EF4-FFF2-40B4-BE49-F238E27FC236}">
                <a16:creationId xmlns="" xmlns:a16="http://schemas.microsoft.com/office/drawing/2014/main" id="{4232D258-6276-42CC-A7EE-9F79879BB8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8649" y="699220"/>
            <a:ext cx="1039525" cy="1057716"/>
          </a:xfrm>
          <a:prstGeom prst="rect">
            <a:avLst/>
          </a:prstGeom>
        </p:spPr>
      </p:pic>
      <p:pic>
        <p:nvPicPr>
          <p:cNvPr id="5" name="Immagine 4" descr="WEBINAR AGRO ENPAB.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2319" y="5061093"/>
            <a:ext cx="1557918" cy="1557918"/>
          </a:xfrm>
          <a:prstGeom prst="rect">
            <a:avLst/>
          </a:prstGeom>
        </p:spPr>
      </p:pic>
      <p:pic>
        <p:nvPicPr>
          <p:cNvPr id="2" name="Immagin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95301" y="1057298"/>
            <a:ext cx="7764767" cy="5403660"/>
          </a:xfrm>
          <a:prstGeom prst="rect">
            <a:avLst/>
          </a:prstGeom>
        </p:spPr>
      </p:pic>
    </p:spTree>
    <p:extLst>
      <p:ext uri="{BB962C8B-B14F-4D97-AF65-F5344CB8AC3E}">
        <p14:creationId xmlns:p14="http://schemas.microsoft.com/office/powerpoint/2010/main" val="26429807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 xmlns:a16="http://schemas.microsoft.com/office/drawing/2014/main" id="{C22B0B15-337C-4DFA-8F81-1E5325B1B382}"/>
              </a:ext>
            </a:extLst>
          </p:cNvPr>
          <p:cNvSpPr txBox="1">
            <a:spLocks noChangeArrowheads="1"/>
          </p:cNvSpPr>
          <p:nvPr/>
        </p:nvSpPr>
        <p:spPr bwMode="auto">
          <a:xfrm>
            <a:off x="3244850" y="390526"/>
            <a:ext cx="5702300" cy="81047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rIns="91440" numCol="1" anchor="t" anchorCtr="0" compatLnSpc="1">
            <a:prstTxWarp prst="textNoShape">
              <a:avLst/>
            </a:prstTxWarp>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it-IT" dirty="0">
                <a:solidFill>
                  <a:schemeClr val="tx2"/>
                </a:solidFill>
              </a:rPr>
              <a:t>QUALI CERTIFICAZIONI</a:t>
            </a:r>
          </a:p>
        </p:txBody>
      </p:sp>
      <p:sp>
        <p:nvSpPr>
          <p:cNvPr id="4" name="Freeform: Shape 10">
            <a:extLst>
              <a:ext uri="{FF2B5EF4-FFF2-40B4-BE49-F238E27FC236}">
                <a16:creationId xmlns="" xmlns:a16="http://schemas.microsoft.com/office/drawing/2014/main" id="{E54C7EB8-55B2-43CC-B14A-84B82FD595A4}"/>
              </a:ext>
            </a:extLst>
          </p:cNvPr>
          <p:cNvSpPr>
            <a:spLocks/>
          </p:cNvSpPr>
          <p:nvPr/>
        </p:nvSpPr>
        <p:spPr bwMode="auto">
          <a:xfrm>
            <a:off x="525288" y="368443"/>
            <a:ext cx="1558925" cy="1743075"/>
          </a:xfrm>
          <a:custGeom>
            <a:avLst/>
            <a:gdLst>
              <a:gd name="connsiteX0" fmla="*/ 998433 w 1997375"/>
              <a:gd name="connsiteY0" fmla="*/ 0 h 2235069"/>
              <a:gd name="connsiteX1" fmla="*/ 1111163 w 1997375"/>
              <a:gd name="connsiteY1" fmla="*/ 30048 h 2235069"/>
              <a:gd name="connsiteX2" fmla="*/ 1884560 w 1997375"/>
              <a:gd name="connsiteY2" fmla="*/ 476179 h 2235069"/>
              <a:gd name="connsiteX3" fmla="*/ 1997375 w 1997375"/>
              <a:gd name="connsiteY3" fmla="*/ 671064 h 2235069"/>
              <a:gd name="connsiteX4" fmla="*/ 1997375 w 1997375"/>
              <a:gd name="connsiteY4" fmla="*/ 1564005 h 2235069"/>
              <a:gd name="connsiteX5" fmla="*/ 1884560 w 1997375"/>
              <a:gd name="connsiteY5" fmla="*/ 1758212 h 2235069"/>
              <a:gd name="connsiteX6" fmla="*/ 1111163 w 1997375"/>
              <a:gd name="connsiteY6" fmla="*/ 2205022 h 2235069"/>
              <a:gd name="connsiteX7" fmla="*/ 886212 w 1997375"/>
              <a:gd name="connsiteY7" fmla="*/ 2205022 h 2235069"/>
              <a:gd name="connsiteX8" fmla="*/ 112136 w 1997375"/>
              <a:gd name="connsiteY8" fmla="*/ 1758212 h 2235069"/>
              <a:gd name="connsiteX9" fmla="*/ 0 w 1997375"/>
              <a:gd name="connsiteY9" fmla="*/ 1564005 h 2235069"/>
              <a:gd name="connsiteX10" fmla="*/ 0 w 1997375"/>
              <a:gd name="connsiteY10" fmla="*/ 671064 h 2235069"/>
              <a:gd name="connsiteX11" fmla="*/ 112136 w 1997375"/>
              <a:gd name="connsiteY11" fmla="*/ 476179 h 2235069"/>
              <a:gd name="connsiteX12" fmla="*/ 886212 w 1997375"/>
              <a:gd name="connsiteY12" fmla="*/ 30048 h 2235069"/>
              <a:gd name="connsiteX13" fmla="*/ 998433 w 1997375"/>
              <a:gd name="connsiteY13" fmla="*/ 0 h 2235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97375" h="2235069">
                <a:moveTo>
                  <a:pt x="998433" y="0"/>
                </a:moveTo>
                <a:cubicBezTo>
                  <a:pt x="1037256" y="0"/>
                  <a:pt x="1076163" y="10016"/>
                  <a:pt x="1111163" y="30048"/>
                </a:cubicBezTo>
                <a:lnTo>
                  <a:pt x="1884560" y="476179"/>
                </a:lnTo>
                <a:cubicBezTo>
                  <a:pt x="1954560" y="516921"/>
                  <a:pt x="1997375" y="590937"/>
                  <a:pt x="1997375" y="671064"/>
                </a:cubicBezTo>
                <a:lnTo>
                  <a:pt x="1997375" y="1564005"/>
                </a:lnTo>
                <a:cubicBezTo>
                  <a:pt x="1997375" y="1644132"/>
                  <a:pt x="1954560" y="1718148"/>
                  <a:pt x="1884560" y="1758212"/>
                </a:cubicBezTo>
                <a:lnTo>
                  <a:pt x="1111163" y="2205022"/>
                </a:lnTo>
                <a:cubicBezTo>
                  <a:pt x="1041163" y="2245085"/>
                  <a:pt x="955532" y="2245085"/>
                  <a:pt x="886212" y="2205022"/>
                </a:cubicBezTo>
                <a:lnTo>
                  <a:pt x="112136" y="1758212"/>
                </a:lnTo>
                <a:cubicBezTo>
                  <a:pt x="42816" y="1718148"/>
                  <a:pt x="0" y="1644132"/>
                  <a:pt x="0" y="1564005"/>
                </a:cubicBezTo>
                <a:lnTo>
                  <a:pt x="0" y="671064"/>
                </a:lnTo>
                <a:cubicBezTo>
                  <a:pt x="0" y="590937"/>
                  <a:pt x="42816" y="516921"/>
                  <a:pt x="112136" y="476179"/>
                </a:cubicBezTo>
                <a:lnTo>
                  <a:pt x="886212" y="30048"/>
                </a:lnTo>
                <a:cubicBezTo>
                  <a:pt x="920872" y="10016"/>
                  <a:pt x="959610" y="0"/>
                  <a:pt x="998433" y="0"/>
                </a:cubicBezTo>
                <a:close/>
              </a:path>
            </a:pathLst>
          </a:custGeom>
          <a:ln/>
        </p:spPr>
        <p:style>
          <a:lnRef idx="2">
            <a:schemeClr val="dk1"/>
          </a:lnRef>
          <a:fillRef idx="1">
            <a:schemeClr val="lt1"/>
          </a:fillRef>
          <a:effectRef idx="0">
            <a:schemeClr val="dk1"/>
          </a:effectRef>
          <a:fontRef idx="minor">
            <a:schemeClr val="dk1"/>
          </a:fontRef>
        </p:style>
        <p:txBody>
          <a:bodyPr lIns="51435" tIns="25718" rIns="51435" bIns="25718" anchor="ctr"/>
          <a:lstStyle/>
          <a:p>
            <a:pPr algn="ctr" eaLnBrk="1" fontAlgn="auto" hangingPunct="1">
              <a:spcBef>
                <a:spcPts val="0"/>
              </a:spcBef>
              <a:spcAft>
                <a:spcPts val="0"/>
              </a:spcAft>
              <a:defRPr/>
            </a:pPr>
            <a:endParaRPr lang="en-US" sz="4050" b="1" dirty="0">
              <a:solidFill>
                <a:schemeClr val="accent2"/>
              </a:solidFill>
              <a:latin typeface="+mn-lt"/>
            </a:endParaRPr>
          </a:p>
        </p:txBody>
      </p:sp>
      <p:pic>
        <p:nvPicPr>
          <p:cNvPr id="6" name="Immagine 5" descr="Immagine che contiene cibo&#10;&#10;Descrizione generata automaticamente">
            <a:extLst>
              <a:ext uri="{FF2B5EF4-FFF2-40B4-BE49-F238E27FC236}">
                <a16:creationId xmlns="" xmlns:a16="http://schemas.microsoft.com/office/drawing/2014/main" id="{4232D258-6276-42CC-A7EE-9F79879BB8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8649" y="699220"/>
            <a:ext cx="1039525" cy="1057716"/>
          </a:xfrm>
          <a:prstGeom prst="rect">
            <a:avLst/>
          </a:prstGeom>
        </p:spPr>
      </p:pic>
      <p:pic>
        <p:nvPicPr>
          <p:cNvPr id="5" name="Immagine 4" descr="WEBINAR AGRO ENPAB.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2319" y="5061093"/>
            <a:ext cx="1557918" cy="1557918"/>
          </a:xfrm>
          <a:prstGeom prst="rect">
            <a:avLst/>
          </a:prstGeom>
        </p:spPr>
      </p:pic>
      <p:pic>
        <p:nvPicPr>
          <p:cNvPr id="10" name="Immagin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25842" y="938212"/>
            <a:ext cx="7640053" cy="5696731"/>
          </a:xfrm>
          <a:prstGeom prst="rect">
            <a:avLst/>
          </a:prstGeom>
        </p:spPr>
      </p:pic>
    </p:spTree>
    <p:extLst>
      <p:ext uri="{BB962C8B-B14F-4D97-AF65-F5344CB8AC3E}">
        <p14:creationId xmlns:p14="http://schemas.microsoft.com/office/powerpoint/2010/main" val="38072947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Shape 10">
            <a:extLst>
              <a:ext uri="{FF2B5EF4-FFF2-40B4-BE49-F238E27FC236}">
                <a16:creationId xmlns="" xmlns:a16="http://schemas.microsoft.com/office/drawing/2014/main" id="{E54C7EB8-55B2-43CC-B14A-84B82FD595A4}"/>
              </a:ext>
            </a:extLst>
          </p:cNvPr>
          <p:cNvSpPr>
            <a:spLocks/>
          </p:cNvSpPr>
          <p:nvPr/>
        </p:nvSpPr>
        <p:spPr bwMode="auto">
          <a:xfrm>
            <a:off x="525288" y="368443"/>
            <a:ext cx="1558925" cy="1743075"/>
          </a:xfrm>
          <a:custGeom>
            <a:avLst/>
            <a:gdLst>
              <a:gd name="connsiteX0" fmla="*/ 998433 w 1997375"/>
              <a:gd name="connsiteY0" fmla="*/ 0 h 2235069"/>
              <a:gd name="connsiteX1" fmla="*/ 1111163 w 1997375"/>
              <a:gd name="connsiteY1" fmla="*/ 30048 h 2235069"/>
              <a:gd name="connsiteX2" fmla="*/ 1884560 w 1997375"/>
              <a:gd name="connsiteY2" fmla="*/ 476179 h 2235069"/>
              <a:gd name="connsiteX3" fmla="*/ 1997375 w 1997375"/>
              <a:gd name="connsiteY3" fmla="*/ 671064 h 2235069"/>
              <a:gd name="connsiteX4" fmla="*/ 1997375 w 1997375"/>
              <a:gd name="connsiteY4" fmla="*/ 1564005 h 2235069"/>
              <a:gd name="connsiteX5" fmla="*/ 1884560 w 1997375"/>
              <a:gd name="connsiteY5" fmla="*/ 1758212 h 2235069"/>
              <a:gd name="connsiteX6" fmla="*/ 1111163 w 1997375"/>
              <a:gd name="connsiteY6" fmla="*/ 2205022 h 2235069"/>
              <a:gd name="connsiteX7" fmla="*/ 886212 w 1997375"/>
              <a:gd name="connsiteY7" fmla="*/ 2205022 h 2235069"/>
              <a:gd name="connsiteX8" fmla="*/ 112136 w 1997375"/>
              <a:gd name="connsiteY8" fmla="*/ 1758212 h 2235069"/>
              <a:gd name="connsiteX9" fmla="*/ 0 w 1997375"/>
              <a:gd name="connsiteY9" fmla="*/ 1564005 h 2235069"/>
              <a:gd name="connsiteX10" fmla="*/ 0 w 1997375"/>
              <a:gd name="connsiteY10" fmla="*/ 671064 h 2235069"/>
              <a:gd name="connsiteX11" fmla="*/ 112136 w 1997375"/>
              <a:gd name="connsiteY11" fmla="*/ 476179 h 2235069"/>
              <a:gd name="connsiteX12" fmla="*/ 886212 w 1997375"/>
              <a:gd name="connsiteY12" fmla="*/ 30048 h 2235069"/>
              <a:gd name="connsiteX13" fmla="*/ 998433 w 1997375"/>
              <a:gd name="connsiteY13" fmla="*/ 0 h 2235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97375" h="2235069">
                <a:moveTo>
                  <a:pt x="998433" y="0"/>
                </a:moveTo>
                <a:cubicBezTo>
                  <a:pt x="1037256" y="0"/>
                  <a:pt x="1076163" y="10016"/>
                  <a:pt x="1111163" y="30048"/>
                </a:cubicBezTo>
                <a:lnTo>
                  <a:pt x="1884560" y="476179"/>
                </a:lnTo>
                <a:cubicBezTo>
                  <a:pt x="1954560" y="516921"/>
                  <a:pt x="1997375" y="590937"/>
                  <a:pt x="1997375" y="671064"/>
                </a:cubicBezTo>
                <a:lnTo>
                  <a:pt x="1997375" y="1564005"/>
                </a:lnTo>
                <a:cubicBezTo>
                  <a:pt x="1997375" y="1644132"/>
                  <a:pt x="1954560" y="1718148"/>
                  <a:pt x="1884560" y="1758212"/>
                </a:cubicBezTo>
                <a:lnTo>
                  <a:pt x="1111163" y="2205022"/>
                </a:lnTo>
                <a:cubicBezTo>
                  <a:pt x="1041163" y="2245085"/>
                  <a:pt x="955532" y="2245085"/>
                  <a:pt x="886212" y="2205022"/>
                </a:cubicBezTo>
                <a:lnTo>
                  <a:pt x="112136" y="1758212"/>
                </a:lnTo>
                <a:cubicBezTo>
                  <a:pt x="42816" y="1718148"/>
                  <a:pt x="0" y="1644132"/>
                  <a:pt x="0" y="1564005"/>
                </a:cubicBezTo>
                <a:lnTo>
                  <a:pt x="0" y="671064"/>
                </a:lnTo>
                <a:cubicBezTo>
                  <a:pt x="0" y="590937"/>
                  <a:pt x="42816" y="516921"/>
                  <a:pt x="112136" y="476179"/>
                </a:cubicBezTo>
                <a:lnTo>
                  <a:pt x="886212" y="30048"/>
                </a:lnTo>
                <a:cubicBezTo>
                  <a:pt x="920872" y="10016"/>
                  <a:pt x="959610" y="0"/>
                  <a:pt x="998433" y="0"/>
                </a:cubicBezTo>
                <a:close/>
              </a:path>
            </a:pathLst>
          </a:custGeom>
          <a:ln/>
        </p:spPr>
        <p:style>
          <a:lnRef idx="2">
            <a:schemeClr val="dk1"/>
          </a:lnRef>
          <a:fillRef idx="1">
            <a:schemeClr val="lt1"/>
          </a:fillRef>
          <a:effectRef idx="0">
            <a:schemeClr val="dk1"/>
          </a:effectRef>
          <a:fontRef idx="minor">
            <a:schemeClr val="dk1"/>
          </a:fontRef>
        </p:style>
        <p:txBody>
          <a:bodyPr lIns="51435" tIns="25718" rIns="51435" bIns="25718" anchor="ctr"/>
          <a:lstStyle/>
          <a:p>
            <a:pPr algn="ctr" eaLnBrk="1" fontAlgn="auto" hangingPunct="1">
              <a:spcBef>
                <a:spcPts val="0"/>
              </a:spcBef>
              <a:spcAft>
                <a:spcPts val="0"/>
              </a:spcAft>
              <a:defRPr/>
            </a:pPr>
            <a:endParaRPr lang="en-US" sz="4050" b="1" dirty="0">
              <a:solidFill>
                <a:schemeClr val="accent2"/>
              </a:solidFill>
              <a:latin typeface="+mn-lt"/>
            </a:endParaRPr>
          </a:p>
        </p:txBody>
      </p:sp>
      <p:pic>
        <p:nvPicPr>
          <p:cNvPr id="6" name="Immagine 5" descr="Immagine che contiene cibo&#10;&#10;Descrizione generata automaticamente">
            <a:extLst>
              <a:ext uri="{FF2B5EF4-FFF2-40B4-BE49-F238E27FC236}">
                <a16:creationId xmlns="" xmlns:a16="http://schemas.microsoft.com/office/drawing/2014/main" id="{4232D258-6276-42CC-A7EE-9F79879BB8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8649" y="699220"/>
            <a:ext cx="1039525" cy="1057716"/>
          </a:xfrm>
          <a:prstGeom prst="rect">
            <a:avLst/>
          </a:prstGeom>
        </p:spPr>
      </p:pic>
      <p:pic>
        <p:nvPicPr>
          <p:cNvPr id="5" name="Immagine 4" descr="WEBINAR AGRO ENPAB.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8645" y="5707419"/>
            <a:ext cx="911591" cy="911591"/>
          </a:xfrm>
          <a:prstGeom prst="rect">
            <a:avLst/>
          </a:prstGeom>
        </p:spPr>
      </p:pic>
      <p:sp>
        <p:nvSpPr>
          <p:cNvPr id="8" name="Rettangolo 7"/>
          <p:cNvSpPr/>
          <p:nvPr/>
        </p:nvSpPr>
        <p:spPr>
          <a:xfrm>
            <a:off x="1389184" y="2579456"/>
            <a:ext cx="9284677" cy="2862322"/>
          </a:xfrm>
          <a:prstGeom prst="rect">
            <a:avLst/>
          </a:prstGeom>
        </p:spPr>
        <p:txBody>
          <a:bodyPr wrap="square">
            <a:spAutoFit/>
          </a:bodyPr>
          <a:lstStyle/>
          <a:p>
            <a:pPr lvl="0" eaLnBrk="0" fontAlgn="base" hangingPunct="0">
              <a:spcBef>
                <a:spcPct val="0"/>
              </a:spcBef>
              <a:spcAft>
                <a:spcPct val="0"/>
              </a:spcAft>
              <a:buFontTx/>
              <a:buChar char="•"/>
            </a:pPr>
            <a:r>
              <a:rPr lang="it-IT" altLang="it-IT" b="1" kern="1400" dirty="0">
                <a:latin typeface="+mj-lt"/>
              </a:rPr>
              <a:t>Analisi tecnico-organizzativa</a:t>
            </a:r>
            <a:r>
              <a:rPr lang="it-IT" altLang="it-IT" kern="1400" dirty="0">
                <a:latin typeface="+mj-lt"/>
              </a:rPr>
              <a:t> approfondita del Sistema di Gestione della Sicurezza Alimentare in riferimento alla Norma ISO </a:t>
            </a:r>
            <a:r>
              <a:rPr lang="it-IT" altLang="it-IT" kern="1400" dirty="0" smtClean="0">
                <a:latin typeface="+mj-lt"/>
              </a:rPr>
              <a:t>22000. L’integrazione </a:t>
            </a:r>
            <a:r>
              <a:rPr lang="it-IT" altLang="it-IT" kern="1400" dirty="0">
                <a:latin typeface="+mj-lt"/>
              </a:rPr>
              <a:t>di pratiche corrette in ambito di analisi tecniche è il primo passaggio da svolgere in ambito di certificazione alimentare. </a:t>
            </a:r>
            <a:endParaRPr lang="it-IT" altLang="it-IT" kern="1400" dirty="0" smtClean="0">
              <a:latin typeface="+mj-lt"/>
            </a:endParaRPr>
          </a:p>
          <a:p>
            <a:pPr lvl="0" eaLnBrk="0" fontAlgn="base" hangingPunct="0">
              <a:spcBef>
                <a:spcPct val="0"/>
              </a:spcBef>
              <a:spcAft>
                <a:spcPct val="0"/>
              </a:spcAft>
            </a:pPr>
            <a:endParaRPr lang="it-IT" altLang="it-IT" kern="1400" dirty="0">
              <a:latin typeface="+mj-lt"/>
            </a:endParaRPr>
          </a:p>
          <a:p>
            <a:pPr lvl="0" eaLnBrk="0" fontAlgn="base" hangingPunct="0">
              <a:spcBef>
                <a:spcPct val="0"/>
              </a:spcBef>
              <a:spcAft>
                <a:spcPct val="0"/>
              </a:spcAft>
              <a:buFontTx/>
              <a:buChar char="•"/>
            </a:pPr>
            <a:r>
              <a:rPr lang="it-IT" altLang="it-IT" b="1" kern="1400" dirty="0">
                <a:latin typeface="+mj-lt"/>
              </a:rPr>
              <a:t>Analisi delle attività aziendal</a:t>
            </a:r>
            <a:r>
              <a:rPr lang="it-IT" altLang="it-IT" kern="1400" dirty="0">
                <a:latin typeface="+mj-lt"/>
              </a:rPr>
              <a:t>i che possono avere impatto significativo sulla produzione</a:t>
            </a:r>
            <a:br>
              <a:rPr lang="it-IT" altLang="it-IT" kern="1400" dirty="0">
                <a:latin typeface="+mj-lt"/>
              </a:rPr>
            </a:br>
            <a:r>
              <a:rPr lang="it-IT" altLang="it-IT" kern="1400" dirty="0">
                <a:latin typeface="+mj-lt"/>
              </a:rPr>
              <a:t>Tale operazione è da compiere effettuando un continuo aggiornamento delle attività che presentano maggiori impatti sul processo produttivo</a:t>
            </a:r>
            <a:r>
              <a:rPr lang="it-IT" altLang="it-IT" kern="1400" dirty="0" smtClean="0">
                <a:latin typeface="+mj-lt"/>
              </a:rPr>
              <a:t>.</a:t>
            </a:r>
          </a:p>
          <a:p>
            <a:pPr lvl="0" eaLnBrk="0" fontAlgn="base" hangingPunct="0">
              <a:spcBef>
                <a:spcPct val="0"/>
              </a:spcBef>
              <a:spcAft>
                <a:spcPct val="0"/>
              </a:spcAft>
            </a:pPr>
            <a:endParaRPr lang="it-IT" altLang="it-IT" kern="1400" dirty="0" smtClean="0">
              <a:latin typeface="+mj-lt"/>
            </a:endParaRPr>
          </a:p>
          <a:p>
            <a:pPr lvl="0" eaLnBrk="0" fontAlgn="base" hangingPunct="0">
              <a:spcBef>
                <a:spcPct val="0"/>
              </a:spcBef>
              <a:spcAft>
                <a:spcPct val="0"/>
              </a:spcAft>
              <a:buFontTx/>
              <a:buChar char="•"/>
            </a:pPr>
            <a:r>
              <a:rPr lang="it-IT" b="1" kern="1400" dirty="0">
                <a:latin typeface="+mj-lt"/>
              </a:rPr>
              <a:t>Realizzazione del Sistema di Gestione della Sicurezza Alimentare</a:t>
            </a:r>
            <a:r>
              <a:rPr lang="it-IT" kern="1400" dirty="0"/>
              <a:t>, con redazione di Manuale, Procedure, Istruzioni e Modulistica conformemente al sistema di riferimento ISO 22000</a:t>
            </a:r>
            <a:endParaRPr lang="it-IT" altLang="it-IT" kern="1400" dirty="0">
              <a:latin typeface="+mj-lt"/>
            </a:endParaRPr>
          </a:p>
        </p:txBody>
      </p:sp>
      <p:sp>
        <p:nvSpPr>
          <p:cNvPr id="7" name="Title 3">
            <a:extLst>
              <a:ext uri="{FF2B5EF4-FFF2-40B4-BE49-F238E27FC236}">
                <a16:creationId xmlns="" xmlns:a16="http://schemas.microsoft.com/office/drawing/2014/main" id="{C22B0B15-337C-4DFA-8F81-1E5325B1B382}"/>
              </a:ext>
            </a:extLst>
          </p:cNvPr>
          <p:cNvSpPr txBox="1">
            <a:spLocks noChangeArrowheads="1"/>
          </p:cNvSpPr>
          <p:nvPr/>
        </p:nvSpPr>
        <p:spPr bwMode="auto">
          <a:xfrm>
            <a:off x="2317574" y="390526"/>
            <a:ext cx="9270688" cy="154655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rIns="91440" numCol="1" anchor="t" anchorCtr="0" compatLnSpc="1">
            <a:prstTxWarp prst="textNoShape">
              <a:avLst/>
            </a:prstTxWarp>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3600" dirty="0" smtClean="0"/>
              <a:t>LE FASI PRINCIPALI NECESSARIE ALLE AZIENDE PER POTER RICHIEDERE LA CERTIFICAZIONE </a:t>
            </a:r>
          </a:p>
          <a:p>
            <a:pPr algn="ctr"/>
            <a:r>
              <a:rPr lang="it-IT" sz="3600" b="1" dirty="0" smtClean="0"/>
              <a:t>ISO 22000</a:t>
            </a:r>
            <a:r>
              <a:rPr lang="it-IT" sz="3600" dirty="0" smtClean="0"/>
              <a:t>.</a:t>
            </a:r>
          </a:p>
          <a:p>
            <a:endParaRPr lang="it-IT" sz="3600" dirty="0"/>
          </a:p>
        </p:txBody>
      </p:sp>
    </p:spTree>
    <p:extLst>
      <p:ext uri="{BB962C8B-B14F-4D97-AF65-F5344CB8AC3E}">
        <p14:creationId xmlns:p14="http://schemas.microsoft.com/office/powerpoint/2010/main" val="22214844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 xmlns:a16="http://schemas.microsoft.com/office/drawing/2014/main" id="{C22B0B15-337C-4DFA-8F81-1E5325B1B382}"/>
              </a:ext>
            </a:extLst>
          </p:cNvPr>
          <p:cNvSpPr txBox="1">
            <a:spLocks noChangeArrowheads="1"/>
          </p:cNvSpPr>
          <p:nvPr/>
        </p:nvSpPr>
        <p:spPr bwMode="auto">
          <a:xfrm>
            <a:off x="3244850" y="390525"/>
            <a:ext cx="5702300" cy="14001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rIns="91440" numCol="1" anchor="t" anchorCtr="0" compatLnSpc="1">
            <a:prstTxWarp prst="textNoShape">
              <a:avLst/>
            </a:prstTxWarp>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it-IT" dirty="0">
                <a:solidFill>
                  <a:schemeClr val="tx2"/>
                </a:solidFill>
              </a:rPr>
              <a:t>IL MIO LAVORO</a:t>
            </a:r>
          </a:p>
        </p:txBody>
      </p:sp>
      <p:sp>
        <p:nvSpPr>
          <p:cNvPr id="4" name="Freeform: Shape 10">
            <a:extLst>
              <a:ext uri="{FF2B5EF4-FFF2-40B4-BE49-F238E27FC236}">
                <a16:creationId xmlns="" xmlns:a16="http://schemas.microsoft.com/office/drawing/2014/main" id="{E54C7EB8-55B2-43CC-B14A-84B82FD595A4}"/>
              </a:ext>
            </a:extLst>
          </p:cNvPr>
          <p:cNvSpPr>
            <a:spLocks/>
          </p:cNvSpPr>
          <p:nvPr/>
        </p:nvSpPr>
        <p:spPr bwMode="auto">
          <a:xfrm>
            <a:off x="525288" y="368443"/>
            <a:ext cx="1558925" cy="1743075"/>
          </a:xfrm>
          <a:custGeom>
            <a:avLst/>
            <a:gdLst>
              <a:gd name="connsiteX0" fmla="*/ 998433 w 1997375"/>
              <a:gd name="connsiteY0" fmla="*/ 0 h 2235069"/>
              <a:gd name="connsiteX1" fmla="*/ 1111163 w 1997375"/>
              <a:gd name="connsiteY1" fmla="*/ 30048 h 2235069"/>
              <a:gd name="connsiteX2" fmla="*/ 1884560 w 1997375"/>
              <a:gd name="connsiteY2" fmla="*/ 476179 h 2235069"/>
              <a:gd name="connsiteX3" fmla="*/ 1997375 w 1997375"/>
              <a:gd name="connsiteY3" fmla="*/ 671064 h 2235069"/>
              <a:gd name="connsiteX4" fmla="*/ 1997375 w 1997375"/>
              <a:gd name="connsiteY4" fmla="*/ 1564005 h 2235069"/>
              <a:gd name="connsiteX5" fmla="*/ 1884560 w 1997375"/>
              <a:gd name="connsiteY5" fmla="*/ 1758212 h 2235069"/>
              <a:gd name="connsiteX6" fmla="*/ 1111163 w 1997375"/>
              <a:gd name="connsiteY6" fmla="*/ 2205022 h 2235069"/>
              <a:gd name="connsiteX7" fmla="*/ 886212 w 1997375"/>
              <a:gd name="connsiteY7" fmla="*/ 2205022 h 2235069"/>
              <a:gd name="connsiteX8" fmla="*/ 112136 w 1997375"/>
              <a:gd name="connsiteY8" fmla="*/ 1758212 h 2235069"/>
              <a:gd name="connsiteX9" fmla="*/ 0 w 1997375"/>
              <a:gd name="connsiteY9" fmla="*/ 1564005 h 2235069"/>
              <a:gd name="connsiteX10" fmla="*/ 0 w 1997375"/>
              <a:gd name="connsiteY10" fmla="*/ 671064 h 2235069"/>
              <a:gd name="connsiteX11" fmla="*/ 112136 w 1997375"/>
              <a:gd name="connsiteY11" fmla="*/ 476179 h 2235069"/>
              <a:gd name="connsiteX12" fmla="*/ 886212 w 1997375"/>
              <a:gd name="connsiteY12" fmla="*/ 30048 h 2235069"/>
              <a:gd name="connsiteX13" fmla="*/ 998433 w 1997375"/>
              <a:gd name="connsiteY13" fmla="*/ 0 h 2235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97375" h="2235069">
                <a:moveTo>
                  <a:pt x="998433" y="0"/>
                </a:moveTo>
                <a:cubicBezTo>
                  <a:pt x="1037256" y="0"/>
                  <a:pt x="1076163" y="10016"/>
                  <a:pt x="1111163" y="30048"/>
                </a:cubicBezTo>
                <a:lnTo>
                  <a:pt x="1884560" y="476179"/>
                </a:lnTo>
                <a:cubicBezTo>
                  <a:pt x="1954560" y="516921"/>
                  <a:pt x="1997375" y="590937"/>
                  <a:pt x="1997375" y="671064"/>
                </a:cubicBezTo>
                <a:lnTo>
                  <a:pt x="1997375" y="1564005"/>
                </a:lnTo>
                <a:cubicBezTo>
                  <a:pt x="1997375" y="1644132"/>
                  <a:pt x="1954560" y="1718148"/>
                  <a:pt x="1884560" y="1758212"/>
                </a:cubicBezTo>
                <a:lnTo>
                  <a:pt x="1111163" y="2205022"/>
                </a:lnTo>
                <a:cubicBezTo>
                  <a:pt x="1041163" y="2245085"/>
                  <a:pt x="955532" y="2245085"/>
                  <a:pt x="886212" y="2205022"/>
                </a:cubicBezTo>
                <a:lnTo>
                  <a:pt x="112136" y="1758212"/>
                </a:lnTo>
                <a:cubicBezTo>
                  <a:pt x="42816" y="1718148"/>
                  <a:pt x="0" y="1644132"/>
                  <a:pt x="0" y="1564005"/>
                </a:cubicBezTo>
                <a:lnTo>
                  <a:pt x="0" y="671064"/>
                </a:lnTo>
                <a:cubicBezTo>
                  <a:pt x="0" y="590937"/>
                  <a:pt x="42816" y="516921"/>
                  <a:pt x="112136" y="476179"/>
                </a:cubicBezTo>
                <a:lnTo>
                  <a:pt x="886212" y="30048"/>
                </a:lnTo>
                <a:cubicBezTo>
                  <a:pt x="920872" y="10016"/>
                  <a:pt x="959610" y="0"/>
                  <a:pt x="998433" y="0"/>
                </a:cubicBezTo>
                <a:close/>
              </a:path>
            </a:pathLst>
          </a:custGeom>
          <a:ln/>
        </p:spPr>
        <p:style>
          <a:lnRef idx="2">
            <a:schemeClr val="dk1"/>
          </a:lnRef>
          <a:fillRef idx="1">
            <a:schemeClr val="lt1"/>
          </a:fillRef>
          <a:effectRef idx="0">
            <a:schemeClr val="dk1"/>
          </a:effectRef>
          <a:fontRef idx="minor">
            <a:schemeClr val="dk1"/>
          </a:fontRef>
        </p:style>
        <p:txBody>
          <a:bodyPr lIns="51435" tIns="25718" rIns="51435" bIns="25718" anchor="ctr"/>
          <a:lstStyle/>
          <a:p>
            <a:pPr algn="ctr" eaLnBrk="1" fontAlgn="auto" hangingPunct="1">
              <a:spcBef>
                <a:spcPts val="0"/>
              </a:spcBef>
              <a:spcAft>
                <a:spcPts val="0"/>
              </a:spcAft>
              <a:defRPr/>
            </a:pPr>
            <a:endParaRPr lang="en-US" sz="4050" b="1" dirty="0">
              <a:solidFill>
                <a:schemeClr val="accent2"/>
              </a:solidFill>
              <a:latin typeface="+mn-lt"/>
            </a:endParaRPr>
          </a:p>
        </p:txBody>
      </p:sp>
      <p:pic>
        <p:nvPicPr>
          <p:cNvPr id="6" name="Immagine 5" descr="Immagine che contiene cibo&#10;&#10;Descrizione generata automaticamente">
            <a:extLst>
              <a:ext uri="{FF2B5EF4-FFF2-40B4-BE49-F238E27FC236}">
                <a16:creationId xmlns="" xmlns:a16="http://schemas.microsoft.com/office/drawing/2014/main" id="{4232D258-6276-42CC-A7EE-9F79879BB8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8649" y="699220"/>
            <a:ext cx="1039525" cy="1057716"/>
          </a:xfrm>
          <a:prstGeom prst="rect">
            <a:avLst/>
          </a:prstGeom>
        </p:spPr>
      </p:pic>
      <p:pic>
        <p:nvPicPr>
          <p:cNvPr id="5" name="Immagine 4" descr="WEBINAR AGRO ENPAB.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2319" y="5061093"/>
            <a:ext cx="1557918" cy="1557918"/>
          </a:xfrm>
          <a:prstGeom prst="rect">
            <a:avLst/>
          </a:prstGeom>
        </p:spPr>
      </p:pic>
      <p:sp>
        <p:nvSpPr>
          <p:cNvPr id="2" name="CasellaDiTesto 1"/>
          <p:cNvSpPr txBox="1"/>
          <p:nvPr/>
        </p:nvSpPr>
        <p:spPr>
          <a:xfrm>
            <a:off x="1953213" y="1825199"/>
            <a:ext cx="8811130" cy="3970318"/>
          </a:xfrm>
          <a:prstGeom prst="rect">
            <a:avLst/>
          </a:prstGeom>
          <a:noFill/>
        </p:spPr>
        <p:txBody>
          <a:bodyPr wrap="none" rtlCol="0">
            <a:spAutoFit/>
          </a:bodyPr>
          <a:lstStyle/>
          <a:p>
            <a:r>
              <a:rPr lang="it-IT" dirty="0" smtClean="0">
                <a:latin typeface="+mj-lt"/>
                <a:cs typeface="Mishafi Gold Regular"/>
              </a:rPr>
              <a:t>Sono una consulente per le aziende del comparto AGROALIMENTARE e per loro mi occupo di </a:t>
            </a:r>
          </a:p>
          <a:p>
            <a:r>
              <a:rPr lang="it-IT" dirty="0" smtClean="0">
                <a:latin typeface="+mj-lt"/>
                <a:cs typeface="Mishafi Gold Regular"/>
              </a:rPr>
              <a:t>qualità igiene, sicurezza alimentare e certificazioni.</a:t>
            </a:r>
          </a:p>
          <a:p>
            <a:endParaRPr lang="it-IT" u="sng" dirty="0" smtClean="0">
              <a:latin typeface="+mj-lt"/>
              <a:cs typeface="Mishafi Gold Regular"/>
            </a:endParaRPr>
          </a:p>
          <a:p>
            <a:r>
              <a:rPr lang="it-IT" u="sng" dirty="0" smtClean="0">
                <a:latin typeface="+mj-lt"/>
                <a:cs typeface="Mishafi Gold Regular"/>
              </a:rPr>
              <a:t>Questa è la mia unica attività professionale , che mi occupa a tempo pieno.</a:t>
            </a:r>
          </a:p>
          <a:p>
            <a:endParaRPr lang="it-IT" u="sng" dirty="0">
              <a:latin typeface="+mj-lt"/>
              <a:cs typeface="Mishafi Gold Regular"/>
            </a:endParaRPr>
          </a:p>
          <a:p>
            <a:r>
              <a:rPr lang="it-IT" dirty="0">
                <a:latin typeface="+mj-lt"/>
                <a:cs typeface="Mishafi Gold Regular"/>
              </a:rPr>
              <a:t>Svolgo la mia attività da circa 20 </a:t>
            </a:r>
            <a:r>
              <a:rPr lang="it-IT" dirty="0" smtClean="0">
                <a:latin typeface="+mj-lt"/>
                <a:cs typeface="Mishafi Gold Regular"/>
              </a:rPr>
              <a:t>anni</a:t>
            </a:r>
          </a:p>
          <a:p>
            <a:endParaRPr lang="it-IT" dirty="0">
              <a:latin typeface="+mj-lt"/>
              <a:cs typeface="Mishafi Gold Regular"/>
            </a:endParaRPr>
          </a:p>
          <a:p>
            <a:r>
              <a:rPr lang="it-IT" dirty="0">
                <a:latin typeface="+mj-lt"/>
                <a:cs typeface="Mishafi Gold Regular"/>
              </a:rPr>
              <a:t>Il territorio su cui svolgo </a:t>
            </a:r>
            <a:r>
              <a:rPr lang="it-IT" dirty="0" smtClean="0">
                <a:latin typeface="+mj-lt"/>
                <a:cs typeface="Mishafi Gold Regular"/>
              </a:rPr>
              <a:t>il mio lavoro è </a:t>
            </a:r>
            <a:r>
              <a:rPr lang="it-IT" dirty="0">
                <a:latin typeface="+mj-lt"/>
                <a:cs typeface="Mishafi Gold Regular"/>
              </a:rPr>
              <a:t>quello Nazionale ma la maggior </a:t>
            </a:r>
            <a:r>
              <a:rPr lang="it-IT" dirty="0" smtClean="0">
                <a:latin typeface="+mj-lt"/>
                <a:cs typeface="Mishafi Gold Regular"/>
              </a:rPr>
              <a:t>parte</a:t>
            </a:r>
          </a:p>
          <a:p>
            <a:r>
              <a:rPr lang="it-IT" dirty="0" smtClean="0">
                <a:latin typeface="+mj-lt"/>
                <a:cs typeface="Mishafi Gold Regular"/>
              </a:rPr>
              <a:t>delle aziende agroalimentari che seguo si trova nel Lazio, </a:t>
            </a:r>
            <a:r>
              <a:rPr lang="it-IT" dirty="0" err="1" smtClean="0">
                <a:latin typeface="+mj-lt"/>
                <a:cs typeface="Mishafi Gold Regular"/>
              </a:rPr>
              <a:t>sopratutto</a:t>
            </a:r>
            <a:r>
              <a:rPr lang="it-IT" dirty="0" smtClean="0">
                <a:latin typeface="+mj-lt"/>
                <a:cs typeface="Mishafi Gold Regular"/>
              </a:rPr>
              <a:t> a  Roma </a:t>
            </a:r>
          </a:p>
          <a:p>
            <a:endParaRPr lang="it-IT" dirty="0" smtClean="0">
              <a:latin typeface="+mj-lt"/>
              <a:cs typeface="Mishafi Gold Regular"/>
            </a:endParaRPr>
          </a:p>
          <a:p>
            <a:r>
              <a:rPr lang="it-IT" dirty="0">
                <a:latin typeface="+mj-lt"/>
                <a:cs typeface="Mishafi Gold Regular"/>
              </a:rPr>
              <a:t>I miei clienti sono per la quasi totalità Bolli CE, cioè aziende che lavorano prodotti di </a:t>
            </a:r>
          </a:p>
          <a:p>
            <a:r>
              <a:rPr lang="it-IT" dirty="0" smtClean="0">
                <a:latin typeface="+mj-lt"/>
                <a:cs typeface="Mishafi Gold Regular"/>
              </a:rPr>
              <a:t>origine </a:t>
            </a:r>
            <a:r>
              <a:rPr lang="it-IT" dirty="0">
                <a:latin typeface="+mj-lt"/>
                <a:cs typeface="Mishafi Gold Regular"/>
              </a:rPr>
              <a:t>animale (Caseifici, </a:t>
            </a:r>
            <a:r>
              <a:rPr lang="it-IT" dirty="0" smtClean="0">
                <a:latin typeface="+mj-lt"/>
                <a:cs typeface="Mishafi Gold Regular"/>
              </a:rPr>
              <a:t>Lab. </a:t>
            </a:r>
            <a:r>
              <a:rPr lang="it-IT" dirty="0">
                <a:latin typeface="+mj-lt"/>
                <a:cs typeface="Mishafi Gold Regular"/>
              </a:rPr>
              <a:t>Sezionamento Carne, Depositi Pesca, CDM/CSM, </a:t>
            </a:r>
            <a:r>
              <a:rPr lang="it-IT" dirty="0" err="1" smtClean="0">
                <a:latin typeface="+mj-lt"/>
                <a:cs typeface="Mishafi Gold Regular"/>
              </a:rPr>
              <a:t>etc</a:t>
            </a:r>
            <a:r>
              <a:rPr lang="it-IT" dirty="0" smtClean="0">
                <a:latin typeface="+mj-lt"/>
                <a:cs typeface="Mishafi Gold Regular"/>
              </a:rPr>
              <a:t>).   </a:t>
            </a:r>
            <a:endParaRPr lang="it-IT" dirty="0">
              <a:latin typeface="+mj-lt"/>
              <a:cs typeface="Mishafi Gold Regular"/>
            </a:endParaRPr>
          </a:p>
          <a:p>
            <a:endParaRPr lang="it-IT" dirty="0">
              <a:latin typeface="+mj-lt"/>
              <a:cs typeface="Mishafi Gold Regular"/>
            </a:endParaRPr>
          </a:p>
          <a:p>
            <a:endParaRPr lang="it-IT" dirty="0">
              <a:latin typeface="+mj-lt"/>
              <a:cs typeface="Mishafi Gold Regular"/>
            </a:endParaRPr>
          </a:p>
        </p:txBody>
      </p:sp>
    </p:spTree>
    <p:extLst>
      <p:ext uri="{BB962C8B-B14F-4D97-AF65-F5344CB8AC3E}">
        <p14:creationId xmlns:p14="http://schemas.microsoft.com/office/powerpoint/2010/main" val="11638857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Shape 10">
            <a:extLst>
              <a:ext uri="{FF2B5EF4-FFF2-40B4-BE49-F238E27FC236}">
                <a16:creationId xmlns="" xmlns:a16="http://schemas.microsoft.com/office/drawing/2014/main" id="{E54C7EB8-55B2-43CC-B14A-84B82FD595A4}"/>
              </a:ext>
            </a:extLst>
          </p:cNvPr>
          <p:cNvSpPr>
            <a:spLocks/>
          </p:cNvSpPr>
          <p:nvPr/>
        </p:nvSpPr>
        <p:spPr bwMode="auto">
          <a:xfrm>
            <a:off x="525288" y="368443"/>
            <a:ext cx="1558925" cy="1743075"/>
          </a:xfrm>
          <a:custGeom>
            <a:avLst/>
            <a:gdLst>
              <a:gd name="connsiteX0" fmla="*/ 998433 w 1997375"/>
              <a:gd name="connsiteY0" fmla="*/ 0 h 2235069"/>
              <a:gd name="connsiteX1" fmla="*/ 1111163 w 1997375"/>
              <a:gd name="connsiteY1" fmla="*/ 30048 h 2235069"/>
              <a:gd name="connsiteX2" fmla="*/ 1884560 w 1997375"/>
              <a:gd name="connsiteY2" fmla="*/ 476179 h 2235069"/>
              <a:gd name="connsiteX3" fmla="*/ 1997375 w 1997375"/>
              <a:gd name="connsiteY3" fmla="*/ 671064 h 2235069"/>
              <a:gd name="connsiteX4" fmla="*/ 1997375 w 1997375"/>
              <a:gd name="connsiteY4" fmla="*/ 1564005 h 2235069"/>
              <a:gd name="connsiteX5" fmla="*/ 1884560 w 1997375"/>
              <a:gd name="connsiteY5" fmla="*/ 1758212 h 2235069"/>
              <a:gd name="connsiteX6" fmla="*/ 1111163 w 1997375"/>
              <a:gd name="connsiteY6" fmla="*/ 2205022 h 2235069"/>
              <a:gd name="connsiteX7" fmla="*/ 886212 w 1997375"/>
              <a:gd name="connsiteY7" fmla="*/ 2205022 h 2235069"/>
              <a:gd name="connsiteX8" fmla="*/ 112136 w 1997375"/>
              <a:gd name="connsiteY8" fmla="*/ 1758212 h 2235069"/>
              <a:gd name="connsiteX9" fmla="*/ 0 w 1997375"/>
              <a:gd name="connsiteY9" fmla="*/ 1564005 h 2235069"/>
              <a:gd name="connsiteX10" fmla="*/ 0 w 1997375"/>
              <a:gd name="connsiteY10" fmla="*/ 671064 h 2235069"/>
              <a:gd name="connsiteX11" fmla="*/ 112136 w 1997375"/>
              <a:gd name="connsiteY11" fmla="*/ 476179 h 2235069"/>
              <a:gd name="connsiteX12" fmla="*/ 886212 w 1997375"/>
              <a:gd name="connsiteY12" fmla="*/ 30048 h 2235069"/>
              <a:gd name="connsiteX13" fmla="*/ 998433 w 1997375"/>
              <a:gd name="connsiteY13" fmla="*/ 0 h 2235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97375" h="2235069">
                <a:moveTo>
                  <a:pt x="998433" y="0"/>
                </a:moveTo>
                <a:cubicBezTo>
                  <a:pt x="1037256" y="0"/>
                  <a:pt x="1076163" y="10016"/>
                  <a:pt x="1111163" y="30048"/>
                </a:cubicBezTo>
                <a:lnTo>
                  <a:pt x="1884560" y="476179"/>
                </a:lnTo>
                <a:cubicBezTo>
                  <a:pt x="1954560" y="516921"/>
                  <a:pt x="1997375" y="590937"/>
                  <a:pt x="1997375" y="671064"/>
                </a:cubicBezTo>
                <a:lnTo>
                  <a:pt x="1997375" y="1564005"/>
                </a:lnTo>
                <a:cubicBezTo>
                  <a:pt x="1997375" y="1644132"/>
                  <a:pt x="1954560" y="1718148"/>
                  <a:pt x="1884560" y="1758212"/>
                </a:cubicBezTo>
                <a:lnTo>
                  <a:pt x="1111163" y="2205022"/>
                </a:lnTo>
                <a:cubicBezTo>
                  <a:pt x="1041163" y="2245085"/>
                  <a:pt x="955532" y="2245085"/>
                  <a:pt x="886212" y="2205022"/>
                </a:cubicBezTo>
                <a:lnTo>
                  <a:pt x="112136" y="1758212"/>
                </a:lnTo>
                <a:cubicBezTo>
                  <a:pt x="42816" y="1718148"/>
                  <a:pt x="0" y="1644132"/>
                  <a:pt x="0" y="1564005"/>
                </a:cubicBezTo>
                <a:lnTo>
                  <a:pt x="0" y="671064"/>
                </a:lnTo>
                <a:cubicBezTo>
                  <a:pt x="0" y="590937"/>
                  <a:pt x="42816" y="516921"/>
                  <a:pt x="112136" y="476179"/>
                </a:cubicBezTo>
                <a:lnTo>
                  <a:pt x="886212" y="30048"/>
                </a:lnTo>
                <a:cubicBezTo>
                  <a:pt x="920872" y="10016"/>
                  <a:pt x="959610" y="0"/>
                  <a:pt x="998433" y="0"/>
                </a:cubicBezTo>
                <a:close/>
              </a:path>
            </a:pathLst>
          </a:custGeom>
          <a:ln/>
        </p:spPr>
        <p:style>
          <a:lnRef idx="2">
            <a:schemeClr val="dk1"/>
          </a:lnRef>
          <a:fillRef idx="1">
            <a:schemeClr val="lt1"/>
          </a:fillRef>
          <a:effectRef idx="0">
            <a:schemeClr val="dk1"/>
          </a:effectRef>
          <a:fontRef idx="minor">
            <a:schemeClr val="dk1"/>
          </a:fontRef>
        </p:style>
        <p:txBody>
          <a:bodyPr lIns="51435" tIns="25718" rIns="51435" bIns="25718" anchor="ctr"/>
          <a:lstStyle/>
          <a:p>
            <a:pPr algn="ctr" eaLnBrk="1" fontAlgn="auto" hangingPunct="1">
              <a:spcBef>
                <a:spcPts val="0"/>
              </a:spcBef>
              <a:spcAft>
                <a:spcPts val="0"/>
              </a:spcAft>
              <a:defRPr/>
            </a:pPr>
            <a:endParaRPr lang="en-US" sz="4050" b="1" dirty="0">
              <a:solidFill>
                <a:schemeClr val="accent2"/>
              </a:solidFill>
              <a:latin typeface="+mn-lt"/>
            </a:endParaRPr>
          </a:p>
        </p:txBody>
      </p:sp>
      <p:pic>
        <p:nvPicPr>
          <p:cNvPr id="6" name="Immagine 5" descr="Immagine che contiene cibo&#10;&#10;Descrizione generata automaticamente">
            <a:extLst>
              <a:ext uri="{FF2B5EF4-FFF2-40B4-BE49-F238E27FC236}">
                <a16:creationId xmlns="" xmlns:a16="http://schemas.microsoft.com/office/drawing/2014/main" id="{4232D258-6276-42CC-A7EE-9F79879BB8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8649" y="699220"/>
            <a:ext cx="1039525" cy="1057716"/>
          </a:xfrm>
          <a:prstGeom prst="rect">
            <a:avLst/>
          </a:prstGeom>
        </p:spPr>
      </p:pic>
      <p:pic>
        <p:nvPicPr>
          <p:cNvPr id="5" name="Immagine 4" descr="WEBINAR AGRO ENPAB.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8645" y="5707419"/>
            <a:ext cx="911591" cy="911591"/>
          </a:xfrm>
          <a:prstGeom prst="rect">
            <a:avLst/>
          </a:prstGeom>
        </p:spPr>
      </p:pic>
      <p:sp>
        <p:nvSpPr>
          <p:cNvPr id="8" name="Rettangolo 7"/>
          <p:cNvSpPr/>
          <p:nvPr/>
        </p:nvSpPr>
        <p:spPr>
          <a:xfrm>
            <a:off x="1389184" y="2398976"/>
            <a:ext cx="9284677" cy="4216539"/>
          </a:xfrm>
          <a:prstGeom prst="rect">
            <a:avLst/>
          </a:prstGeom>
        </p:spPr>
        <p:txBody>
          <a:bodyPr wrap="square">
            <a:spAutoFit/>
          </a:bodyPr>
          <a:lstStyle/>
          <a:p>
            <a:pPr lvl="0" eaLnBrk="0" fontAlgn="base" hangingPunct="0">
              <a:spcBef>
                <a:spcPct val="0"/>
              </a:spcBef>
              <a:spcAft>
                <a:spcPct val="0"/>
              </a:spcAft>
              <a:buFontTx/>
              <a:buChar char="•"/>
            </a:pPr>
            <a:r>
              <a:rPr lang="it-IT" b="1" dirty="0"/>
              <a:t>Attività di formazione in materia di igiene alimentare.</a:t>
            </a:r>
            <a:r>
              <a:rPr lang="it-IT" dirty="0"/>
              <a:t> Una volta elaborato il sistema di gestione della Sicurezza Alimentare, si renderà necessario informare tutto il personale per coinvolgerlo ad effettuare il proprio lavoro garantendo che vengano utilizzate le procedure individuate, per effettuare un controllo costante di tutte le procedure aziendali. A questo punto il sistema inizia ad essere </a:t>
            </a:r>
            <a:r>
              <a:rPr lang="it-IT" dirty="0" smtClean="0"/>
              <a:t>applicato.</a:t>
            </a:r>
          </a:p>
          <a:p>
            <a:pPr lvl="0" eaLnBrk="0" fontAlgn="base" hangingPunct="0">
              <a:spcBef>
                <a:spcPct val="0"/>
              </a:spcBef>
              <a:spcAft>
                <a:spcPct val="0"/>
              </a:spcAft>
            </a:pPr>
            <a:endParaRPr lang="it-IT" sz="800" dirty="0" smtClean="0"/>
          </a:p>
          <a:p>
            <a:pPr lvl="0" eaLnBrk="0" fontAlgn="base" hangingPunct="0">
              <a:spcBef>
                <a:spcPct val="0"/>
              </a:spcBef>
              <a:spcAft>
                <a:spcPct val="0"/>
              </a:spcAft>
            </a:pPr>
            <a:r>
              <a:rPr lang="it-IT" b="1" dirty="0" smtClean="0"/>
              <a:t>Dopo un Periodo di Prova di </a:t>
            </a:r>
            <a:r>
              <a:rPr lang="it-IT" b="1" dirty="0"/>
              <a:t>applicazione del sistema </a:t>
            </a:r>
            <a:r>
              <a:rPr lang="it-IT" b="1" dirty="0" smtClean="0"/>
              <a:t>sarà necessario svolgere una verifica per capire :</a:t>
            </a:r>
          </a:p>
          <a:p>
            <a:pPr marL="285750" lvl="0" indent="-285750" eaLnBrk="0" fontAlgn="base" hangingPunct="0">
              <a:spcBef>
                <a:spcPct val="0"/>
              </a:spcBef>
              <a:spcAft>
                <a:spcPct val="0"/>
              </a:spcAft>
              <a:buFont typeface="Arial" panose="020B0604020202020204" pitchFamily="34" charset="0"/>
              <a:buChar char="•"/>
            </a:pPr>
            <a:r>
              <a:rPr lang="it-IT" dirty="0" smtClean="0"/>
              <a:t>se </a:t>
            </a:r>
            <a:r>
              <a:rPr lang="it-IT" dirty="0"/>
              <a:t>il sistema viene </a:t>
            </a:r>
            <a:r>
              <a:rPr lang="it-IT" dirty="0" smtClean="0"/>
              <a:t>applicato, </a:t>
            </a:r>
          </a:p>
          <a:p>
            <a:pPr marL="285750" lvl="0" indent="-285750" eaLnBrk="0" fontAlgn="base" hangingPunct="0">
              <a:spcBef>
                <a:spcPct val="0"/>
              </a:spcBef>
              <a:spcAft>
                <a:spcPct val="0"/>
              </a:spcAft>
              <a:buFont typeface="Arial" panose="020B0604020202020204" pitchFamily="34" charset="0"/>
              <a:buChar char="•"/>
            </a:pPr>
            <a:r>
              <a:rPr lang="it-IT" dirty="0" smtClean="0"/>
              <a:t>quale è la risposta delle parti interessate alle nuove procedure</a:t>
            </a:r>
            <a:r>
              <a:rPr lang="it-IT" dirty="0"/>
              <a:t>, </a:t>
            </a:r>
            <a:endParaRPr lang="it-IT" dirty="0" smtClean="0"/>
          </a:p>
          <a:p>
            <a:pPr marL="285750" lvl="0" indent="-285750" eaLnBrk="0" fontAlgn="base" hangingPunct="0">
              <a:spcBef>
                <a:spcPct val="0"/>
              </a:spcBef>
              <a:spcAft>
                <a:spcPct val="0"/>
              </a:spcAft>
              <a:buFont typeface="Arial" panose="020B0604020202020204" pitchFamily="34" charset="0"/>
              <a:buChar char="•"/>
            </a:pPr>
            <a:r>
              <a:rPr lang="it-IT" dirty="0" smtClean="0"/>
              <a:t>se </a:t>
            </a:r>
            <a:r>
              <a:rPr lang="it-IT" dirty="0"/>
              <a:t>si sono rilevate delle condizioni di difficoltà nell’adottare il </a:t>
            </a:r>
            <a:r>
              <a:rPr lang="it-IT" dirty="0" smtClean="0"/>
              <a:t>sistema.</a:t>
            </a:r>
          </a:p>
          <a:p>
            <a:pPr lvl="0" eaLnBrk="0" fontAlgn="base" hangingPunct="0">
              <a:spcBef>
                <a:spcPct val="0"/>
              </a:spcBef>
              <a:spcAft>
                <a:spcPct val="0"/>
              </a:spcAft>
            </a:pPr>
            <a:endParaRPr lang="it-IT" sz="800" dirty="0" smtClean="0"/>
          </a:p>
          <a:p>
            <a:pPr lvl="0" eaLnBrk="0" fontAlgn="base" hangingPunct="0">
              <a:spcBef>
                <a:spcPct val="0"/>
              </a:spcBef>
              <a:spcAft>
                <a:spcPct val="0"/>
              </a:spcAft>
            </a:pPr>
            <a:r>
              <a:rPr lang="it-IT" dirty="0" smtClean="0"/>
              <a:t>In poche parole bisogna verificare se il Sistema «GIRA»</a:t>
            </a:r>
          </a:p>
          <a:p>
            <a:pPr lvl="0" eaLnBrk="0" fontAlgn="base" hangingPunct="0">
              <a:spcBef>
                <a:spcPct val="0"/>
              </a:spcBef>
              <a:spcAft>
                <a:spcPct val="0"/>
              </a:spcAft>
            </a:pPr>
            <a:r>
              <a:rPr lang="it-IT" dirty="0" smtClean="0"/>
              <a:t>A </a:t>
            </a:r>
            <a:r>
              <a:rPr lang="it-IT" dirty="0"/>
              <a:t>seguito di questa verifica </a:t>
            </a:r>
            <a:r>
              <a:rPr lang="it-IT" dirty="0" smtClean="0"/>
              <a:t>dovrà essere effettuato </a:t>
            </a:r>
            <a:r>
              <a:rPr lang="it-IT" dirty="0"/>
              <a:t>un rapporto di riscontro e </a:t>
            </a:r>
            <a:r>
              <a:rPr lang="it-IT" dirty="0" smtClean="0"/>
              <a:t>sarà elaborato, insieme alla direzione, </a:t>
            </a:r>
            <a:r>
              <a:rPr lang="it-IT" dirty="0"/>
              <a:t>un piano atto a migliorare e a fornire degli obiettivi per ogni attività proposta.</a:t>
            </a:r>
            <a:endParaRPr lang="it-IT" altLang="it-IT" dirty="0">
              <a:latin typeface="+mj-lt"/>
            </a:endParaRPr>
          </a:p>
        </p:txBody>
      </p:sp>
      <p:sp>
        <p:nvSpPr>
          <p:cNvPr id="7" name="Title 3">
            <a:extLst>
              <a:ext uri="{FF2B5EF4-FFF2-40B4-BE49-F238E27FC236}">
                <a16:creationId xmlns="" xmlns:a16="http://schemas.microsoft.com/office/drawing/2014/main" id="{C22B0B15-337C-4DFA-8F81-1E5325B1B382}"/>
              </a:ext>
            </a:extLst>
          </p:cNvPr>
          <p:cNvSpPr txBox="1">
            <a:spLocks noChangeArrowheads="1"/>
          </p:cNvSpPr>
          <p:nvPr/>
        </p:nvSpPr>
        <p:spPr bwMode="auto">
          <a:xfrm>
            <a:off x="2317574" y="390526"/>
            <a:ext cx="9270688" cy="154655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rIns="91440" numCol="1" anchor="t" anchorCtr="0" compatLnSpc="1">
            <a:prstTxWarp prst="textNoShape">
              <a:avLst/>
            </a:prstTxWarp>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3600" dirty="0" smtClean="0"/>
              <a:t>LE FASI PRINCIPALI NECESSARIE ALLE AZIENDE PER POTER RICHIEDERE LA CERTIFICAZIONE </a:t>
            </a:r>
          </a:p>
          <a:p>
            <a:pPr algn="ctr"/>
            <a:r>
              <a:rPr lang="it-IT" sz="3600" b="1" dirty="0" smtClean="0"/>
              <a:t>ISO 22000</a:t>
            </a:r>
            <a:r>
              <a:rPr lang="it-IT" sz="3600" dirty="0" smtClean="0"/>
              <a:t>.</a:t>
            </a:r>
          </a:p>
          <a:p>
            <a:endParaRPr lang="it-IT" sz="3600" dirty="0"/>
          </a:p>
        </p:txBody>
      </p:sp>
    </p:spTree>
    <p:extLst>
      <p:ext uri="{BB962C8B-B14F-4D97-AF65-F5344CB8AC3E}">
        <p14:creationId xmlns:p14="http://schemas.microsoft.com/office/powerpoint/2010/main" val="33493239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 xmlns:a16="http://schemas.microsoft.com/office/drawing/2014/main" id="{C22B0B15-337C-4DFA-8F81-1E5325B1B382}"/>
              </a:ext>
            </a:extLst>
          </p:cNvPr>
          <p:cNvSpPr txBox="1">
            <a:spLocks noChangeArrowheads="1"/>
          </p:cNvSpPr>
          <p:nvPr/>
        </p:nvSpPr>
        <p:spPr bwMode="auto">
          <a:xfrm>
            <a:off x="2317574" y="390526"/>
            <a:ext cx="9270688" cy="154655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rIns="91440" numCol="1" anchor="t" anchorCtr="0" compatLnSpc="1">
            <a:prstTxWarp prst="textNoShape">
              <a:avLst/>
            </a:prstTxWarp>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3600" dirty="0" smtClean="0"/>
              <a:t>LE FASI PRINCIPALI NECESSARIE ALLE AZIENDE PER POTER RICHIEDERE LA CERTIFICAZIONE </a:t>
            </a:r>
          </a:p>
          <a:p>
            <a:pPr algn="ctr"/>
            <a:r>
              <a:rPr lang="it-IT" sz="3600" b="1" dirty="0" smtClean="0"/>
              <a:t>ISO 22000</a:t>
            </a:r>
            <a:r>
              <a:rPr lang="it-IT" sz="3600" dirty="0" smtClean="0"/>
              <a:t>.</a:t>
            </a:r>
          </a:p>
          <a:p>
            <a:endParaRPr lang="it-IT" sz="3600" dirty="0"/>
          </a:p>
        </p:txBody>
      </p:sp>
      <p:sp>
        <p:nvSpPr>
          <p:cNvPr id="4" name="Freeform: Shape 10">
            <a:extLst>
              <a:ext uri="{FF2B5EF4-FFF2-40B4-BE49-F238E27FC236}">
                <a16:creationId xmlns="" xmlns:a16="http://schemas.microsoft.com/office/drawing/2014/main" id="{E54C7EB8-55B2-43CC-B14A-84B82FD595A4}"/>
              </a:ext>
            </a:extLst>
          </p:cNvPr>
          <p:cNvSpPr>
            <a:spLocks/>
          </p:cNvSpPr>
          <p:nvPr/>
        </p:nvSpPr>
        <p:spPr bwMode="auto">
          <a:xfrm>
            <a:off x="525288" y="368443"/>
            <a:ext cx="1558925" cy="1743075"/>
          </a:xfrm>
          <a:custGeom>
            <a:avLst/>
            <a:gdLst>
              <a:gd name="connsiteX0" fmla="*/ 998433 w 1997375"/>
              <a:gd name="connsiteY0" fmla="*/ 0 h 2235069"/>
              <a:gd name="connsiteX1" fmla="*/ 1111163 w 1997375"/>
              <a:gd name="connsiteY1" fmla="*/ 30048 h 2235069"/>
              <a:gd name="connsiteX2" fmla="*/ 1884560 w 1997375"/>
              <a:gd name="connsiteY2" fmla="*/ 476179 h 2235069"/>
              <a:gd name="connsiteX3" fmla="*/ 1997375 w 1997375"/>
              <a:gd name="connsiteY3" fmla="*/ 671064 h 2235069"/>
              <a:gd name="connsiteX4" fmla="*/ 1997375 w 1997375"/>
              <a:gd name="connsiteY4" fmla="*/ 1564005 h 2235069"/>
              <a:gd name="connsiteX5" fmla="*/ 1884560 w 1997375"/>
              <a:gd name="connsiteY5" fmla="*/ 1758212 h 2235069"/>
              <a:gd name="connsiteX6" fmla="*/ 1111163 w 1997375"/>
              <a:gd name="connsiteY6" fmla="*/ 2205022 h 2235069"/>
              <a:gd name="connsiteX7" fmla="*/ 886212 w 1997375"/>
              <a:gd name="connsiteY7" fmla="*/ 2205022 h 2235069"/>
              <a:gd name="connsiteX8" fmla="*/ 112136 w 1997375"/>
              <a:gd name="connsiteY8" fmla="*/ 1758212 h 2235069"/>
              <a:gd name="connsiteX9" fmla="*/ 0 w 1997375"/>
              <a:gd name="connsiteY9" fmla="*/ 1564005 h 2235069"/>
              <a:gd name="connsiteX10" fmla="*/ 0 w 1997375"/>
              <a:gd name="connsiteY10" fmla="*/ 671064 h 2235069"/>
              <a:gd name="connsiteX11" fmla="*/ 112136 w 1997375"/>
              <a:gd name="connsiteY11" fmla="*/ 476179 h 2235069"/>
              <a:gd name="connsiteX12" fmla="*/ 886212 w 1997375"/>
              <a:gd name="connsiteY12" fmla="*/ 30048 h 2235069"/>
              <a:gd name="connsiteX13" fmla="*/ 998433 w 1997375"/>
              <a:gd name="connsiteY13" fmla="*/ 0 h 2235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97375" h="2235069">
                <a:moveTo>
                  <a:pt x="998433" y="0"/>
                </a:moveTo>
                <a:cubicBezTo>
                  <a:pt x="1037256" y="0"/>
                  <a:pt x="1076163" y="10016"/>
                  <a:pt x="1111163" y="30048"/>
                </a:cubicBezTo>
                <a:lnTo>
                  <a:pt x="1884560" y="476179"/>
                </a:lnTo>
                <a:cubicBezTo>
                  <a:pt x="1954560" y="516921"/>
                  <a:pt x="1997375" y="590937"/>
                  <a:pt x="1997375" y="671064"/>
                </a:cubicBezTo>
                <a:lnTo>
                  <a:pt x="1997375" y="1564005"/>
                </a:lnTo>
                <a:cubicBezTo>
                  <a:pt x="1997375" y="1644132"/>
                  <a:pt x="1954560" y="1718148"/>
                  <a:pt x="1884560" y="1758212"/>
                </a:cubicBezTo>
                <a:lnTo>
                  <a:pt x="1111163" y="2205022"/>
                </a:lnTo>
                <a:cubicBezTo>
                  <a:pt x="1041163" y="2245085"/>
                  <a:pt x="955532" y="2245085"/>
                  <a:pt x="886212" y="2205022"/>
                </a:cubicBezTo>
                <a:lnTo>
                  <a:pt x="112136" y="1758212"/>
                </a:lnTo>
                <a:cubicBezTo>
                  <a:pt x="42816" y="1718148"/>
                  <a:pt x="0" y="1644132"/>
                  <a:pt x="0" y="1564005"/>
                </a:cubicBezTo>
                <a:lnTo>
                  <a:pt x="0" y="671064"/>
                </a:lnTo>
                <a:cubicBezTo>
                  <a:pt x="0" y="590937"/>
                  <a:pt x="42816" y="516921"/>
                  <a:pt x="112136" y="476179"/>
                </a:cubicBezTo>
                <a:lnTo>
                  <a:pt x="886212" y="30048"/>
                </a:lnTo>
                <a:cubicBezTo>
                  <a:pt x="920872" y="10016"/>
                  <a:pt x="959610" y="0"/>
                  <a:pt x="998433" y="0"/>
                </a:cubicBezTo>
                <a:close/>
              </a:path>
            </a:pathLst>
          </a:custGeom>
          <a:ln/>
        </p:spPr>
        <p:style>
          <a:lnRef idx="2">
            <a:schemeClr val="dk1"/>
          </a:lnRef>
          <a:fillRef idx="1">
            <a:schemeClr val="lt1"/>
          </a:fillRef>
          <a:effectRef idx="0">
            <a:schemeClr val="dk1"/>
          </a:effectRef>
          <a:fontRef idx="minor">
            <a:schemeClr val="dk1"/>
          </a:fontRef>
        </p:style>
        <p:txBody>
          <a:bodyPr lIns="51435" tIns="25718" rIns="51435" bIns="25718" anchor="ctr"/>
          <a:lstStyle/>
          <a:p>
            <a:pPr algn="ctr" eaLnBrk="1" fontAlgn="auto" hangingPunct="1">
              <a:spcBef>
                <a:spcPts val="0"/>
              </a:spcBef>
              <a:spcAft>
                <a:spcPts val="0"/>
              </a:spcAft>
              <a:defRPr/>
            </a:pPr>
            <a:endParaRPr lang="en-US" sz="4050" b="1" dirty="0">
              <a:solidFill>
                <a:schemeClr val="accent2"/>
              </a:solidFill>
              <a:latin typeface="+mn-lt"/>
            </a:endParaRPr>
          </a:p>
        </p:txBody>
      </p:sp>
      <p:pic>
        <p:nvPicPr>
          <p:cNvPr id="6" name="Immagine 5" descr="Immagine che contiene cibo&#10;&#10;Descrizione generata automaticamente">
            <a:extLst>
              <a:ext uri="{FF2B5EF4-FFF2-40B4-BE49-F238E27FC236}">
                <a16:creationId xmlns="" xmlns:a16="http://schemas.microsoft.com/office/drawing/2014/main" id="{4232D258-6276-42CC-A7EE-9F79879BB8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8649" y="699220"/>
            <a:ext cx="1039525" cy="1057716"/>
          </a:xfrm>
          <a:prstGeom prst="rect">
            <a:avLst/>
          </a:prstGeom>
        </p:spPr>
      </p:pic>
      <p:pic>
        <p:nvPicPr>
          <p:cNvPr id="5" name="Immagine 4" descr="WEBINAR AGRO ENPAB.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8645" y="5707419"/>
            <a:ext cx="911591" cy="911591"/>
          </a:xfrm>
          <a:prstGeom prst="rect">
            <a:avLst/>
          </a:prstGeom>
        </p:spPr>
      </p:pic>
      <p:sp>
        <p:nvSpPr>
          <p:cNvPr id="8" name="Rettangolo 7"/>
          <p:cNvSpPr/>
          <p:nvPr/>
        </p:nvSpPr>
        <p:spPr>
          <a:xfrm>
            <a:off x="1389184" y="2709027"/>
            <a:ext cx="9284677" cy="2585323"/>
          </a:xfrm>
          <a:prstGeom prst="rect">
            <a:avLst/>
          </a:prstGeom>
        </p:spPr>
        <p:txBody>
          <a:bodyPr wrap="square">
            <a:spAutoFit/>
          </a:bodyPr>
          <a:lstStyle/>
          <a:p>
            <a:pPr lvl="0" eaLnBrk="0" fontAlgn="base" hangingPunct="0">
              <a:spcBef>
                <a:spcPct val="0"/>
              </a:spcBef>
              <a:spcAft>
                <a:spcPct val="0"/>
              </a:spcAft>
            </a:pPr>
            <a:r>
              <a:rPr lang="it-IT" altLang="it-IT" b="1" dirty="0" smtClean="0">
                <a:latin typeface="+mj-lt"/>
              </a:rPr>
              <a:t>Un’ulteriore attività da svolgere all’interno dell’attività produttiva sono gli audit </a:t>
            </a:r>
            <a:r>
              <a:rPr lang="it-IT" altLang="it-IT" b="1" dirty="0">
                <a:latin typeface="+mj-lt"/>
              </a:rPr>
              <a:t>interni del Sistema di Gestione della Sicurezza </a:t>
            </a:r>
            <a:r>
              <a:rPr lang="it-IT" altLang="it-IT" b="1" dirty="0" smtClean="0">
                <a:latin typeface="+mj-lt"/>
              </a:rPr>
              <a:t>Alimentare (AUDIT di PRIMA PARTE) </a:t>
            </a:r>
            <a:r>
              <a:rPr lang="it-IT" altLang="it-IT" dirty="0" smtClean="0">
                <a:latin typeface="+mj-lt"/>
              </a:rPr>
              <a:t>. </a:t>
            </a:r>
          </a:p>
          <a:p>
            <a:pPr lvl="0" eaLnBrk="0" fontAlgn="base" hangingPunct="0">
              <a:spcBef>
                <a:spcPct val="0"/>
              </a:spcBef>
              <a:spcAft>
                <a:spcPct val="0"/>
              </a:spcAft>
            </a:pPr>
            <a:endParaRPr lang="it-IT" altLang="it-IT" dirty="0" smtClean="0">
              <a:latin typeface="+mj-lt"/>
            </a:endParaRPr>
          </a:p>
          <a:p>
            <a:pPr lvl="0" eaLnBrk="0" fontAlgn="base" hangingPunct="0">
              <a:spcBef>
                <a:spcPct val="0"/>
              </a:spcBef>
              <a:spcAft>
                <a:spcPct val="0"/>
              </a:spcAft>
            </a:pPr>
            <a:r>
              <a:rPr lang="it-IT" altLang="it-IT" b="1" dirty="0" smtClean="0">
                <a:latin typeface="+mj-lt"/>
              </a:rPr>
              <a:t>Presenza </a:t>
            </a:r>
            <a:r>
              <a:rPr lang="it-IT" altLang="it-IT" b="1" dirty="0">
                <a:latin typeface="+mj-lt"/>
              </a:rPr>
              <a:t>durante la Visita dell’Ente di Certificazione</a:t>
            </a:r>
            <a:r>
              <a:rPr lang="it-IT" altLang="it-IT" dirty="0">
                <a:latin typeface="+mj-lt"/>
              </a:rPr>
              <a:t>. Questa è l’ultima tappa richiesta alle aziende per la certificazione di qualità ISO 22000 e viene effettuata da un ente accreditato, </a:t>
            </a:r>
            <a:r>
              <a:rPr lang="it-IT" altLang="it-IT" dirty="0" smtClean="0">
                <a:latin typeface="+mj-lt"/>
              </a:rPr>
              <a:t>esterno. </a:t>
            </a:r>
          </a:p>
          <a:p>
            <a:pPr lvl="0" eaLnBrk="0" fontAlgn="base" hangingPunct="0">
              <a:spcBef>
                <a:spcPct val="0"/>
              </a:spcBef>
              <a:spcAft>
                <a:spcPct val="0"/>
              </a:spcAft>
            </a:pPr>
            <a:r>
              <a:rPr lang="it-IT" altLang="it-IT" dirty="0" smtClean="0">
                <a:latin typeface="+mj-lt"/>
              </a:rPr>
              <a:t>La Visita dell’Ente Terzo è un </a:t>
            </a:r>
            <a:r>
              <a:rPr lang="it-IT" altLang="it-IT" b="1" dirty="0"/>
              <a:t>AUDIT di </a:t>
            </a:r>
            <a:r>
              <a:rPr lang="it-IT" altLang="it-IT" b="1" dirty="0" smtClean="0"/>
              <a:t>TERZA PARTE</a:t>
            </a:r>
            <a:r>
              <a:rPr lang="it-IT" altLang="it-IT" dirty="0" smtClean="0">
                <a:latin typeface="+mj-lt"/>
              </a:rPr>
              <a:t>. </a:t>
            </a:r>
          </a:p>
          <a:p>
            <a:pPr lvl="0" eaLnBrk="0" fontAlgn="base" hangingPunct="0">
              <a:spcBef>
                <a:spcPct val="0"/>
              </a:spcBef>
              <a:spcAft>
                <a:spcPct val="0"/>
              </a:spcAft>
            </a:pPr>
            <a:r>
              <a:rPr lang="it-IT" altLang="it-IT" dirty="0" smtClean="0">
                <a:latin typeface="+mj-lt"/>
              </a:rPr>
              <a:t>Il </a:t>
            </a:r>
            <a:r>
              <a:rPr lang="it-IT" altLang="it-IT" dirty="0">
                <a:latin typeface="+mj-lt"/>
              </a:rPr>
              <a:t>rilascio della certificazione avviene a seguito di una verifica tramite visite in azienda. La conformità del sistema viene rilasciata in caso di esito positivo, rispetto ai requisiti richiesti </a:t>
            </a:r>
            <a:r>
              <a:rPr lang="it-IT" altLang="it-IT" dirty="0" smtClean="0">
                <a:latin typeface="+mj-lt"/>
              </a:rPr>
              <a:t>dalla norma.</a:t>
            </a:r>
            <a:endParaRPr lang="it-IT" altLang="it-IT" dirty="0">
              <a:latin typeface="+mj-lt"/>
            </a:endParaRPr>
          </a:p>
        </p:txBody>
      </p:sp>
    </p:spTree>
    <p:extLst>
      <p:ext uri="{BB962C8B-B14F-4D97-AF65-F5344CB8AC3E}">
        <p14:creationId xmlns:p14="http://schemas.microsoft.com/office/powerpoint/2010/main" val="37507058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 xmlns:a16="http://schemas.microsoft.com/office/drawing/2014/main" id="{C22B0B15-337C-4DFA-8F81-1E5325B1B382}"/>
              </a:ext>
            </a:extLst>
          </p:cNvPr>
          <p:cNvSpPr txBox="1">
            <a:spLocks noChangeArrowheads="1"/>
          </p:cNvSpPr>
          <p:nvPr/>
        </p:nvSpPr>
        <p:spPr bwMode="auto">
          <a:xfrm>
            <a:off x="2317573" y="390526"/>
            <a:ext cx="9024503" cy="136641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rIns="91440" numCol="1" anchor="t" anchorCtr="0" compatLnSpc="1">
            <a:prstTxWarp prst="textNoShape">
              <a:avLst/>
            </a:prstTxWarp>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b="1" dirty="0" smtClean="0"/>
              <a:t>LA DOCUMENTAZIONE DA PRODURRE PER LA NORMA  </a:t>
            </a:r>
            <a:r>
              <a:rPr lang="it-IT" b="1" dirty="0"/>
              <a:t>ISO 22000.</a:t>
            </a:r>
          </a:p>
          <a:p>
            <a:endParaRPr lang="it-IT" b="1" dirty="0"/>
          </a:p>
        </p:txBody>
      </p:sp>
      <p:sp>
        <p:nvSpPr>
          <p:cNvPr id="4" name="Freeform: Shape 10">
            <a:extLst>
              <a:ext uri="{FF2B5EF4-FFF2-40B4-BE49-F238E27FC236}">
                <a16:creationId xmlns="" xmlns:a16="http://schemas.microsoft.com/office/drawing/2014/main" id="{E54C7EB8-55B2-43CC-B14A-84B82FD595A4}"/>
              </a:ext>
            </a:extLst>
          </p:cNvPr>
          <p:cNvSpPr>
            <a:spLocks/>
          </p:cNvSpPr>
          <p:nvPr/>
        </p:nvSpPr>
        <p:spPr bwMode="auto">
          <a:xfrm>
            <a:off x="525288" y="368443"/>
            <a:ext cx="1558925" cy="1743075"/>
          </a:xfrm>
          <a:custGeom>
            <a:avLst/>
            <a:gdLst>
              <a:gd name="connsiteX0" fmla="*/ 998433 w 1997375"/>
              <a:gd name="connsiteY0" fmla="*/ 0 h 2235069"/>
              <a:gd name="connsiteX1" fmla="*/ 1111163 w 1997375"/>
              <a:gd name="connsiteY1" fmla="*/ 30048 h 2235069"/>
              <a:gd name="connsiteX2" fmla="*/ 1884560 w 1997375"/>
              <a:gd name="connsiteY2" fmla="*/ 476179 h 2235069"/>
              <a:gd name="connsiteX3" fmla="*/ 1997375 w 1997375"/>
              <a:gd name="connsiteY3" fmla="*/ 671064 h 2235069"/>
              <a:gd name="connsiteX4" fmla="*/ 1997375 w 1997375"/>
              <a:gd name="connsiteY4" fmla="*/ 1564005 h 2235069"/>
              <a:gd name="connsiteX5" fmla="*/ 1884560 w 1997375"/>
              <a:gd name="connsiteY5" fmla="*/ 1758212 h 2235069"/>
              <a:gd name="connsiteX6" fmla="*/ 1111163 w 1997375"/>
              <a:gd name="connsiteY6" fmla="*/ 2205022 h 2235069"/>
              <a:gd name="connsiteX7" fmla="*/ 886212 w 1997375"/>
              <a:gd name="connsiteY7" fmla="*/ 2205022 h 2235069"/>
              <a:gd name="connsiteX8" fmla="*/ 112136 w 1997375"/>
              <a:gd name="connsiteY8" fmla="*/ 1758212 h 2235069"/>
              <a:gd name="connsiteX9" fmla="*/ 0 w 1997375"/>
              <a:gd name="connsiteY9" fmla="*/ 1564005 h 2235069"/>
              <a:gd name="connsiteX10" fmla="*/ 0 w 1997375"/>
              <a:gd name="connsiteY10" fmla="*/ 671064 h 2235069"/>
              <a:gd name="connsiteX11" fmla="*/ 112136 w 1997375"/>
              <a:gd name="connsiteY11" fmla="*/ 476179 h 2235069"/>
              <a:gd name="connsiteX12" fmla="*/ 886212 w 1997375"/>
              <a:gd name="connsiteY12" fmla="*/ 30048 h 2235069"/>
              <a:gd name="connsiteX13" fmla="*/ 998433 w 1997375"/>
              <a:gd name="connsiteY13" fmla="*/ 0 h 2235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97375" h="2235069">
                <a:moveTo>
                  <a:pt x="998433" y="0"/>
                </a:moveTo>
                <a:cubicBezTo>
                  <a:pt x="1037256" y="0"/>
                  <a:pt x="1076163" y="10016"/>
                  <a:pt x="1111163" y="30048"/>
                </a:cubicBezTo>
                <a:lnTo>
                  <a:pt x="1884560" y="476179"/>
                </a:lnTo>
                <a:cubicBezTo>
                  <a:pt x="1954560" y="516921"/>
                  <a:pt x="1997375" y="590937"/>
                  <a:pt x="1997375" y="671064"/>
                </a:cubicBezTo>
                <a:lnTo>
                  <a:pt x="1997375" y="1564005"/>
                </a:lnTo>
                <a:cubicBezTo>
                  <a:pt x="1997375" y="1644132"/>
                  <a:pt x="1954560" y="1718148"/>
                  <a:pt x="1884560" y="1758212"/>
                </a:cubicBezTo>
                <a:lnTo>
                  <a:pt x="1111163" y="2205022"/>
                </a:lnTo>
                <a:cubicBezTo>
                  <a:pt x="1041163" y="2245085"/>
                  <a:pt x="955532" y="2245085"/>
                  <a:pt x="886212" y="2205022"/>
                </a:cubicBezTo>
                <a:lnTo>
                  <a:pt x="112136" y="1758212"/>
                </a:lnTo>
                <a:cubicBezTo>
                  <a:pt x="42816" y="1718148"/>
                  <a:pt x="0" y="1644132"/>
                  <a:pt x="0" y="1564005"/>
                </a:cubicBezTo>
                <a:lnTo>
                  <a:pt x="0" y="671064"/>
                </a:lnTo>
                <a:cubicBezTo>
                  <a:pt x="0" y="590937"/>
                  <a:pt x="42816" y="516921"/>
                  <a:pt x="112136" y="476179"/>
                </a:cubicBezTo>
                <a:lnTo>
                  <a:pt x="886212" y="30048"/>
                </a:lnTo>
                <a:cubicBezTo>
                  <a:pt x="920872" y="10016"/>
                  <a:pt x="959610" y="0"/>
                  <a:pt x="998433" y="0"/>
                </a:cubicBezTo>
                <a:close/>
              </a:path>
            </a:pathLst>
          </a:custGeom>
          <a:ln/>
        </p:spPr>
        <p:style>
          <a:lnRef idx="2">
            <a:schemeClr val="dk1"/>
          </a:lnRef>
          <a:fillRef idx="1">
            <a:schemeClr val="lt1"/>
          </a:fillRef>
          <a:effectRef idx="0">
            <a:schemeClr val="dk1"/>
          </a:effectRef>
          <a:fontRef idx="minor">
            <a:schemeClr val="dk1"/>
          </a:fontRef>
        </p:style>
        <p:txBody>
          <a:bodyPr lIns="51435" tIns="25718" rIns="51435" bIns="25718" anchor="ctr"/>
          <a:lstStyle/>
          <a:p>
            <a:pPr algn="ctr" eaLnBrk="1" fontAlgn="auto" hangingPunct="1">
              <a:spcBef>
                <a:spcPts val="0"/>
              </a:spcBef>
              <a:spcAft>
                <a:spcPts val="0"/>
              </a:spcAft>
              <a:defRPr/>
            </a:pPr>
            <a:endParaRPr lang="en-US" sz="4050" b="1" dirty="0">
              <a:solidFill>
                <a:schemeClr val="accent2"/>
              </a:solidFill>
              <a:latin typeface="+mn-lt"/>
            </a:endParaRPr>
          </a:p>
        </p:txBody>
      </p:sp>
      <p:pic>
        <p:nvPicPr>
          <p:cNvPr id="6" name="Immagine 5" descr="Immagine che contiene cibo&#10;&#10;Descrizione generata automaticamente">
            <a:extLst>
              <a:ext uri="{FF2B5EF4-FFF2-40B4-BE49-F238E27FC236}">
                <a16:creationId xmlns="" xmlns:a16="http://schemas.microsoft.com/office/drawing/2014/main" id="{4232D258-6276-42CC-A7EE-9F79879BB8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8649" y="699220"/>
            <a:ext cx="1039525" cy="1057716"/>
          </a:xfrm>
          <a:prstGeom prst="rect">
            <a:avLst/>
          </a:prstGeom>
        </p:spPr>
      </p:pic>
      <p:pic>
        <p:nvPicPr>
          <p:cNvPr id="5" name="Immagine 4" descr="WEBINAR AGRO ENPAB.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8645" y="5707419"/>
            <a:ext cx="911591" cy="911591"/>
          </a:xfrm>
          <a:prstGeom prst="rect">
            <a:avLst/>
          </a:prstGeom>
        </p:spPr>
      </p:pic>
      <p:sp>
        <p:nvSpPr>
          <p:cNvPr id="8" name="Rettangolo 7"/>
          <p:cNvSpPr/>
          <p:nvPr/>
        </p:nvSpPr>
        <p:spPr>
          <a:xfrm>
            <a:off x="1389184" y="2579456"/>
            <a:ext cx="9284677" cy="3416320"/>
          </a:xfrm>
          <a:prstGeom prst="rect">
            <a:avLst/>
          </a:prstGeom>
        </p:spPr>
        <p:txBody>
          <a:bodyPr wrap="square">
            <a:spAutoFit/>
          </a:bodyPr>
          <a:lstStyle/>
          <a:p>
            <a:r>
              <a:rPr lang="it-IT" b="1" dirty="0"/>
              <a:t>Manuale del Sistema di Gestione della Sicurezza Alimentare.</a:t>
            </a:r>
            <a:r>
              <a:rPr lang="it-IT" dirty="0"/>
              <a:t> Il Manuale è un documento di consultazione che spiega all’utente in che modo è stato gestito e organizzato il sistema, di che cosa è composto e quali sono i fini aziendali nell’adottare un sistema di gestione della Sicurezza Alimentare.</a:t>
            </a:r>
          </a:p>
          <a:p>
            <a:r>
              <a:rPr lang="it-IT" b="1" dirty="0"/>
              <a:t>Procedure.</a:t>
            </a:r>
            <a:r>
              <a:rPr lang="it-IT" dirty="0"/>
              <a:t> Le procedure sono la parte che più si addentra in quello che sono le attività aziendali: infatti si prevede che per ogni attività aziendale significativa venga elaborata una procedura che la gestisca.</a:t>
            </a:r>
          </a:p>
          <a:p>
            <a:r>
              <a:rPr lang="it-IT" b="1" dirty="0"/>
              <a:t>Istruzioni operative</a:t>
            </a:r>
            <a:r>
              <a:rPr lang="it-IT" dirty="0"/>
              <a:t>. Le istruzioni operative vengono istituite qualora l’attività di una procedura risulti troppo complessa: allora per aiutare l’operatore ad eseguire la sua funzione viene elaborata un’istruzione operativa che descrive passo </a:t>
            </a:r>
            <a:r>
              <a:rPr lang="it-IT" dirty="0" smtClean="0"/>
              <a:t>quelle </a:t>
            </a:r>
            <a:r>
              <a:rPr lang="it-IT" dirty="0"/>
              <a:t>che sono le attività da fare e come farle.</a:t>
            </a:r>
          </a:p>
          <a:p>
            <a:r>
              <a:rPr lang="it-IT" b="1" dirty="0"/>
              <a:t>Modulistica.</a:t>
            </a:r>
            <a:r>
              <a:rPr lang="it-IT" dirty="0"/>
              <a:t> La modulistica è la parte più viva del sistema: è quella che deve essere applicata quotidianamente per gestire e tenere sotto controllo le attività aziendali.</a:t>
            </a:r>
          </a:p>
        </p:txBody>
      </p:sp>
    </p:spTree>
    <p:extLst>
      <p:ext uri="{BB962C8B-B14F-4D97-AF65-F5344CB8AC3E}">
        <p14:creationId xmlns:p14="http://schemas.microsoft.com/office/powerpoint/2010/main" val="25322314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Shape 10">
            <a:extLst>
              <a:ext uri="{FF2B5EF4-FFF2-40B4-BE49-F238E27FC236}">
                <a16:creationId xmlns="" xmlns:a16="http://schemas.microsoft.com/office/drawing/2014/main" id="{E54C7EB8-55B2-43CC-B14A-84B82FD595A4}"/>
              </a:ext>
            </a:extLst>
          </p:cNvPr>
          <p:cNvSpPr>
            <a:spLocks/>
          </p:cNvSpPr>
          <p:nvPr/>
        </p:nvSpPr>
        <p:spPr bwMode="auto">
          <a:xfrm>
            <a:off x="525288" y="368443"/>
            <a:ext cx="1558925" cy="1743075"/>
          </a:xfrm>
          <a:custGeom>
            <a:avLst/>
            <a:gdLst>
              <a:gd name="connsiteX0" fmla="*/ 998433 w 1997375"/>
              <a:gd name="connsiteY0" fmla="*/ 0 h 2235069"/>
              <a:gd name="connsiteX1" fmla="*/ 1111163 w 1997375"/>
              <a:gd name="connsiteY1" fmla="*/ 30048 h 2235069"/>
              <a:gd name="connsiteX2" fmla="*/ 1884560 w 1997375"/>
              <a:gd name="connsiteY2" fmla="*/ 476179 h 2235069"/>
              <a:gd name="connsiteX3" fmla="*/ 1997375 w 1997375"/>
              <a:gd name="connsiteY3" fmla="*/ 671064 h 2235069"/>
              <a:gd name="connsiteX4" fmla="*/ 1997375 w 1997375"/>
              <a:gd name="connsiteY4" fmla="*/ 1564005 h 2235069"/>
              <a:gd name="connsiteX5" fmla="*/ 1884560 w 1997375"/>
              <a:gd name="connsiteY5" fmla="*/ 1758212 h 2235069"/>
              <a:gd name="connsiteX6" fmla="*/ 1111163 w 1997375"/>
              <a:gd name="connsiteY6" fmla="*/ 2205022 h 2235069"/>
              <a:gd name="connsiteX7" fmla="*/ 886212 w 1997375"/>
              <a:gd name="connsiteY7" fmla="*/ 2205022 h 2235069"/>
              <a:gd name="connsiteX8" fmla="*/ 112136 w 1997375"/>
              <a:gd name="connsiteY8" fmla="*/ 1758212 h 2235069"/>
              <a:gd name="connsiteX9" fmla="*/ 0 w 1997375"/>
              <a:gd name="connsiteY9" fmla="*/ 1564005 h 2235069"/>
              <a:gd name="connsiteX10" fmla="*/ 0 w 1997375"/>
              <a:gd name="connsiteY10" fmla="*/ 671064 h 2235069"/>
              <a:gd name="connsiteX11" fmla="*/ 112136 w 1997375"/>
              <a:gd name="connsiteY11" fmla="*/ 476179 h 2235069"/>
              <a:gd name="connsiteX12" fmla="*/ 886212 w 1997375"/>
              <a:gd name="connsiteY12" fmla="*/ 30048 h 2235069"/>
              <a:gd name="connsiteX13" fmla="*/ 998433 w 1997375"/>
              <a:gd name="connsiteY13" fmla="*/ 0 h 2235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97375" h="2235069">
                <a:moveTo>
                  <a:pt x="998433" y="0"/>
                </a:moveTo>
                <a:cubicBezTo>
                  <a:pt x="1037256" y="0"/>
                  <a:pt x="1076163" y="10016"/>
                  <a:pt x="1111163" y="30048"/>
                </a:cubicBezTo>
                <a:lnTo>
                  <a:pt x="1884560" y="476179"/>
                </a:lnTo>
                <a:cubicBezTo>
                  <a:pt x="1954560" y="516921"/>
                  <a:pt x="1997375" y="590937"/>
                  <a:pt x="1997375" y="671064"/>
                </a:cubicBezTo>
                <a:lnTo>
                  <a:pt x="1997375" y="1564005"/>
                </a:lnTo>
                <a:cubicBezTo>
                  <a:pt x="1997375" y="1644132"/>
                  <a:pt x="1954560" y="1718148"/>
                  <a:pt x="1884560" y="1758212"/>
                </a:cubicBezTo>
                <a:lnTo>
                  <a:pt x="1111163" y="2205022"/>
                </a:lnTo>
                <a:cubicBezTo>
                  <a:pt x="1041163" y="2245085"/>
                  <a:pt x="955532" y="2245085"/>
                  <a:pt x="886212" y="2205022"/>
                </a:cubicBezTo>
                <a:lnTo>
                  <a:pt x="112136" y="1758212"/>
                </a:lnTo>
                <a:cubicBezTo>
                  <a:pt x="42816" y="1718148"/>
                  <a:pt x="0" y="1644132"/>
                  <a:pt x="0" y="1564005"/>
                </a:cubicBezTo>
                <a:lnTo>
                  <a:pt x="0" y="671064"/>
                </a:lnTo>
                <a:cubicBezTo>
                  <a:pt x="0" y="590937"/>
                  <a:pt x="42816" y="516921"/>
                  <a:pt x="112136" y="476179"/>
                </a:cubicBezTo>
                <a:lnTo>
                  <a:pt x="886212" y="30048"/>
                </a:lnTo>
                <a:cubicBezTo>
                  <a:pt x="920872" y="10016"/>
                  <a:pt x="959610" y="0"/>
                  <a:pt x="998433" y="0"/>
                </a:cubicBezTo>
                <a:close/>
              </a:path>
            </a:pathLst>
          </a:custGeom>
          <a:ln/>
        </p:spPr>
        <p:style>
          <a:lnRef idx="2">
            <a:schemeClr val="dk1"/>
          </a:lnRef>
          <a:fillRef idx="1">
            <a:schemeClr val="lt1"/>
          </a:fillRef>
          <a:effectRef idx="0">
            <a:schemeClr val="dk1"/>
          </a:effectRef>
          <a:fontRef idx="minor">
            <a:schemeClr val="dk1"/>
          </a:fontRef>
        </p:style>
        <p:txBody>
          <a:bodyPr lIns="51435" tIns="25718" rIns="51435" bIns="25718" anchor="ctr"/>
          <a:lstStyle/>
          <a:p>
            <a:pPr algn="ctr" eaLnBrk="1" fontAlgn="auto" hangingPunct="1">
              <a:spcBef>
                <a:spcPts val="0"/>
              </a:spcBef>
              <a:spcAft>
                <a:spcPts val="0"/>
              </a:spcAft>
              <a:defRPr/>
            </a:pPr>
            <a:endParaRPr lang="en-US" sz="4050" b="1" dirty="0">
              <a:solidFill>
                <a:schemeClr val="accent2"/>
              </a:solidFill>
              <a:latin typeface="+mn-lt"/>
            </a:endParaRPr>
          </a:p>
        </p:txBody>
      </p:sp>
      <p:pic>
        <p:nvPicPr>
          <p:cNvPr id="6" name="Immagine 5" descr="Immagine che contiene cibo&#10;&#10;Descrizione generata automaticamente">
            <a:extLst>
              <a:ext uri="{FF2B5EF4-FFF2-40B4-BE49-F238E27FC236}">
                <a16:creationId xmlns="" xmlns:a16="http://schemas.microsoft.com/office/drawing/2014/main" id="{4232D258-6276-42CC-A7EE-9F79879BB8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8649" y="699220"/>
            <a:ext cx="1039525" cy="1057716"/>
          </a:xfrm>
          <a:prstGeom prst="rect">
            <a:avLst/>
          </a:prstGeom>
        </p:spPr>
      </p:pic>
      <p:pic>
        <p:nvPicPr>
          <p:cNvPr id="5" name="Immagine 4" descr="WEBINAR AGRO ENPAB.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2319" y="5061093"/>
            <a:ext cx="1557918" cy="1557918"/>
          </a:xfrm>
          <a:prstGeom prst="rect">
            <a:avLst/>
          </a:prstGeom>
        </p:spPr>
      </p:pic>
      <p:sp>
        <p:nvSpPr>
          <p:cNvPr id="14" name="CasellaDiTesto 13"/>
          <p:cNvSpPr txBox="1"/>
          <p:nvPr/>
        </p:nvSpPr>
        <p:spPr>
          <a:xfrm>
            <a:off x="2317574" y="1199398"/>
            <a:ext cx="7959190" cy="5616922"/>
          </a:xfrm>
          <a:prstGeom prst="rect">
            <a:avLst/>
          </a:prstGeom>
          <a:noFill/>
        </p:spPr>
        <p:txBody>
          <a:bodyPr wrap="square" rtlCol="0">
            <a:spAutoFit/>
          </a:bodyPr>
          <a:lstStyle/>
          <a:p>
            <a:pPr lvl="1"/>
            <a:r>
              <a:rPr lang="it-IT" dirty="0" smtClean="0"/>
              <a:t>Questo presentato fino ad ora è un quadro generale della mia attività lavorativa. </a:t>
            </a:r>
          </a:p>
          <a:p>
            <a:pPr lvl="1"/>
            <a:r>
              <a:rPr lang="it-IT" dirty="0" smtClean="0"/>
              <a:t>Di seguito vi riassumo i punti salienti:</a:t>
            </a:r>
          </a:p>
          <a:p>
            <a:pPr marL="742950" lvl="1" indent="-285750">
              <a:lnSpc>
                <a:spcPct val="150000"/>
              </a:lnSpc>
              <a:buFont typeface="Arial" panose="020B0604020202020204" pitchFamily="34" charset="0"/>
              <a:buChar char="•"/>
            </a:pPr>
            <a:r>
              <a:rPr lang="it-IT" dirty="0" smtClean="0"/>
              <a:t>Lavoro stimolante e ricco di sfide,</a:t>
            </a:r>
          </a:p>
          <a:p>
            <a:pPr marL="742950" lvl="1" indent="-285750">
              <a:lnSpc>
                <a:spcPct val="150000"/>
              </a:lnSpc>
              <a:buFont typeface="Arial" panose="020B0604020202020204" pitchFamily="34" charset="0"/>
              <a:buChar char="•"/>
            </a:pPr>
            <a:r>
              <a:rPr lang="it-IT" dirty="0" smtClean="0"/>
              <a:t>Richiede un costante aggiornamento normativo (norme cogenti e volontarie),</a:t>
            </a:r>
          </a:p>
          <a:p>
            <a:pPr marL="742950" lvl="1" indent="-285750">
              <a:lnSpc>
                <a:spcPct val="150000"/>
              </a:lnSpc>
              <a:buFont typeface="Arial" panose="020B0604020202020204" pitchFamily="34" charset="0"/>
              <a:buChar char="•"/>
            </a:pPr>
            <a:r>
              <a:rPr lang="it-IT" dirty="0"/>
              <a:t>Impegno a tempo pieno</a:t>
            </a:r>
            <a:r>
              <a:rPr lang="it-IT" dirty="0" smtClean="0"/>
              <a:t>,</a:t>
            </a:r>
          </a:p>
          <a:p>
            <a:pPr marL="742950" lvl="1" indent="-285750">
              <a:lnSpc>
                <a:spcPct val="150000"/>
              </a:lnSpc>
              <a:buFont typeface="Arial" panose="020B0604020202020204" pitchFamily="34" charset="0"/>
              <a:buChar char="•"/>
            </a:pPr>
            <a:r>
              <a:rPr lang="it-IT" dirty="0" smtClean="0"/>
              <a:t>Soddisfacente economicamente.</a:t>
            </a:r>
          </a:p>
          <a:p>
            <a:pPr lvl="1">
              <a:lnSpc>
                <a:spcPct val="150000"/>
              </a:lnSpc>
            </a:pPr>
            <a:r>
              <a:rPr lang="it-IT" u="sng" dirty="0" smtClean="0"/>
              <a:t>Il consulente deve avere</a:t>
            </a:r>
            <a:r>
              <a:rPr lang="it-IT" dirty="0" smtClean="0"/>
              <a:t>:</a:t>
            </a:r>
          </a:p>
          <a:p>
            <a:pPr marL="742950" lvl="1" indent="-285750">
              <a:lnSpc>
                <a:spcPct val="150000"/>
              </a:lnSpc>
              <a:buFont typeface="Arial" panose="020B0604020202020204" pitchFamily="34" charset="0"/>
              <a:buChar char="•"/>
            </a:pPr>
            <a:r>
              <a:rPr lang="it-IT" dirty="0"/>
              <a:t>Capacità empatiche, pragmatiche ed anche fantasia,</a:t>
            </a:r>
          </a:p>
          <a:p>
            <a:pPr marL="742950" lvl="1" indent="-285750">
              <a:lnSpc>
                <a:spcPct val="150000"/>
              </a:lnSpc>
              <a:buFont typeface="Arial" panose="020B0604020202020204" pitchFamily="34" charset="0"/>
              <a:buChar char="•"/>
            </a:pPr>
            <a:r>
              <a:rPr lang="it-IT" dirty="0" smtClean="0"/>
              <a:t>Capacità di vivere situazioni stressanti,</a:t>
            </a:r>
          </a:p>
          <a:p>
            <a:pPr marL="742950" lvl="1" indent="-285750">
              <a:lnSpc>
                <a:spcPct val="150000"/>
              </a:lnSpc>
              <a:buFont typeface="Arial" panose="020B0604020202020204" pitchFamily="34" charset="0"/>
              <a:buChar char="•"/>
            </a:pPr>
            <a:r>
              <a:rPr lang="it-IT" dirty="0" smtClean="0"/>
              <a:t>Capacità di individuare ed offrire sempre nuovi servizi,</a:t>
            </a:r>
          </a:p>
          <a:p>
            <a:pPr marL="742950" lvl="1" indent="-285750">
              <a:lnSpc>
                <a:spcPct val="150000"/>
              </a:lnSpc>
              <a:buFont typeface="Arial" panose="020B0604020202020204" pitchFamily="34" charset="0"/>
              <a:buChar char="•"/>
            </a:pPr>
            <a:r>
              <a:rPr lang="it-IT" dirty="0" smtClean="0"/>
              <a:t>Capacità di pianificazione e programmazione,</a:t>
            </a:r>
          </a:p>
          <a:p>
            <a:pPr marL="742950" lvl="1" indent="-285750">
              <a:lnSpc>
                <a:spcPct val="150000"/>
              </a:lnSpc>
              <a:buFont typeface="Arial" panose="020B0604020202020204" pitchFamily="34" charset="0"/>
              <a:buChar char="•"/>
            </a:pPr>
            <a:r>
              <a:rPr lang="it-IT" dirty="0" smtClean="0"/>
              <a:t>Aggiornamento costante.</a:t>
            </a:r>
          </a:p>
        </p:txBody>
      </p:sp>
      <p:sp>
        <p:nvSpPr>
          <p:cNvPr id="10" name="Title 3">
            <a:extLst>
              <a:ext uri="{FF2B5EF4-FFF2-40B4-BE49-F238E27FC236}">
                <a16:creationId xmlns="" xmlns:a16="http://schemas.microsoft.com/office/drawing/2014/main" id="{C22B0B15-337C-4DFA-8F81-1E5325B1B382}"/>
              </a:ext>
            </a:extLst>
          </p:cNvPr>
          <p:cNvSpPr txBox="1">
            <a:spLocks noChangeArrowheads="1"/>
          </p:cNvSpPr>
          <p:nvPr/>
        </p:nvSpPr>
        <p:spPr bwMode="auto">
          <a:xfrm>
            <a:off x="3244850" y="390526"/>
            <a:ext cx="5702300" cy="81047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rIns="91440" numCol="1" anchor="t" anchorCtr="0" compatLnSpc="1">
            <a:prstTxWarp prst="textNoShape">
              <a:avLst/>
            </a:prstTxWarp>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it-IT" dirty="0">
                <a:solidFill>
                  <a:schemeClr val="tx2"/>
                </a:solidFill>
              </a:rPr>
              <a:t>IL MIO </a:t>
            </a:r>
            <a:r>
              <a:rPr lang="en-US" altLang="it-IT" dirty="0" smtClean="0">
                <a:solidFill>
                  <a:schemeClr val="tx2"/>
                </a:solidFill>
              </a:rPr>
              <a:t>LAVORO OGGI</a:t>
            </a:r>
            <a:endParaRPr lang="en-US" altLang="it-IT" dirty="0">
              <a:solidFill>
                <a:schemeClr val="tx2"/>
              </a:solidFill>
            </a:endParaRPr>
          </a:p>
        </p:txBody>
      </p:sp>
    </p:spTree>
    <p:extLst>
      <p:ext uri="{BB962C8B-B14F-4D97-AF65-F5344CB8AC3E}">
        <p14:creationId xmlns:p14="http://schemas.microsoft.com/office/powerpoint/2010/main" val="5811974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 xmlns:a16="http://schemas.microsoft.com/office/drawing/2014/main" id="{C22B0B15-337C-4DFA-8F81-1E5325B1B382}"/>
              </a:ext>
            </a:extLst>
          </p:cNvPr>
          <p:cNvSpPr txBox="1">
            <a:spLocks noChangeArrowheads="1"/>
          </p:cNvSpPr>
          <p:nvPr/>
        </p:nvSpPr>
        <p:spPr bwMode="auto">
          <a:xfrm>
            <a:off x="2719137" y="2452798"/>
            <a:ext cx="6303457" cy="22996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rIns="91440" numCol="1" anchor="t" anchorCtr="0" compatLnSpc="1">
            <a:prstTxWarp prst="textNoShape">
              <a:avLst/>
            </a:prstTxWarp>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it-IT" dirty="0" smtClean="0">
                <a:solidFill>
                  <a:schemeClr val="tx2"/>
                </a:solidFill>
              </a:rPr>
              <a:t>GRAZIE PER L’ATTENZIONE!</a:t>
            </a:r>
          </a:p>
          <a:p>
            <a:pPr algn="ctr"/>
            <a:r>
              <a:rPr lang="en-US" altLang="it-IT" dirty="0" smtClean="0">
                <a:solidFill>
                  <a:schemeClr val="tx2"/>
                </a:solidFill>
              </a:rPr>
              <a:t>DR.SSA SARA CHIANTINI</a:t>
            </a:r>
          </a:p>
          <a:p>
            <a:pPr algn="ctr"/>
            <a:r>
              <a:rPr lang="en-US" altLang="it-IT" dirty="0" smtClean="0">
                <a:solidFill>
                  <a:schemeClr val="tx2"/>
                </a:solidFill>
              </a:rPr>
              <a:t>sarachiantini@gmail.com</a:t>
            </a:r>
            <a:endParaRPr lang="en-US" altLang="it-IT" dirty="0">
              <a:solidFill>
                <a:schemeClr val="tx2"/>
              </a:solidFill>
            </a:endParaRPr>
          </a:p>
        </p:txBody>
      </p:sp>
      <p:sp>
        <p:nvSpPr>
          <p:cNvPr id="4" name="Freeform: Shape 10">
            <a:extLst>
              <a:ext uri="{FF2B5EF4-FFF2-40B4-BE49-F238E27FC236}">
                <a16:creationId xmlns="" xmlns:a16="http://schemas.microsoft.com/office/drawing/2014/main" id="{E54C7EB8-55B2-43CC-B14A-84B82FD595A4}"/>
              </a:ext>
            </a:extLst>
          </p:cNvPr>
          <p:cNvSpPr>
            <a:spLocks/>
          </p:cNvSpPr>
          <p:nvPr/>
        </p:nvSpPr>
        <p:spPr bwMode="auto">
          <a:xfrm>
            <a:off x="525288" y="368443"/>
            <a:ext cx="1558925" cy="1743075"/>
          </a:xfrm>
          <a:custGeom>
            <a:avLst/>
            <a:gdLst>
              <a:gd name="connsiteX0" fmla="*/ 998433 w 1997375"/>
              <a:gd name="connsiteY0" fmla="*/ 0 h 2235069"/>
              <a:gd name="connsiteX1" fmla="*/ 1111163 w 1997375"/>
              <a:gd name="connsiteY1" fmla="*/ 30048 h 2235069"/>
              <a:gd name="connsiteX2" fmla="*/ 1884560 w 1997375"/>
              <a:gd name="connsiteY2" fmla="*/ 476179 h 2235069"/>
              <a:gd name="connsiteX3" fmla="*/ 1997375 w 1997375"/>
              <a:gd name="connsiteY3" fmla="*/ 671064 h 2235069"/>
              <a:gd name="connsiteX4" fmla="*/ 1997375 w 1997375"/>
              <a:gd name="connsiteY4" fmla="*/ 1564005 h 2235069"/>
              <a:gd name="connsiteX5" fmla="*/ 1884560 w 1997375"/>
              <a:gd name="connsiteY5" fmla="*/ 1758212 h 2235069"/>
              <a:gd name="connsiteX6" fmla="*/ 1111163 w 1997375"/>
              <a:gd name="connsiteY6" fmla="*/ 2205022 h 2235069"/>
              <a:gd name="connsiteX7" fmla="*/ 886212 w 1997375"/>
              <a:gd name="connsiteY7" fmla="*/ 2205022 h 2235069"/>
              <a:gd name="connsiteX8" fmla="*/ 112136 w 1997375"/>
              <a:gd name="connsiteY8" fmla="*/ 1758212 h 2235069"/>
              <a:gd name="connsiteX9" fmla="*/ 0 w 1997375"/>
              <a:gd name="connsiteY9" fmla="*/ 1564005 h 2235069"/>
              <a:gd name="connsiteX10" fmla="*/ 0 w 1997375"/>
              <a:gd name="connsiteY10" fmla="*/ 671064 h 2235069"/>
              <a:gd name="connsiteX11" fmla="*/ 112136 w 1997375"/>
              <a:gd name="connsiteY11" fmla="*/ 476179 h 2235069"/>
              <a:gd name="connsiteX12" fmla="*/ 886212 w 1997375"/>
              <a:gd name="connsiteY12" fmla="*/ 30048 h 2235069"/>
              <a:gd name="connsiteX13" fmla="*/ 998433 w 1997375"/>
              <a:gd name="connsiteY13" fmla="*/ 0 h 2235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97375" h="2235069">
                <a:moveTo>
                  <a:pt x="998433" y="0"/>
                </a:moveTo>
                <a:cubicBezTo>
                  <a:pt x="1037256" y="0"/>
                  <a:pt x="1076163" y="10016"/>
                  <a:pt x="1111163" y="30048"/>
                </a:cubicBezTo>
                <a:lnTo>
                  <a:pt x="1884560" y="476179"/>
                </a:lnTo>
                <a:cubicBezTo>
                  <a:pt x="1954560" y="516921"/>
                  <a:pt x="1997375" y="590937"/>
                  <a:pt x="1997375" y="671064"/>
                </a:cubicBezTo>
                <a:lnTo>
                  <a:pt x="1997375" y="1564005"/>
                </a:lnTo>
                <a:cubicBezTo>
                  <a:pt x="1997375" y="1644132"/>
                  <a:pt x="1954560" y="1718148"/>
                  <a:pt x="1884560" y="1758212"/>
                </a:cubicBezTo>
                <a:lnTo>
                  <a:pt x="1111163" y="2205022"/>
                </a:lnTo>
                <a:cubicBezTo>
                  <a:pt x="1041163" y="2245085"/>
                  <a:pt x="955532" y="2245085"/>
                  <a:pt x="886212" y="2205022"/>
                </a:cubicBezTo>
                <a:lnTo>
                  <a:pt x="112136" y="1758212"/>
                </a:lnTo>
                <a:cubicBezTo>
                  <a:pt x="42816" y="1718148"/>
                  <a:pt x="0" y="1644132"/>
                  <a:pt x="0" y="1564005"/>
                </a:cubicBezTo>
                <a:lnTo>
                  <a:pt x="0" y="671064"/>
                </a:lnTo>
                <a:cubicBezTo>
                  <a:pt x="0" y="590937"/>
                  <a:pt x="42816" y="516921"/>
                  <a:pt x="112136" y="476179"/>
                </a:cubicBezTo>
                <a:lnTo>
                  <a:pt x="886212" y="30048"/>
                </a:lnTo>
                <a:cubicBezTo>
                  <a:pt x="920872" y="10016"/>
                  <a:pt x="959610" y="0"/>
                  <a:pt x="998433" y="0"/>
                </a:cubicBezTo>
                <a:close/>
              </a:path>
            </a:pathLst>
          </a:custGeom>
          <a:ln/>
        </p:spPr>
        <p:style>
          <a:lnRef idx="2">
            <a:schemeClr val="dk1"/>
          </a:lnRef>
          <a:fillRef idx="1">
            <a:schemeClr val="lt1"/>
          </a:fillRef>
          <a:effectRef idx="0">
            <a:schemeClr val="dk1"/>
          </a:effectRef>
          <a:fontRef idx="minor">
            <a:schemeClr val="dk1"/>
          </a:fontRef>
        </p:style>
        <p:txBody>
          <a:bodyPr lIns="51435" tIns="25718" rIns="51435" bIns="25718" anchor="ctr"/>
          <a:lstStyle/>
          <a:p>
            <a:pPr algn="ctr" eaLnBrk="1" fontAlgn="auto" hangingPunct="1">
              <a:spcBef>
                <a:spcPts val="0"/>
              </a:spcBef>
              <a:spcAft>
                <a:spcPts val="0"/>
              </a:spcAft>
              <a:defRPr/>
            </a:pPr>
            <a:endParaRPr lang="en-US" sz="4050" b="1" dirty="0">
              <a:solidFill>
                <a:schemeClr val="accent2"/>
              </a:solidFill>
              <a:latin typeface="+mn-lt"/>
            </a:endParaRPr>
          </a:p>
        </p:txBody>
      </p:sp>
      <p:pic>
        <p:nvPicPr>
          <p:cNvPr id="6" name="Immagine 5" descr="Immagine che contiene cibo&#10;&#10;Descrizione generata automaticamente">
            <a:extLst>
              <a:ext uri="{FF2B5EF4-FFF2-40B4-BE49-F238E27FC236}">
                <a16:creationId xmlns="" xmlns:a16="http://schemas.microsoft.com/office/drawing/2014/main" id="{4232D258-6276-42CC-A7EE-9F79879BB8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8649" y="699220"/>
            <a:ext cx="1039525" cy="1057716"/>
          </a:xfrm>
          <a:prstGeom prst="rect">
            <a:avLst/>
          </a:prstGeom>
        </p:spPr>
      </p:pic>
      <p:pic>
        <p:nvPicPr>
          <p:cNvPr id="5" name="Immagine 4" descr="WEBINAR AGRO ENPAB.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2319" y="5061093"/>
            <a:ext cx="1557918" cy="1557918"/>
          </a:xfrm>
          <a:prstGeom prst="rect">
            <a:avLst/>
          </a:prstGeom>
        </p:spPr>
      </p:pic>
    </p:spTree>
    <p:extLst>
      <p:ext uri="{BB962C8B-B14F-4D97-AF65-F5344CB8AC3E}">
        <p14:creationId xmlns:p14="http://schemas.microsoft.com/office/powerpoint/2010/main" val="29235984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 xmlns:a16="http://schemas.microsoft.com/office/drawing/2014/main" id="{C22B0B15-337C-4DFA-8F81-1E5325B1B382}"/>
              </a:ext>
            </a:extLst>
          </p:cNvPr>
          <p:cNvSpPr txBox="1">
            <a:spLocks noChangeArrowheads="1"/>
          </p:cNvSpPr>
          <p:nvPr/>
        </p:nvSpPr>
        <p:spPr bwMode="auto">
          <a:xfrm>
            <a:off x="3244850" y="390526"/>
            <a:ext cx="5871252" cy="674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rIns="91440" numCol="1" anchor="t" anchorCtr="0" compatLnSpc="1">
            <a:prstTxWarp prst="textNoShape">
              <a:avLst/>
            </a:prstTxWarp>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it-IT" dirty="0" smtClean="0">
                <a:solidFill>
                  <a:schemeClr val="tx2"/>
                </a:solidFill>
              </a:rPr>
              <a:t>LA MIA FORMAZIONE</a:t>
            </a:r>
            <a:endParaRPr lang="en-US" altLang="it-IT" dirty="0">
              <a:solidFill>
                <a:schemeClr val="tx2"/>
              </a:solidFill>
            </a:endParaRPr>
          </a:p>
        </p:txBody>
      </p:sp>
      <p:sp>
        <p:nvSpPr>
          <p:cNvPr id="4" name="Freeform: Shape 10">
            <a:extLst>
              <a:ext uri="{FF2B5EF4-FFF2-40B4-BE49-F238E27FC236}">
                <a16:creationId xmlns="" xmlns:a16="http://schemas.microsoft.com/office/drawing/2014/main" id="{E54C7EB8-55B2-43CC-B14A-84B82FD595A4}"/>
              </a:ext>
            </a:extLst>
          </p:cNvPr>
          <p:cNvSpPr>
            <a:spLocks/>
          </p:cNvSpPr>
          <p:nvPr/>
        </p:nvSpPr>
        <p:spPr bwMode="auto">
          <a:xfrm>
            <a:off x="525288" y="368443"/>
            <a:ext cx="1558925" cy="1743075"/>
          </a:xfrm>
          <a:custGeom>
            <a:avLst/>
            <a:gdLst>
              <a:gd name="connsiteX0" fmla="*/ 998433 w 1997375"/>
              <a:gd name="connsiteY0" fmla="*/ 0 h 2235069"/>
              <a:gd name="connsiteX1" fmla="*/ 1111163 w 1997375"/>
              <a:gd name="connsiteY1" fmla="*/ 30048 h 2235069"/>
              <a:gd name="connsiteX2" fmla="*/ 1884560 w 1997375"/>
              <a:gd name="connsiteY2" fmla="*/ 476179 h 2235069"/>
              <a:gd name="connsiteX3" fmla="*/ 1997375 w 1997375"/>
              <a:gd name="connsiteY3" fmla="*/ 671064 h 2235069"/>
              <a:gd name="connsiteX4" fmla="*/ 1997375 w 1997375"/>
              <a:gd name="connsiteY4" fmla="*/ 1564005 h 2235069"/>
              <a:gd name="connsiteX5" fmla="*/ 1884560 w 1997375"/>
              <a:gd name="connsiteY5" fmla="*/ 1758212 h 2235069"/>
              <a:gd name="connsiteX6" fmla="*/ 1111163 w 1997375"/>
              <a:gd name="connsiteY6" fmla="*/ 2205022 h 2235069"/>
              <a:gd name="connsiteX7" fmla="*/ 886212 w 1997375"/>
              <a:gd name="connsiteY7" fmla="*/ 2205022 h 2235069"/>
              <a:gd name="connsiteX8" fmla="*/ 112136 w 1997375"/>
              <a:gd name="connsiteY8" fmla="*/ 1758212 h 2235069"/>
              <a:gd name="connsiteX9" fmla="*/ 0 w 1997375"/>
              <a:gd name="connsiteY9" fmla="*/ 1564005 h 2235069"/>
              <a:gd name="connsiteX10" fmla="*/ 0 w 1997375"/>
              <a:gd name="connsiteY10" fmla="*/ 671064 h 2235069"/>
              <a:gd name="connsiteX11" fmla="*/ 112136 w 1997375"/>
              <a:gd name="connsiteY11" fmla="*/ 476179 h 2235069"/>
              <a:gd name="connsiteX12" fmla="*/ 886212 w 1997375"/>
              <a:gd name="connsiteY12" fmla="*/ 30048 h 2235069"/>
              <a:gd name="connsiteX13" fmla="*/ 998433 w 1997375"/>
              <a:gd name="connsiteY13" fmla="*/ 0 h 2235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97375" h="2235069">
                <a:moveTo>
                  <a:pt x="998433" y="0"/>
                </a:moveTo>
                <a:cubicBezTo>
                  <a:pt x="1037256" y="0"/>
                  <a:pt x="1076163" y="10016"/>
                  <a:pt x="1111163" y="30048"/>
                </a:cubicBezTo>
                <a:lnTo>
                  <a:pt x="1884560" y="476179"/>
                </a:lnTo>
                <a:cubicBezTo>
                  <a:pt x="1954560" y="516921"/>
                  <a:pt x="1997375" y="590937"/>
                  <a:pt x="1997375" y="671064"/>
                </a:cubicBezTo>
                <a:lnTo>
                  <a:pt x="1997375" y="1564005"/>
                </a:lnTo>
                <a:cubicBezTo>
                  <a:pt x="1997375" y="1644132"/>
                  <a:pt x="1954560" y="1718148"/>
                  <a:pt x="1884560" y="1758212"/>
                </a:cubicBezTo>
                <a:lnTo>
                  <a:pt x="1111163" y="2205022"/>
                </a:lnTo>
                <a:cubicBezTo>
                  <a:pt x="1041163" y="2245085"/>
                  <a:pt x="955532" y="2245085"/>
                  <a:pt x="886212" y="2205022"/>
                </a:cubicBezTo>
                <a:lnTo>
                  <a:pt x="112136" y="1758212"/>
                </a:lnTo>
                <a:cubicBezTo>
                  <a:pt x="42816" y="1718148"/>
                  <a:pt x="0" y="1644132"/>
                  <a:pt x="0" y="1564005"/>
                </a:cubicBezTo>
                <a:lnTo>
                  <a:pt x="0" y="671064"/>
                </a:lnTo>
                <a:cubicBezTo>
                  <a:pt x="0" y="590937"/>
                  <a:pt x="42816" y="516921"/>
                  <a:pt x="112136" y="476179"/>
                </a:cubicBezTo>
                <a:lnTo>
                  <a:pt x="886212" y="30048"/>
                </a:lnTo>
                <a:cubicBezTo>
                  <a:pt x="920872" y="10016"/>
                  <a:pt x="959610" y="0"/>
                  <a:pt x="998433" y="0"/>
                </a:cubicBezTo>
                <a:close/>
              </a:path>
            </a:pathLst>
          </a:custGeom>
          <a:ln/>
        </p:spPr>
        <p:style>
          <a:lnRef idx="2">
            <a:schemeClr val="dk1"/>
          </a:lnRef>
          <a:fillRef idx="1">
            <a:schemeClr val="lt1"/>
          </a:fillRef>
          <a:effectRef idx="0">
            <a:schemeClr val="dk1"/>
          </a:effectRef>
          <a:fontRef idx="minor">
            <a:schemeClr val="dk1"/>
          </a:fontRef>
        </p:style>
        <p:txBody>
          <a:bodyPr lIns="51435" tIns="25718" rIns="51435" bIns="25718" anchor="ctr"/>
          <a:lstStyle/>
          <a:p>
            <a:pPr algn="ctr" eaLnBrk="1" fontAlgn="auto" hangingPunct="1">
              <a:spcBef>
                <a:spcPts val="0"/>
              </a:spcBef>
              <a:spcAft>
                <a:spcPts val="0"/>
              </a:spcAft>
              <a:defRPr/>
            </a:pPr>
            <a:endParaRPr lang="en-US" sz="4050" b="1" dirty="0">
              <a:solidFill>
                <a:schemeClr val="accent2"/>
              </a:solidFill>
              <a:latin typeface="+mn-lt"/>
            </a:endParaRPr>
          </a:p>
        </p:txBody>
      </p:sp>
      <p:pic>
        <p:nvPicPr>
          <p:cNvPr id="6" name="Immagine 5" descr="Immagine che contiene cibo&#10;&#10;Descrizione generata automaticamente">
            <a:extLst>
              <a:ext uri="{FF2B5EF4-FFF2-40B4-BE49-F238E27FC236}">
                <a16:creationId xmlns="" xmlns:a16="http://schemas.microsoft.com/office/drawing/2014/main" id="{4232D258-6276-42CC-A7EE-9F79879BB8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8649" y="699220"/>
            <a:ext cx="1039525" cy="1057716"/>
          </a:xfrm>
          <a:prstGeom prst="rect">
            <a:avLst/>
          </a:prstGeom>
        </p:spPr>
      </p:pic>
      <p:pic>
        <p:nvPicPr>
          <p:cNvPr id="5" name="Immagine 4" descr="WEBINAR AGRO ENPAB.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2319" y="5061093"/>
            <a:ext cx="1557918" cy="1557918"/>
          </a:xfrm>
          <a:prstGeom prst="rect">
            <a:avLst/>
          </a:prstGeom>
        </p:spPr>
      </p:pic>
      <p:sp>
        <p:nvSpPr>
          <p:cNvPr id="2" name="CasellaDiTesto 1"/>
          <p:cNvSpPr txBox="1"/>
          <p:nvPr/>
        </p:nvSpPr>
        <p:spPr>
          <a:xfrm>
            <a:off x="1064542" y="2119301"/>
            <a:ext cx="8991425" cy="4801314"/>
          </a:xfrm>
          <a:prstGeom prst="rect">
            <a:avLst/>
          </a:prstGeom>
          <a:noFill/>
        </p:spPr>
        <p:txBody>
          <a:bodyPr wrap="square" rtlCol="0">
            <a:spAutoFit/>
          </a:bodyPr>
          <a:lstStyle/>
          <a:p>
            <a:r>
              <a:rPr lang="it-IT" dirty="0" smtClean="0">
                <a:latin typeface="+mj-lt"/>
                <a:cs typeface="Mishafi Gold Regular"/>
              </a:rPr>
              <a:t>Mi sono laureata in Scienze Biologiche con indirizzo bioecologico presso l’università degli Studi di Roma LA SAPIENZA.</a:t>
            </a:r>
          </a:p>
          <a:p>
            <a:r>
              <a:rPr lang="it-IT" dirty="0" smtClean="0">
                <a:latin typeface="+mj-lt"/>
                <a:cs typeface="Mishafi Gold Regular"/>
              </a:rPr>
              <a:t>Dopo la laurea ho seguito un master a Faenza (RA) finanziato dal Ministero dell’Ambiente:</a:t>
            </a:r>
          </a:p>
          <a:p>
            <a:r>
              <a:rPr lang="it-IT" dirty="0" smtClean="0"/>
              <a:t>Master </a:t>
            </a:r>
            <a:r>
              <a:rPr lang="it-IT" dirty="0"/>
              <a:t>PASS “Sviluppo Sostenibile dell’Industria agroalimentare</a:t>
            </a:r>
            <a:r>
              <a:rPr lang="it-IT" dirty="0" smtClean="0"/>
              <a:t>”</a:t>
            </a:r>
            <a:r>
              <a:rPr lang="it-IT" dirty="0">
                <a:latin typeface="+mj-lt"/>
                <a:cs typeface="Mishafi Gold Regular"/>
              </a:rPr>
              <a:t>	</a:t>
            </a:r>
            <a:endParaRPr lang="it-IT" dirty="0" smtClean="0">
              <a:latin typeface="+mj-lt"/>
              <a:cs typeface="Mishafi Gold Regular"/>
            </a:endParaRPr>
          </a:p>
          <a:p>
            <a:r>
              <a:rPr lang="it-IT" b="1" dirty="0" smtClean="0">
                <a:latin typeface="+mj-lt"/>
                <a:cs typeface="Mishafi Gold Regular"/>
              </a:rPr>
              <a:t>L’applicazione dei Sistemi di Gestione nelle Aziende Agroalimentari</a:t>
            </a:r>
            <a:r>
              <a:rPr lang="it-IT" dirty="0" smtClean="0">
                <a:latin typeface="+mj-lt"/>
                <a:cs typeface="Mishafi Gold Regular"/>
              </a:rPr>
              <a:t>.</a:t>
            </a:r>
          </a:p>
          <a:p>
            <a:endParaRPr lang="it-IT" dirty="0" smtClean="0">
              <a:latin typeface="+mj-lt"/>
              <a:cs typeface="Mishafi Gold Regular"/>
            </a:endParaRPr>
          </a:p>
          <a:p>
            <a:r>
              <a:rPr lang="it-IT" dirty="0" smtClean="0">
                <a:latin typeface="+mj-lt"/>
                <a:cs typeface="Mishafi Gold Regular"/>
              </a:rPr>
              <a:t>Durante il Master sono stati presi in considerazione tutti i Sistemi di  Gestione obbligatori e non </a:t>
            </a:r>
          </a:p>
          <a:p>
            <a:r>
              <a:rPr lang="it-IT" dirty="0" smtClean="0">
                <a:latin typeface="+mj-lt"/>
                <a:cs typeface="Mishafi Gold Regular"/>
              </a:rPr>
              <a:t>che si possono applicare alle aziende del comparto agroalimentare. </a:t>
            </a:r>
          </a:p>
          <a:p>
            <a:endParaRPr lang="it-IT" dirty="0" smtClean="0">
              <a:latin typeface="+mj-lt"/>
              <a:cs typeface="Mishafi Gold Regular"/>
            </a:endParaRPr>
          </a:p>
          <a:p>
            <a:r>
              <a:rPr lang="it-IT" dirty="0" smtClean="0">
                <a:latin typeface="+mj-lt"/>
                <a:cs typeface="Mishafi Gold Regular"/>
              </a:rPr>
              <a:t>I </a:t>
            </a:r>
            <a:r>
              <a:rPr lang="it-IT" b="1" dirty="0" smtClean="0">
                <a:latin typeface="+mj-lt"/>
                <a:cs typeface="Mishafi Gold Regular"/>
              </a:rPr>
              <a:t>sistemi obbligatori </a:t>
            </a:r>
            <a:r>
              <a:rPr lang="it-IT" dirty="0" smtClean="0">
                <a:latin typeface="+mj-lt"/>
                <a:cs typeface="Mishafi Gold Regular"/>
              </a:rPr>
              <a:t>trattati durante il master sono stati l’autocontrollo con l’applicazione del metodo </a:t>
            </a:r>
            <a:r>
              <a:rPr lang="it-IT" b="1" dirty="0" smtClean="0">
                <a:latin typeface="+mj-lt"/>
                <a:cs typeface="Mishafi Gold Regular"/>
              </a:rPr>
              <a:t>HACCP</a:t>
            </a:r>
            <a:r>
              <a:rPr lang="it-IT" dirty="0" smtClean="0">
                <a:latin typeface="+mj-lt"/>
                <a:cs typeface="Mishafi Gold Regular"/>
              </a:rPr>
              <a:t> conformemente al REG</a:t>
            </a:r>
            <a:r>
              <a:rPr lang="it-IT" dirty="0" smtClean="0">
                <a:cs typeface="Mishafi Gold Regular"/>
              </a:rPr>
              <a:t> </a:t>
            </a:r>
            <a:r>
              <a:rPr lang="it-IT" dirty="0" smtClean="0">
                <a:latin typeface="+mj-lt"/>
                <a:cs typeface="Mishafi Gold Regular"/>
              </a:rPr>
              <a:t>CE 852/04, (prima D. </a:t>
            </a:r>
            <a:r>
              <a:rPr lang="it-IT" dirty="0" err="1" smtClean="0">
                <a:latin typeface="+mj-lt"/>
                <a:cs typeface="Mishafi Gold Regular"/>
              </a:rPr>
              <a:t>Lgs</a:t>
            </a:r>
            <a:r>
              <a:rPr lang="it-IT" dirty="0" smtClean="0">
                <a:latin typeface="+mj-lt"/>
                <a:cs typeface="Mishafi Gold Regular"/>
              </a:rPr>
              <a:t> 155/97), e la </a:t>
            </a:r>
            <a:r>
              <a:rPr lang="it-IT" b="1" dirty="0" smtClean="0">
                <a:latin typeface="+mj-lt"/>
                <a:cs typeface="Mishafi Gold Regular"/>
              </a:rPr>
              <a:t>Sicurezza nei luoghi di lavoro</a:t>
            </a:r>
            <a:r>
              <a:rPr lang="it-IT" dirty="0" smtClean="0">
                <a:latin typeface="+mj-lt"/>
                <a:cs typeface="Mishafi Gold Regular"/>
              </a:rPr>
              <a:t> con l’attuazione del D L.gs 81/08, (prima D. </a:t>
            </a:r>
            <a:r>
              <a:rPr lang="it-IT" dirty="0" err="1" smtClean="0">
                <a:latin typeface="+mj-lt"/>
                <a:cs typeface="Mishafi Gold Regular"/>
              </a:rPr>
              <a:t>Lgs</a:t>
            </a:r>
            <a:r>
              <a:rPr lang="it-IT" dirty="0" smtClean="0">
                <a:latin typeface="+mj-lt"/>
                <a:cs typeface="Mishafi Gold Regular"/>
              </a:rPr>
              <a:t> 626/94).</a:t>
            </a:r>
          </a:p>
          <a:p>
            <a:r>
              <a:rPr lang="it-IT" dirty="0" smtClean="0">
                <a:latin typeface="+mj-lt"/>
                <a:cs typeface="Mishafi Gold Regular"/>
              </a:rPr>
              <a:t>I </a:t>
            </a:r>
            <a:r>
              <a:rPr lang="it-IT" b="1" dirty="0" smtClean="0">
                <a:latin typeface="+mj-lt"/>
                <a:cs typeface="Mishafi Gold Regular"/>
              </a:rPr>
              <a:t>Sistemi di Gestione volontari </a:t>
            </a:r>
            <a:r>
              <a:rPr lang="it-IT" dirty="0" smtClean="0">
                <a:latin typeface="+mj-lt"/>
                <a:cs typeface="Mishafi Gold Regular"/>
              </a:rPr>
              <a:t>trattati per le aziende del comparto alimentare sono stati sia quelli specifici del  settore (</a:t>
            </a:r>
            <a:r>
              <a:rPr lang="it-IT" b="1" dirty="0" smtClean="0">
                <a:latin typeface="+mj-lt"/>
                <a:cs typeface="Mishafi Gold Regular"/>
              </a:rPr>
              <a:t>ISO 22000, BRC, IFS</a:t>
            </a:r>
            <a:r>
              <a:rPr lang="it-IT" dirty="0" smtClean="0">
                <a:latin typeface="+mj-lt"/>
                <a:cs typeface="Mishafi Gold Regular"/>
              </a:rPr>
              <a:t>) sia quelli che si possono implementare a tutte le realtà produttive e di sevizi  quali la qualità con la norma </a:t>
            </a:r>
            <a:r>
              <a:rPr lang="it-IT" b="1" dirty="0" smtClean="0">
                <a:latin typeface="+mj-lt"/>
                <a:cs typeface="Mishafi Gold Regular"/>
              </a:rPr>
              <a:t>ISO 9001  </a:t>
            </a:r>
            <a:r>
              <a:rPr lang="it-IT" dirty="0" smtClean="0">
                <a:latin typeface="+mj-lt"/>
                <a:cs typeface="Mishafi Gold Regular"/>
              </a:rPr>
              <a:t>e ambientali con le norme </a:t>
            </a:r>
            <a:r>
              <a:rPr lang="it-IT" b="1" dirty="0" smtClean="0">
                <a:latin typeface="+mj-lt"/>
                <a:cs typeface="Mishafi Gold Regular"/>
              </a:rPr>
              <a:t>ISO 14001</a:t>
            </a:r>
            <a:r>
              <a:rPr lang="it-IT" dirty="0" smtClean="0">
                <a:latin typeface="+mj-lt"/>
                <a:cs typeface="Mishafi Gold Regular"/>
              </a:rPr>
              <a:t> o la registrazione </a:t>
            </a:r>
            <a:r>
              <a:rPr lang="it-IT" b="1" dirty="0" smtClean="0">
                <a:latin typeface="+mj-lt"/>
                <a:cs typeface="Mishafi Gold Regular"/>
              </a:rPr>
              <a:t>EMAS</a:t>
            </a:r>
            <a:r>
              <a:rPr lang="it-IT" dirty="0" smtClean="0">
                <a:latin typeface="+mj-lt"/>
                <a:cs typeface="Mishafi Gold Regular"/>
              </a:rPr>
              <a:t>.</a:t>
            </a:r>
          </a:p>
          <a:p>
            <a:pPr marL="285750" indent="-285750">
              <a:buFontTx/>
              <a:buChar char="-"/>
            </a:pPr>
            <a:endParaRPr lang="it-IT" dirty="0">
              <a:latin typeface="+mj-lt"/>
              <a:cs typeface="Mishafi Gold Regular"/>
            </a:endParaRPr>
          </a:p>
        </p:txBody>
      </p:sp>
    </p:spTree>
    <p:extLst>
      <p:ext uri="{BB962C8B-B14F-4D97-AF65-F5344CB8AC3E}">
        <p14:creationId xmlns:p14="http://schemas.microsoft.com/office/powerpoint/2010/main" val="28670310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 xmlns:a16="http://schemas.microsoft.com/office/drawing/2014/main" id="{C22B0B15-337C-4DFA-8F81-1E5325B1B382}"/>
              </a:ext>
            </a:extLst>
          </p:cNvPr>
          <p:cNvSpPr txBox="1">
            <a:spLocks noChangeArrowheads="1"/>
          </p:cNvSpPr>
          <p:nvPr/>
        </p:nvSpPr>
        <p:spPr bwMode="auto">
          <a:xfrm>
            <a:off x="3244850" y="390525"/>
            <a:ext cx="5702300" cy="14001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rIns="91440" numCol="1" anchor="t" anchorCtr="0" compatLnSpc="1">
            <a:prstTxWarp prst="textNoShape">
              <a:avLst/>
            </a:prstTxWarp>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it-IT" dirty="0">
                <a:solidFill>
                  <a:schemeClr val="tx2"/>
                </a:solidFill>
              </a:rPr>
              <a:t>IL MIO LAVORO</a:t>
            </a:r>
          </a:p>
        </p:txBody>
      </p:sp>
      <p:sp>
        <p:nvSpPr>
          <p:cNvPr id="4" name="Freeform: Shape 10">
            <a:extLst>
              <a:ext uri="{FF2B5EF4-FFF2-40B4-BE49-F238E27FC236}">
                <a16:creationId xmlns="" xmlns:a16="http://schemas.microsoft.com/office/drawing/2014/main" id="{E54C7EB8-55B2-43CC-B14A-84B82FD595A4}"/>
              </a:ext>
            </a:extLst>
          </p:cNvPr>
          <p:cNvSpPr>
            <a:spLocks/>
          </p:cNvSpPr>
          <p:nvPr/>
        </p:nvSpPr>
        <p:spPr bwMode="auto">
          <a:xfrm>
            <a:off x="525288" y="368443"/>
            <a:ext cx="1558925" cy="1743075"/>
          </a:xfrm>
          <a:custGeom>
            <a:avLst/>
            <a:gdLst>
              <a:gd name="connsiteX0" fmla="*/ 998433 w 1997375"/>
              <a:gd name="connsiteY0" fmla="*/ 0 h 2235069"/>
              <a:gd name="connsiteX1" fmla="*/ 1111163 w 1997375"/>
              <a:gd name="connsiteY1" fmla="*/ 30048 h 2235069"/>
              <a:gd name="connsiteX2" fmla="*/ 1884560 w 1997375"/>
              <a:gd name="connsiteY2" fmla="*/ 476179 h 2235069"/>
              <a:gd name="connsiteX3" fmla="*/ 1997375 w 1997375"/>
              <a:gd name="connsiteY3" fmla="*/ 671064 h 2235069"/>
              <a:gd name="connsiteX4" fmla="*/ 1997375 w 1997375"/>
              <a:gd name="connsiteY4" fmla="*/ 1564005 h 2235069"/>
              <a:gd name="connsiteX5" fmla="*/ 1884560 w 1997375"/>
              <a:gd name="connsiteY5" fmla="*/ 1758212 h 2235069"/>
              <a:gd name="connsiteX6" fmla="*/ 1111163 w 1997375"/>
              <a:gd name="connsiteY6" fmla="*/ 2205022 h 2235069"/>
              <a:gd name="connsiteX7" fmla="*/ 886212 w 1997375"/>
              <a:gd name="connsiteY7" fmla="*/ 2205022 h 2235069"/>
              <a:gd name="connsiteX8" fmla="*/ 112136 w 1997375"/>
              <a:gd name="connsiteY8" fmla="*/ 1758212 h 2235069"/>
              <a:gd name="connsiteX9" fmla="*/ 0 w 1997375"/>
              <a:gd name="connsiteY9" fmla="*/ 1564005 h 2235069"/>
              <a:gd name="connsiteX10" fmla="*/ 0 w 1997375"/>
              <a:gd name="connsiteY10" fmla="*/ 671064 h 2235069"/>
              <a:gd name="connsiteX11" fmla="*/ 112136 w 1997375"/>
              <a:gd name="connsiteY11" fmla="*/ 476179 h 2235069"/>
              <a:gd name="connsiteX12" fmla="*/ 886212 w 1997375"/>
              <a:gd name="connsiteY12" fmla="*/ 30048 h 2235069"/>
              <a:gd name="connsiteX13" fmla="*/ 998433 w 1997375"/>
              <a:gd name="connsiteY13" fmla="*/ 0 h 2235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97375" h="2235069">
                <a:moveTo>
                  <a:pt x="998433" y="0"/>
                </a:moveTo>
                <a:cubicBezTo>
                  <a:pt x="1037256" y="0"/>
                  <a:pt x="1076163" y="10016"/>
                  <a:pt x="1111163" y="30048"/>
                </a:cubicBezTo>
                <a:lnTo>
                  <a:pt x="1884560" y="476179"/>
                </a:lnTo>
                <a:cubicBezTo>
                  <a:pt x="1954560" y="516921"/>
                  <a:pt x="1997375" y="590937"/>
                  <a:pt x="1997375" y="671064"/>
                </a:cubicBezTo>
                <a:lnTo>
                  <a:pt x="1997375" y="1564005"/>
                </a:lnTo>
                <a:cubicBezTo>
                  <a:pt x="1997375" y="1644132"/>
                  <a:pt x="1954560" y="1718148"/>
                  <a:pt x="1884560" y="1758212"/>
                </a:cubicBezTo>
                <a:lnTo>
                  <a:pt x="1111163" y="2205022"/>
                </a:lnTo>
                <a:cubicBezTo>
                  <a:pt x="1041163" y="2245085"/>
                  <a:pt x="955532" y="2245085"/>
                  <a:pt x="886212" y="2205022"/>
                </a:cubicBezTo>
                <a:lnTo>
                  <a:pt x="112136" y="1758212"/>
                </a:lnTo>
                <a:cubicBezTo>
                  <a:pt x="42816" y="1718148"/>
                  <a:pt x="0" y="1644132"/>
                  <a:pt x="0" y="1564005"/>
                </a:cubicBezTo>
                <a:lnTo>
                  <a:pt x="0" y="671064"/>
                </a:lnTo>
                <a:cubicBezTo>
                  <a:pt x="0" y="590937"/>
                  <a:pt x="42816" y="516921"/>
                  <a:pt x="112136" y="476179"/>
                </a:cubicBezTo>
                <a:lnTo>
                  <a:pt x="886212" y="30048"/>
                </a:lnTo>
                <a:cubicBezTo>
                  <a:pt x="920872" y="10016"/>
                  <a:pt x="959610" y="0"/>
                  <a:pt x="998433" y="0"/>
                </a:cubicBezTo>
                <a:close/>
              </a:path>
            </a:pathLst>
          </a:custGeom>
          <a:ln/>
        </p:spPr>
        <p:style>
          <a:lnRef idx="2">
            <a:schemeClr val="dk1"/>
          </a:lnRef>
          <a:fillRef idx="1">
            <a:schemeClr val="lt1"/>
          </a:fillRef>
          <a:effectRef idx="0">
            <a:schemeClr val="dk1"/>
          </a:effectRef>
          <a:fontRef idx="minor">
            <a:schemeClr val="dk1"/>
          </a:fontRef>
        </p:style>
        <p:txBody>
          <a:bodyPr lIns="51435" tIns="25718" rIns="51435" bIns="25718" anchor="ctr"/>
          <a:lstStyle/>
          <a:p>
            <a:pPr algn="ctr" eaLnBrk="1" fontAlgn="auto" hangingPunct="1">
              <a:spcBef>
                <a:spcPts val="0"/>
              </a:spcBef>
              <a:spcAft>
                <a:spcPts val="0"/>
              </a:spcAft>
              <a:defRPr/>
            </a:pPr>
            <a:endParaRPr lang="en-US" sz="4050" b="1" dirty="0">
              <a:solidFill>
                <a:schemeClr val="accent2"/>
              </a:solidFill>
              <a:latin typeface="+mn-lt"/>
            </a:endParaRPr>
          </a:p>
        </p:txBody>
      </p:sp>
      <p:pic>
        <p:nvPicPr>
          <p:cNvPr id="6" name="Immagine 5" descr="Immagine che contiene cibo&#10;&#10;Descrizione generata automaticamente">
            <a:extLst>
              <a:ext uri="{FF2B5EF4-FFF2-40B4-BE49-F238E27FC236}">
                <a16:creationId xmlns="" xmlns:a16="http://schemas.microsoft.com/office/drawing/2014/main" id="{4232D258-6276-42CC-A7EE-9F79879BB8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8649" y="699220"/>
            <a:ext cx="1039525" cy="1057716"/>
          </a:xfrm>
          <a:prstGeom prst="rect">
            <a:avLst/>
          </a:prstGeom>
        </p:spPr>
      </p:pic>
      <p:pic>
        <p:nvPicPr>
          <p:cNvPr id="5" name="Immagine 4" descr="WEBINAR AGRO ENPAB.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2319" y="5061093"/>
            <a:ext cx="1557918" cy="1557918"/>
          </a:xfrm>
          <a:prstGeom prst="rect">
            <a:avLst/>
          </a:prstGeom>
        </p:spPr>
      </p:pic>
      <p:sp>
        <p:nvSpPr>
          <p:cNvPr id="11" name="Rettangolo 10"/>
          <p:cNvSpPr/>
          <p:nvPr/>
        </p:nvSpPr>
        <p:spPr>
          <a:xfrm>
            <a:off x="951050" y="2354180"/>
            <a:ext cx="10854264" cy="3139321"/>
          </a:xfrm>
          <a:prstGeom prst="rect">
            <a:avLst/>
          </a:prstGeom>
        </p:spPr>
        <p:txBody>
          <a:bodyPr wrap="square">
            <a:spAutoFit/>
          </a:bodyPr>
          <a:lstStyle/>
          <a:p>
            <a:r>
              <a:rPr lang="it-IT" dirty="0" smtClean="0">
                <a:cs typeface="Mishafi Gold Regular"/>
              </a:rPr>
              <a:t>Una volta concluso il Master ho svolto un tirocinio di 6 mesi presso un’azienda di consulenza a Roma.</a:t>
            </a:r>
          </a:p>
          <a:p>
            <a:r>
              <a:rPr lang="it-IT" dirty="0" smtClean="0">
                <a:cs typeface="Mishafi Gold Regular"/>
              </a:rPr>
              <a:t> </a:t>
            </a:r>
          </a:p>
          <a:p>
            <a:r>
              <a:rPr lang="it-IT" dirty="0" smtClean="0">
                <a:cs typeface="Mishafi Gold Regular"/>
              </a:rPr>
              <a:t>Il tirocinio per la mia carriera professionale è stato molto importante perché ho potuto </a:t>
            </a:r>
          </a:p>
          <a:p>
            <a:r>
              <a:rPr lang="it-IT" dirty="0" smtClean="0">
                <a:cs typeface="Mishafi Gold Regular"/>
              </a:rPr>
              <a:t> mettere in pratica quello che avevo appreso durante il master. </a:t>
            </a:r>
          </a:p>
          <a:p>
            <a:endParaRPr lang="it-IT" dirty="0">
              <a:cs typeface="Mishafi Gold Regular"/>
            </a:endParaRPr>
          </a:p>
          <a:p>
            <a:r>
              <a:rPr lang="it-IT" dirty="0" smtClean="0">
                <a:cs typeface="Mishafi Gold Regular"/>
              </a:rPr>
              <a:t>Durante questo periodo, affiancata da professionisti del settore, ho portato a certificazione la mia prima azienda alimentare creando un sistema integrato tra metodo HACCP e ISO 9001 per un laboratorio di sezionamento e lavorazione carni.</a:t>
            </a:r>
          </a:p>
          <a:p>
            <a:endParaRPr lang="it-IT" dirty="0" smtClean="0">
              <a:cs typeface="Mishafi Gold Regular"/>
            </a:endParaRPr>
          </a:p>
          <a:p>
            <a:r>
              <a:rPr lang="it-IT" b="1" dirty="0" smtClean="0">
                <a:cs typeface="Mishafi Gold Regular"/>
              </a:rPr>
              <a:t>E’ stato un lavoro che ha dato un forte imprinting alla mia professionalità.</a:t>
            </a:r>
          </a:p>
          <a:p>
            <a:endParaRPr lang="it-IT" dirty="0">
              <a:cs typeface="Mishafi Gold Regular"/>
            </a:endParaRPr>
          </a:p>
        </p:txBody>
      </p:sp>
    </p:spTree>
    <p:extLst>
      <p:ext uri="{BB962C8B-B14F-4D97-AF65-F5344CB8AC3E}">
        <p14:creationId xmlns:p14="http://schemas.microsoft.com/office/powerpoint/2010/main" val="8979120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 xmlns:a16="http://schemas.microsoft.com/office/drawing/2014/main" id="{C22B0B15-337C-4DFA-8F81-1E5325B1B382}"/>
              </a:ext>
            </a:extLst>
          </p:cNvPr>
          <p:cNvSpPr txBox="1">
            <a:spLocks noChangeArrowheads="1"/>
          </p:cNvSpPr>
          <p:nvPr/>
        </p:nvSpPr>
        <p:spPr bwMode="auto">
          <a:xfrm>
            <a:off x="3244850" y="390525"/>
            <a:ext cx="5702300" cy="14001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rIns="91440" numCol="1" anchor="t" anchorCtr="0" compatLnSpc="1">
            <a:prstTxWarp prst="textNoShape">
              <a:avLst/>
            </a:prstTxWarp>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it-IT" dirty="0">
                <a:solidFill>
                  <a:schemeClr val="tx2"/>
                </a:solidFill>
              </a:rPr>
              <a:t>IL MIO LAVORO</a:t>
            </a:r>
          </a:p>
        </p:txBody>
      </p:sp>
      <p:sp>
        <p:nvSpPr>
          <p:cNvPr id="4" name="Freeform: Shape 10">
            <a:extLst>
              <a:ext uri="{FF2B5EF4-FFF2-40B4-BE49-F238E27FC236}">
                <a16:creationId xmlns="" xmlns:a16="http://schemas.microsoft.com/office/drawing/2014/main" id="{E54C7EB8-55B2-43CC-B14A-84B82FD595A4}"/>
              </a:ext>
            </a:extLst>
          </p:cNvPr>
          <p:cNvSpPr>
            <a:spLocks/>
          </p:cNvSpPr>
          <p:nvPr/>
        </p:nvSpPr>
        <p:spPr bwMode="auto">
          <a:xfrm>
            <a:off x="525288" y="368443"/>
            <a:ext cx="1558925" cy="1743075"/>
          </a:xfrm>
          <a:custGeom>
            <a:avLst/>
            <a:gdLst>
              <a:gd name="connsiteX0" fmla="*/ 998433 w 1997375"/>
              <a:gd name="connsiteY0" fmla="*/ 0 h 2235069"/>
              <a:gd name="connsiteX1" fmla="*/ 1111163 w 1997375"/>
              <a:gd name="connsiteY1" fmla="*/ 30048 h 2235069"/>
              <a:gd name="connsiteX2" fmla="*/ 1884560 w 1997375"/>
              <a:gd name="connsiteY2" fmla="*/ 476179 h 2235069"/>
              <a:gd name="connsiteX3" fmla="*/ 1997375 w 1997375"/>
              <a:gd name="connsiteY3" fmla="*/ 671064 h 2235069"/>
              <a:gd name="connsiteX4" fmla="*/ 1997375 w 1997375"/>
              <a:gd name="connsiteY4" fmla="*/ 1564005 h 2235069"/>
              <a:gd name="connsiteX5" fmla="*/ 1884560 w 1997375"/>
              <a:gd name="connsiteY5" fmla="*/ 1758212 h 2235069"/>
              <a:gd name="connsiteX6" fmla="*/ 1111163 w 1997375"/>
              <a:gd name="connsiteY6" fmla="*/ 2205022 h 2235069"/>
              <a:gd name="connsiteX7" fmla="*/ 886212 w 1997375"/>
              <a:gd name="connsiteY7" fmla="*/ 2205022 h 2235069"/>
              <a:gd name="connsiteX8" fmla="*/ 112136 w 1997375"/>
              <a:gd name="connsiteY8" fmla="*/ 1758212 h 2235069"/>
              <a:gd name="connsiteX9" fmla="*/ 0 w 1997375"/>
              <a:gd name="connsiteY9" fmla="*/ 1564005 h 2235069"/>
              <a:gd name="connsiteX10" fmla="*/ 0 w 1997375"/>
              <a:gd name="connsiteY10" fmla="*/ 671064 h 2235069"/>
              <a:gd name="connsiteX11" fmla="*/ 112136 w 1997375"/>
              <a:gd name="connsiteY11" fmla="*/ 476179 h 2235069"/>
              <a:gd name="connsiteX12" fmla="*/ 886212 w 1997375"/>
              <a:gd name="connsiteY12" fmla="*/ 30048 h 2235069"/>
              <a:gd name="connsiteX13" fmla="*/ 998433 w 1997375"/>
              <a:gd name="connsiteY13" fmla="*/ 0 h 2235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97375" h="2235069">
                <a:moveTo>
                  <a:pt x="998433" y="0"/>
                </a:moveTo>
                <a:cubicBezTo>
                  <a:pt x="1037256" y="0"/>
                  <a:pt x="1076163" y="10016"/>
                  <a:pt x="1111163" y="30048"/>
                </a:cubicBezTo>
                <a:lnTo>
                  <a:pt x="1884560" y="476179"/>
                </a:lnTo>
                <a:cubicBezTo>
                  <a:pt x="1954560" y="516921"/>
                  <a:pt x="1997375" y="590937"/>
                  <a:pt x="1997375" y="671064"/>
                </a:cubicBezTo>
                <a:lnTo>
                  <a:pt x="1997375" y="1564005"/>
                </a:lnTo>
                <a:cubicBezTo>
                  <a:pt x="1997375" y="1644132"/>
                  <a:pt x="1954560" y="1718148"/>
                  <a:pt x="1884560" y="1758212"/>
                </a:cubicBezTo>
                <a:lnTo>
                  <a:pt x="1111163" y="2205022"/>
                </a:lnTo>
                <a:cubicBezTo>
                  <a:pt x="1041163" y="2245085"/>
                  <a:pt x="955532" y="2245085"/>
                  <a:pt x="886212" y="2205022"/>
                </a:cubicBezTo>
                <a:lnTo>
                  <a:pt x="112136" y="1758212"/>
                </a:lnTo>
                <a:cubicBezTo>
                  <a:pt x="42816" y="1718148"/>
                  <a:pt x="0" y="1644132"/>
                  <a:pt x="0" y="1564005"/>
                </a:cubicBezTo>
                <a:lnTo>
                  <a:pt x="0" y="671064"/>
                </a:lnTo>
                <a:cubicBezTo>
                  <a:pt x="0" y="590937"/>
                  <a:pt x="42816" y="516921"/>
                  <a:pt x="112136" y="476179"/>
                </a:cubicBezTo>
                <a:lnTo>
                  <a:pt x="886212" y="30048"/>
                </a:lnTo>
                <a:cubicBezTo>
                  <a:pt x="920872" y="10016"/>
                  <a:pt x="959610" y="0"/>
                  <a:pt x="998433" y="0"/>
                </a:cubicBezTo>
                <a:close/>
              </a:path>
            </a:pathLst>
          </a:custGeom>
          <a:ln/>
        </p:spPr>
        <p:style>
          <a:lnRef idx="2">
            <a:schemeClr val="dk1"/>
          </a:lnRef>
          <a:fillRef idx="1">
            <a:schemeClr val="lt1"/>
          </a:fillRef>
          <a:effectRef idx="0">
            <a:schemeClr val="dk1"/>
          </a:effectRef>
          <a:fontRef idx="minor">
            <a:schemeClr val="dk1"/>
          </a:fontRef>
        </p:style>
        <p:txBody>
          <a:bodyPr lIns="51435" tIns="25718" rIns="51435" bIns="25718" anchor="ctr"/>
          <a:lstStyle/>
          <a:p>
            <a:pPr algn="ctr" eaLnBrk="1" fontAlgn="auto" hangingPunct="1">
              <a:spcBef>
                <a:spcPts val="0"/>
              </a:spcBef>
              <a:spcAft>
                <a:spcPts val="0"/>
              </a:spcAft>
              <a:defRPr/>
            </a:pPr>
            <a:endParaRPr lang="en-US" sz="4050" b="1" dirty="0">
              <a:solidFill>
                <a:schemeClr val="accent2"/>
              </a:solidFill>
              <a:latin typeface="+mn-lt"/>
            </a:endParaRPr>
          </a:p>
        </p:txBody>
      </p:sp>
      <p:pic>
        <p:nvPicPr>
          <p:cNvPr id="6" name="Immagine 5" descr="Immagine che contiene cibo&#10;&#10;Descrizione generata automaticamente">
            <a:extLst>
              <a:ext uri="{FF2B5EF4-FFF2-40B4-BE49-F238E27FC236}">
                <a16:creationId xmlns="" xmlns:a16="http://schemas.microsoft.com/office/drawing/2014/main" id="{4232D258-6276-42CC-A7EE-9F79879BB8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8649" y="699220"/>
            <a:ext cx="1039525" cy="1057716"/>
          </a:xfrm>
          <a:prstGeom prst="rect">
            <a:avLst/>
          </a:prstGeom>
        </p:spPr>
      </p:pic>
      <p:pic>
        <p:nvPicPr>
          <p:cNvPr id="5" name="Immagine 4" descr="WEBINAR AGRO ENPAB.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2319" y="5061093"/>
            <a:ext cx="1557918" cy="1557918"/>
          </a:xfrm>
          <a:prstGeom prst="rect">
            <a:avLst/>
          </a:prstGeom>
        </p:spPr>
      </p:pic>
      <p:sp>
        <p:nvSpPr>
          <p:cNvPr id="11" name="Rettangolo 10"/>
          <p:cNvSpPr/>
          <p:nvPr/>
        </p:nvSpPr>
        <p:spPr>
          <a:xfrm>
            <a:off x="227713" y="2108517"/>
            <a:ext cx="10274606" cy="3416320"/>
          </a:xfrm>
          <a:prstGeom prst="rect">
            <a:avLst/>
          </a:prstGeom>
        </p:spPr>
        <p:txBody>
          <a:bodyPr wrap="square">
            <a:spAutoFit/>
          </a:bodyPr>
          <a:lstStyle/>
          <a:p>
            <a:r>
              <a:rPr lang="it-IT" dirty="0">
                <a:cs typeface="Mishafi Gold Regular"/>
              </a:rPr>
              <a:t>Il lavoro del consulente aziendale è un lavoro molto tecnico </a:t>
            </a:r>
            <a:r>
              <a:rPr lang="it-IT" dirty="0" smtClean="0">
                <a:cs typeface="Mishafi Gold Regular"/>
              </a:rPr>
              <a:t>che non solo prevede un’ottima formazione professionale </a:t>
            </a:r>
          </a:p>
          <a:p>
            <a:r>
              <a:rPr lang="it-IT" dirty="0" smtClean="0">
                <a:cs typeface="Mishafi Gold Regular"/>
              </a:rPr>
              <a:t>ma  anche doti attitudinali alla </a:t>
            </a:r>
            <a:r>
              <a:rPr lang="it-IT" i="1" dirty="0" smtClean="0"/>
              <a:t>capacità </a:t>
            </a:r>
            <a:r>
              <a:rPr lang="it-IT" i="1" dirty="0"/>
              <a:t>di ascolto</a:t>
            </a:r>
            <a:r>
              <a:rPr lang="it-IT" dirty="0"/>
              <a:t>, </a:t>
            </a:r>
            <a:r>
              <a:rPr lang="it-IT" dirty="0" smtClean="0"/>
              <a:t>rivolta a tutte le figure presenti in azienda dall’AD agli operatori.</a:t>
            </a:r>
            <a:endParaRPr lang="it-IT" dirty="0"/>
          </a:p>
          <a:p>
            <a:endParaRPr lang="it-IT" dirty="0" smtClean="0"/>
          </a:p>
          <a:p>
            <a:r>
              <a:rPr lang="it-IT" dirty="0" smtClean="0"/>
              <a:t>Grazie </a:t>
            </a:r>
            <a:r>
              <a:rPr lang="it-IT" dirty="0"/>
              <a:t>a una buona capacità di ascolto è possibile comprendere la situazione in modo tempestivo</a:t>
            </a:r>
          </a:p>
          <a:p>
            <a:r>
              <a:rPr lang="it-IT" dirty="0" smtClean="0"/>
              <a:t> </a:t>
            </a:r>
            <a:r>
              <a:rPr lang="it-IT" dirty="0"/>
              <a:t>e di conseguenza utilizzare subito gli strumenti adatti per affrontarla, risolvendo eventuali problemi e necessità.</a:t>
            </a:r>
          </a:p>
          <a:p>
            <a:endParaRPr lang="it-IT" dirty="0" smtClean="0"/>
          </a:p>
          <a:p>
            <a:r>
              <a:rPr lang="it-IT" dirty="0" smtClean="0"/>
              <a:t>Un </a:t>
            </a:r>
            <a:r>
              <a:rPr lang="it-IT" dirty="0"/>
              <a:t>buon consulente deve essere anche </a:t>
            </a:r>
            <a:r>
              <a:rPr lang="it-IT" b="1" i="1" dirty="0"/>
              <a:t>empatico</a:t>
            </a:r>
            <a:r>
              <a:rPr lang="it-IT" dirty="0"/>
              <a:t>, entrare in contatto sia con il clima generale dell’azienda, </a:t>
            </a:r>
            <a:endParaRPr lang="it-IT" dirty="0" smtClean="0"/>
          </a:p>
          <a:p>
            <a:r>
              <a:rPr lang="it-IT" dirty="0" smtClean="0"/>
              <a:t>che </a:t>
            </a:r>
            <a:r>
              <a:rPr lang="it-IT" dirty="0"/>
              <a:t>con le personalità che lo frequentano. Solo così è possibile capire quali sono gli aspetti da migliorare</a:t>
            </a:r>
            <a:r>
              <a:rPr lang="it-IT" dirty="0" smtClean="0"/>
              <a:t>.</a:t>
            </a:r>
          </a:p>
          <a:p>
            <a:endParaRPr lang="it-IT" dirty="0"/>
          </a:p>
        </p:txBody>
      </p:sp>
    </p:spTree>
    <p:extLst>
      <p:ext uri="{BB962C8B-B14F-4D97-AF65-F5344CB8AC3E}">
        <p14:creationId xmlns:p14="http://schemas.microsoft.com/office/powerpoint/2010/main" val="24505152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 xmlns:a16="http://schemas.microsoft.com/office/drawing/2014/main" id="{C22B0B15-337C-4DFA-8F81-1E5325B1B382}"/>
              </a:ext>
            </a:extLst>
          </p:cNvPr>
          <p:cNvSpPr txBox="1">
            <a:spLocks noChangeArrowheads="1"/>
          </p:cNvSpPr>
          <p:nvPr/>
        </p:nvSpPr>
        <p:spPr bwMode="auto">
          <a:xfrm>
            <a:off x="3244850" y="390526"/>
            <a:ext cx="5702300" cy="66825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rIns="91440" numCol="1" anchor="t" anchorCtr="0" compatLnSpc="1">
            <a:prstTxWarp prst="textNoShape">
              <a:avLst/>
            </a:prstTxWarp>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it-IT" dirty="0">
                <a:solidFill>
                  <a:schemeClr val="tx2"/>
                </a:solidFill>
              </a:rPr>
              <a:t>IL MIO LAVORO</a:t>
            </a:r>
          </a:p>
        </p:txBody>
      </p:sp>
      <p:sp>
        <p:nvSpPr>
          <p:cNvPr id="4" name="Freeform: Shape 10">
            <a:extLst>
              <a:ext uri="{FF2B5EF4-FFF2-40B4-BE49-F238E27FC236}">
                <a16:creationId xmlns="" xmlns:a16="http://schemas.microsoft.com/office/drawing/2014/main" id="{E54C7EB8-55B2-43CC-B14A-84B82FD595A4}"/>
              </a:ext>
            </a:extLst>
          </p:cNvPr>
          <p:cNvSpPr>
            <a:spLocks/>
          </p:cNvSpPr>
          <p:nvPr/>
        </p:nvSpPr>
        <p:spPr bwMode="auto">
          <a:xfrm>
            <a:off x="525288" y="368444"/>
            <a:ext cx="1098975" cy="967062"/>
          </a:xfrm>
          <a:custGeom>
            <a:avLst/>
            <a:gdLst>
              <a:gd name="connsiteX0" fmla="*/ 998433 w 1997375"/>
              <a:gd name="connsiteY0" fmla="*/ 0 h 2235069"/>
              <a:gd name="connsiteX1" fmla="*/ 1111163 w 1997375"/>
              <a:gd name="connsiteY1" fmla="*/ 30048 h 2235069"/>
              <a:gd name="connsiteX2" fmla="*/ 1884560 w 1997375"/>
              <a:gd name="connsiteY2" fmla="*/ 476179 h 2235069"/>
              <a:gd name="connsiteX3" fmla="*/ 1997375 w 1997375"/>
              <a:gd name="connsiteY3" fmla="*/ 671064 h 2235069"/>
              <a:gd name="connsiteX4" fmla="*/ 1997375 w 1997375"/>
              <a:gd name="connsiteY4" fmla="*/ 1564005 h 2235069"/>
              <a:gd name="connsiteX5" fmla="*/ 1884560 w 1997375"/>
              <a:gd name="connsiteY5" fmla="*/ 1758212 h 2235069"/>
              <a:gd name="connsiteX6" fmla="*/ 1111163 w 1997375"/>
              <a:gd name="connsiteY6" fmla="*/ 2205022 h 2235069"/>
              <a:gd name="connsiteX7" fmla="*/ 886212 w 1997375"/>
              <a:gd name="connsiteY7" fmla="*/ 2205022 h 2235069"/>
              <a:gd name="connsiteX8" fmla="*/ 112136 w 1997375"/>
              <a:gd name="connsiteY8" fmla="*/ 1758212 h 2235069"/>
              <a:gd name="connsiteX9" fmla="*/ 0 w 1997375"/>
              <a:gd name="connsiteY9" fmla="*/ 1564005 h 2235069"/>
              <a:gd name="connsiteX10" fmla="*/ 0 w 1997375"/>
              <a:gd name="connsiteY10" fmla="*/ 671064 h 2235069"/>
              <a:gd name="connsiteX11" fmla="*/ 112136 w 1997375"/>
              <a:gd name="connsiteY11" fmla="*/ 476179 h 2235069"/>
              <a:gd name="connsiteX12" fmla="*/ 886212 w 1997375"/>
              <a:gd name="connsiteY12" fmla="*/ 30048 h 2235069"/>
              <a:gd name="connsiteX13" fmla="*/ 998433 w 1997375"/>
              <a:gd name="connsiteY13" fmla="*/ 0 h 2235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97375" h="2235069">
                <a:moveTo>
                  <a:pt x="998433" y="0"/>
                </a:moveTo>
                <a:cubicBezTo>
                  <a:pt x="1037256" y="0"/>
                  <a:pt x="1076163" y="10016"/>
                  <a:pt x="1111163" y="30048"/>
                </a:cubicBezTo>
                <a:lnTo>
                  <a:pt x="1884560" y="476179"/>
                </a:lnTo>
                <a:cubicBezTo>
                  <a:pt x="1954560" y="516921"/>
                  <a:pt x="1997375" y="590937"/>
                  <a:pt x="1997375" y="671064"/>
                </a:cubicBezTo>
                <a:lnTo>
                  <a:pt x="1997375" y="1564005"/>
                </a:lnTo>
                <a:cubicBezTo>
                  <a:pt x="1997375" y="1644132"/>
                  <a:pt x="1954560" y="1718148"/>
                  <a:pt x="1884560" y="1758212"/>
                </a:cubicBezTo>
                <a:lnTo>
                  <a:pt x="1111163" y="2205022"/>
                </a:lnTo>
                <a:cubicBezTo>
                  <a:pt x="1041163" y="2245085"/>
                  <a:pt x="955532" y="2245085"/>
                  <a:pt x="886212" y="2205022"/>
                </a:cubicBezTo>
                <a:lnTo>
                  <a:pt x="112136" y="1758212"/>
                </a:lnTo>
                <a:cubicBezTo>
                  <a:pt x="42816" y="1718148"/>
                  <a:pt x="0" y="1644132"/>
                  <a:pt x="0" y="1564005"/>
                </a:cubicBezTo>
                <a:lnTo>
                  <a:pt x="0" y="671064"/>
                </a:lnTo>
                <a:cubicBezTo>
                  <a:pt x="0" y="590937"/>
                  <a:pt x="42816" y="516921"/>
                  <a:pt x="112136" y="476179"/>
                </a:cubicBezTo>
                <a:lnTo>
                  <a:pt x="886212" y="30048"/>
                </a:lnTo>
                <a:cubicBezTo>
                  <a:pt x="920872" y="10016"/>
                  <a:pt x="959610" y="0"/>
                  <a:pt x="998433" y="0"/>
                </a:cubicBezTo>
                <a:close/>
              </a:path>
            </a:pathLst>
          </a:custGeom>
          <a:ln/>
        </p:spPr>
        <p:style>
          <a:lnRef idx="2">
            <a:schemeClr val="dk1"/>
          </a:lnRef>
          <a:fillRef idx="1">
            <a:schemeClr val="lt1"/>
          </a:fillRef>
          <a:effectRef idx="0">
            <a:schemeClr val="dk1"/>
          </a:effectRef>
          <a:fontRef idx="minor">
            <a:schemeClr val="dk1"/>
          </a:fontRef>
        </p:style>
        <p:txBody>
          <a:bodyPr lIns="51435" tIns="25718" rIns="51435" bIns="25718" anchor="ctr"/>
          <a:lstStyle/>
          <a:p>
            <a:pPr algn="ctr" eaLnBrk="1" fontAlgn="auto" hangingPunct="1">
              <a:spcBef>
                <a:spcPts val="0"/>
              </a:spcBef>
              <a:spcAft>
                <a:spcPts val="0"/>
              </a:spcAft>
              <a:defRPr/>
            </a:pPr>
            <a:endParaRPr lang="en-US" sz="4050" b="1" dirty="0">
              <a:solidFill>
                <a:schemeClr val="accent2"/>
              </a:solidFill>
              <a:latin typeface="+mn-lt"/>
            </a:endParaRPr>
          </a:p>
        </p:txBody>
      </p:sp>
      <p:pic>
        <p:nvPicPr>
          <p:cNvPr id="6" name="Immagine 5" descr="Immagine che contiene cibo&#10;&#10;Descrizione generata automaticamente">
            <a:extLst>
              <a:ext uri="{FF2B5EF4-FFF2-40B4-BE49-F238E27FC236}">
                <a16:creationId xmlns="" xmlns:a16="http://schemas.microsoft.com/office/drawing/2014/main" id="{4232D258-6276-42CC-A7EE-9F79879BB8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8650" y="530772"/>
            <a:ext cx="624982" cy="635919"/>
          </a:xfrm>
          <a:prstGeom prst="rect">
            <a:avLst/>
          </a:prstGeom>
        </p:spPr>
      </p:pic>
      <p:pic>
        <p:nvPicPr>
          <p:cNvPr id="5" name="Immagine 4" descr="WEBINAR AGRO ENPAB.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2319" y="5061093"/>
            <a:ext cx="1557918" cy="1557918"/>
          </a:xfrm>
          <a:prstGeom prst="rect">
            <a:avLst/>
          </a:prstGeom>
        </p:spPr>
      </p:pic>
      <p:sp>
        <p:nvSpPr>
          <p:cNvPr id="11" name="Rettangolo 10"/>
          <p:cNvSpPr/>
          <p:nvPr/>
        </p:nvSpPr>
        <p:spPr>
          <a:xfrm>
            <a:off x="227713" y="1735531"/>
            <a:ext cx="10274606" cy="4801314"/>
          </a:xfrm>
          <a:prstGeom prst="rect">
            <a:avLst/>
          </a:prstGeom>
        </p:spPr>
        <p:txBody>
          <a:bodyPr wrap="square">
            <a:spAutoFit/>
          </a:bodyPr>
          <a:lstStyle/>
          <a:p>
            <a:r>
              <a:rPr lang="it-IT" dirty="0" smtClean="0"/>
              <a:t>Accanto </a:t>
            </a:r>
            <a:r>
              <a:rPr lang="it-IT" dirty="0"/>
              <a:t>a questi attributi che sono più umani ed emotivi, è fondamentale che un consulente sia strategico e ben </a:t>
            </a:r>
            <a:r>
              <a:rPr lang="it-IT" dirty="0" smtClean="0"/>
              <a:t>organizzato:</a:t>
            </a:r>
          </a:p>
          <a:p>
            <a:endParaRPr lang="it-IT" sz="800" dirty="0" smtClean="0"/>
          </a:p>
          <a:p>
            <a:pPr marL="285750" indent="-285750">
              <a:buFont typeface="Arial" panose="020B0604020202020204" pitchFamily="34" charset="0"/>
              <a:buChar char="•"/>
            </a:pPr>
            <a:r>
              <a:rPr lang="it-IT" dirty="0" smtClean="0"/>
              <a:t>Il </a:t>
            </a:r>
            <a:r>
              <a:rPr lang="it-IT" dirty="0"/>
              <a:t>Consulente deve avere una </a:t>
            </a:r>
            <a:r>
              <a:rPr lang="it-IT" dirty="0" smtClean="0"/>
              <a:t>buona conoscenza del settore in cui attuare il sistema (conoscenza delle tipologie aziendali caseifici, produzione IV gamma, etc..),</a:t>
            </a:r>
            <a:endParaRPr lang="it-IT" dirty="0"/>
          </a:p>
          <a:p>
            <a:pPr marL="285750" indent="-285750">
              <a:buFont typeface="Arial" panose="020B0604020202020204" pitchFamily="34" charset="0"/>
              <a:buChar char="•"/>
            </a:pPr>
            <a:r>
              <a:rPr lang="it-IT" dirty="0" smtClean="0"/>
              <a:t>Tutto </a:t>
            </a:r>
            <a:r>
              <a:rPr lang="it-IT" dirty="0"/>
              <a:t>il </a:t>
            </a:r>
            <a:r>
              <a:rPr lang="it-IT" dirty="0" smtClean="0"/>
              <a:t>lavoro </a:t>
            </a:r>
            <a:r>
              <a:rPr lang="it-IT" dirty="0"/>
              <a:t>deve essere preceduto da una </a:t>
            </a:r>
            <a:r>
              <a:rPr lang="it-IT" i="1" dirty="0"/>
              <a:t>fase di analisi</a:t>
            </a:r>
            <a:r>
              <a:rPr lang="it-IT" dirty="0"/>
              <a:t>, dialogo e interazione con chi lavora in </a:t>
            </a:r>
            <a:r>
              <a:rPr lang="it-IT" dirty="0" smtClean="0"/>
              <a:t>azienda,</a:t>
            </a:r>
          </a:p>
          <a:p>
            <a:pPr marL="285750" indent="-285750">
              <a:buFont typeface="Arial" panose="020B0604020202020204" pitchFamily="34" charset="0"/>
              <a:buChar char="•"/>
            </a:pPr>
            <a:r>
              <a:rPr lang="it-IT" dirty="0"/>
              <a:t>In base ai dati raccolti si procede poi con l’</a:t>
            </a:r>
            <a:r>
              <a:rPr lang="it-IT" i="1" dirty="0"/>
              <a:t>individuazione degli obiettivi</a:t>
            </a:r>
            <a:r>
              <a:rPr lang="it-IT" dirty="0"/>
              <a:t> in base ai quali sviluppare una strategia </a:t>
            </a:r>
            <a:r>
              <a:rPr lang="it-IT" dirty="0" smtClean="0"/>
              <a:t>divisa </a:t>
            </a:r>
            <a:r>
              <a:rPr lang="it-IT" dirty="0"/>
              <a:t>in </a:t>
            </a:r>
            <a:r>
              <a:rPr lang="it-IT" dirty="0" smtClean="0"/>
              <a:t>punti</a:t>
            </a:r>
            <a:r>
              <a:rPr lang="it-IT" dirty="0"/>
              <a:t>,</a:t>
            </a:r>
            <a:endParaRPr lang="it-IT" dirty="0" smtClean="0"/>
          </a:p>
          <a:p>
            <a:pPr marL="285750" indent="-285750">
              <a:buFont typeface="Arial" panose="020B0604020202020204" pitchFamily="34" charset="0"/>
              <a:buChar char="•"/>
            </a:pPr>
            <a:r>
              <a:rPr lang="it-IT" dirty="0" smtClean="0"/>
              <a:t>Le attività </a:t>
            </a:r>
            <a:r>
              <a:rPr lang="it-IT" dirty="0"/>
              <a:t>dovranno essere ben scandite e </a:t>
            </a:r>
            <a:r>
              <a:rPr lang="it-IT" dirty="0" smtClean="0"/>
              <a:t>pianificate.</a:t>
            </a:r>
          </a:p>
          <a:p>
            <a:endParaRPr lang="it-IT" dirty="0"/>
          </a:p>
          <a:p>
            <a:r>
              <a:rPr lang="it-IT" u="sng" dirty="0" smtClean="0"/>
              <a:t>Essere un</a:t>
            </a:r>
            <a:r>
              <a:rPr lang="it-IT" b="1" u="sng" dirty="0" smtClean="0"/>
              <a:t> consulente aziendale</a:t>
            </a:r>
            <a:r>
              <a:rPr lang="it-IT" u="sng" dirty="0" smtClean="0"/>
              <a:t> significa mettere a disposizione dell’azienda le proprie competenze,</a:t>
            </a:r>
          </a:p>
          <a:p>
            <a:r>
              <a:rPr lang="it-IT" u="sng" dirty="0" smtClean="0"/>
              <a:t>che sono intangibili, per portare risultati tangibili. Per fare questo non servono i super-poteri </a:t>
            </a:r>
          </a:p>
          <a:p>
            <a:r>
              <a:rPr lang="it-IT" u="sng" dirty="0" smtClean="0"/>
              <a:t>ma determinazione, competenza, esperienza e soprattutto passione per il proprio lavoro.</a:t>
            </a:r>
          </a:p>
          <a:p>
            <a:endParaRPr lang="it-IT" u="sng" dirty="0" smtClean="0"/>
          </a:p>
          <a:p>
            <a:r>
              <a:rPr lang="it-IT" dirty="0"/>
              <a:t>Per fare questo non servono i super-poteri ma determinazione, competenza, esperienza </a:t>
            </a:r>
          </a:p>
          <a:p>
            <a:r>
              <a:rPr lang="it-IT" dirty="0"/>
              <a:t>e soprattutto passione per il proprio lavoro</a:t>
            </a:r>
            <a:r>
              <a:rPr lang="it-IT" dirty="0" smtClean="0"/>
              <a:t>.</a:t>
            </a:r>
            <a:endParaRPr lang="it-IT" dirty="0"/>
          </a:p>
        </p:txBody>
      </p:sp>
    </p:spTree>
    <p:extLst>
      <p:ext uri="{BB962C8B-B14F-4D97-AF65-F5344CB8AC3E}">
        <p14:creationId xmlns:p14="http://schemas.microsoft.com/office/powerpoint/2010/main" val="39221138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 xmlns:a16="http://schemas.microsoft.com/office/drawing/2014/main" id="{C22B0B15-337C-4DFA-8F81-1E5325B1B382}"/>
              </a:ext>
            </a:extLst>
          </p:cNvPr>
          <p:cNvSpPr txBox="1">
            <a:spLocks noChangeArrowheads="1"/>
          </p:cNvSpPr>
          <p:nvPr/>
        </p:nvSpPr>
        <p:spPr bwMode="auto">
          <a:xfrm>
            <a:off x="2602803" y="390525"/>
            <a:ext cx="8210779" cy="14001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rIns="91440" numCol="1" anchor="t" anchorCtr="0" compatLnSpc="1">
            <a:prstTxWarp prst="textNoShape">
              <a:avLst/>
            </a:prstTxWarp>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it-IT" dirty="0" smtClean="0">
                <a:solidFill>
                  <a:schemeClr val="tx2"/>
                </a:solidFill>
              </a:rPr>
              <a:t>COME MI SONO INSERITO NEL MONDO DEL LAVORO</a:t>
            </a:r>
            <a:endParaRPr lang="en-US" altLang="it-IT" dirty="0">
              <a:solidFill>
                <a:schemeClr val="tx2"/>
              </a:solidFill>
            </a:endParaRPr>
          </a:p>
        </p:txBody>
      </p:sp>
      <p:sp>
        <p:nvSpPr>
          <p:cNvPr id="4" name="Freeform: Shape 10">
            <a:extLst>
              <a:ext uri="{FF2B5EF4-FFF2-40B4-BE49-F238E27FC236}">
                <a16:creationId xmlns="" xmlns:a16="http://schemas.microsoft.com/office/drawing/2014/main" id="{E54C7EB8-55B2-43CC-B14A-84B82FD595A4}"/>
              </a:ext>
            </a:extLst>
          </p:cNvPr>
          <p:cNvSpPr>
            <a:spLocks/>
          </p:cNvSpPr>
          <p:nvPr/>
        </p:nvSpPr>
        <p:spPr bwMode="auto">
          <a:xfrm>
            <a:off x="525288" y="368443"/>
            <a:ext cx="1558925" cy="1743075"/>
          </a:xfrm>
          <a:custGeom>
            <a:avLst/>
            <a:gdLst>
              <a:gd name="connsiteX0" fmla="*/ 998433 w 1997375"/>
              <a:gd name="connsiteY0" fmla="*/ 0 h 2235069"/>
              <a:gd name="connsiteX1" fmla="*/ 1111163 w 1997375"/>
              <a:gd name="connsiteY1" fmla="*/ 30048 h 2235069"/>
              <a:gd name="connsiteX2" fmla="*/ 1884560 w 1997375"/>
              <a:gd name="connsiteY2" fmla="*/ 476179 h 2235069"/>
              <a:gd name="connsiteX3" fmla="*/ 1997375 w 1997375"/>
              <a:gd name="connsiteY3" fmla="*/ 671064 h 2235069"/>
              <a:gd name="connsiteX4" fmla="*/ 1997375 w 1997375"/>
              <a:gd name="connsiteY4" fmla="*/ 1564005 h 2235069"/>
              <a:gd name="connsiteX5" fmla="*/ 1884560 w 1997375"/>
              <a:gd name="connsiteY5" fmla="*/ 1758212 h 2235069"/>
              <a:gd name="connsiteX6" fmla="*/ 1111163 w 1997375"/>
              <a:gd name="connsiteY6" fmla="*/ 2205022 h 2235069"/>
              <a:gd name="connsiteX7" fmla="*/ 886212 w 1997375"/>
              <a:gd name="connsiteY7" fmla="*/ 2205022 h 2235069"/>
              <a:gd name="connsiteX8" fmla="*/ 112136 w 1997375"/>
              <a:gd name="connsiteY8" fmla="*/ 1758212 h 2235069"/>
              <a:gd name="connsiteX9" fmla="*/ 0 w 1997375"/>
              <a:gd name="connsiteY9" fmla="*/ 1564005 h 2235069"/>
              <a:gd name="connsiteX10" fmla="*/ 0 w 1997375"/>
              <a:gd name="connsiteY10" fmla="*/ 671064 h 2235069"/>
              <a:gd name="connsiteX11" fmla="*/ 112136 w 1997375"/>
              <a:gd name="connsiteY11" fmla="*/ 476179 h 2235069"/>
              <a:gd name="connsiteX12" fmla="*/ 886212 w 1997375"/>
              <a:gd name="connsiteY12" fmla="*/ 30048 h 2235069"/>
              <a:gd name="connsiteX13" fmla="*/ 998433 w 1997375"/>
              <a:gd name="connsiteY13" fmla="*/ 0 h 2235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97375" h="2235069">
                <a:moveTo>
                  <a:pt x="998433" y="0"/>
                </a:moveTo>
                <a:cubicBezTo>
                  <a:pt x="1037256" y="0"/>
                  <a:pt x="1076163" y="10016"/>
                  <a:pt x="1111163" y="30048"/>
                </a:cubicBezTo>
                <a:lnTo>
                  <a:pt x="1884560" y="476179"/>
                </a:lnTo>
                <a:cubicBezTo>
                  <a:pt x="1954560" y="516921"/>
                  <a:pt x="1997375" y="590937"/>
                  <a:pt x="1997375" y="671064"/>
                </a:cubicBezTo>
                <a:lnTo>
                  <a:pt x="1997375" y="1564005"/>
                </a:lnTo>
                <a:cubicBezTo>
                  <a:pt x="1997375" y="1644132"/>
                  <a:pt x="1954560" y="1718148"/>
                  <a:pt x="1884560" y="1758212"/>
                </a:cubicBezTo>
                <a:lnTo>
                  <a:pt x="1111163" y="2205022"/>
                </a:lnTo>
                <a:cubicBezTo>
                  <a:pt x="1041163" y="2245085"/>
                  <a:pt x="955532" y="2245085"/>
                  <a:pt x="886212" y="2205022"/>
                </a:cubicBezTo>
                <a:lnTo>
                  <a:pt x="112136" y="1758212"/>
                </a:lnTo>
                <a:cubicBezTo>
                  <a:pt x="42816" y="1718148"/>
                  <a:pt x="0" y="1644132"/>
                  <a:pt x="0" y="1564005"/>
                </a:cubicBezTo>
                <a:lnTo>
                  <a:pt x="0" y="671064"/>
                </a:lnTo>
                <a:cubicBezTo>
                  <a:pt x="0" y="590937"/>
                  <a:pt x="42816" y="516921"/>
                  <a:pt x="112136" y="476179"/>
                </a:cubicBezTo>
                <a:lnTo>
                  <a:pt x="886212" y="30048"/>
                </a:lnTo>
                <a:cubicBezTo>
                  <a:pt x="920872" y="10016"/>
                  <a:pt x="959610" y="0"/>
                  <a:pt x="998433" y="0"/>
                </a:cubicBezTo>
                <a:close/>
              </a:path>
            </a:pathLst>
          </a:custGeom>
          <a:ln/>
        </p:spPr>
        <p:style>
          <a:lnRef idx="2">
            <a:schemeClr val="dk1"/>
          </a:lnRef>
          <a:fillRef idx="1">
            <a:schemeClr val="lt1"/>
          </a:fillRef>
          <a:effectRef idx="0">
            <a:schemeClr val="dk1"/>
          </a:effectRef>
          <a:fontRef idx="minor">
            <a:schemeClr val="dk1"/>
          </a:fontRef>
        </p:style>
        <p:txBody>
          <a:bodyPr lIns="51435" tIns="25718" rIns="51435" bIns="25718" anchor="ctr"/>
          <a:lstStyle/>
          <a:p>
            <a:pPr algn="ctr" eaLnBrk="1" fontAlgn="auto" hangingPunct="1">
              <a:spcBef>
                <a:spcPts val="0"/>
              </a:spcBef>
              <a:spcAft>
                <a:spcPts val="0"/>
              </a:spcAft>
              <a:defRPr/>
            </a:pPr>
            <a:endParaRPr lang="en-US" sz="4050" b="1" dirty="0">
              <a:solidFill>
                <a:schemeClr val="accent2"/>
              </a:solidFill>
              <a:latin typeface="+mn-lt"/>
            </a:endParaRPr>
          </a:p>
        </p:txBody>
      </p:sp>
      <p:pic>
        <p:nvPicPr>
          <p:cNvPr id="6" name="Immagine 5" descr="Immagine che contiene cibo&#10;&#10;Descrizione generata automaticamente">
            <a:extLst>
              <a:ext uri="{FF2B5EF4-FFF2-40B4-BE49-F238E27FC236}">
                <a16:creationId xmlns="" xmlns:a16="http://schemas.microsoft.com/office/drawing/2014/main" id="{4232D258-6276-42CC-A7EE-9F79879BB8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8649" y="699220"/>
            <a:ext cx="1039525" cy="1057716"/>
          </a:xfrm>
          <a:prstGeom prst="rect">
            <a:avLst/>
          </a:prstGeom>
        </p:spPr>
      </p:pic>
      <p:pic>
        <p:nvPicPr>
          <p:cNvPr id="5" name="Immagine 4" descr="WEBINAR AGRO ENPAB.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2319" y="5061093"/>
            <a:ext cx="1557918" cy="1557918"/>
          </a:xfrm>
          <a:prstGeom prst="rect">
            <a:avLst/>
          </a:prstGeom>
        </p:spPr>
      </p:pic>
      <p:sp>
        <p:nvSpPr>
          <p:cNvPr id="2" name="CasellaDiTesto 1"/>
          <p:cNvSpPr txBox="1"/>
          <p:nvPr/>
        </p:nvSpPr>
        <p:spPr>
          <a:xfrm>
            <a:off x="840724" y="2087713"/>
            <a:ext cx="9721224" cy="4801314"/>
          </a:xfrm>
          <a:prstGeom prst="rect">
            <a:avLst/>
          </a:prstGeom>
          <a:noFill/>
        </p:spPr>
        <p:txBody>
          <a:bodyPr wrap="square" rtlCol="0">
            <a:spAutoFit/>
          </a:bodyPr>
          <a:lstStyle/>
          <a:p>
            <a:r>
              <a:rPr lang="it-IT" dirty="0" smtClean="0">
                <a:latin typeface="+mj-lt"/>
                <a:cs typeface="Mishafi Gold Regular"/>
              </a:rPr>
              <a:t>Una volta concluso il mio percorso formativo dopo lo stage sono rimasta nella mia città: Roma. </a:t>
            </a:r>
          </a:p>
          <a:p>
            <a:r>
              <a:rPr lang="it-IT" dirty="0" smtClean="0">
                <a:latin typeface="+mj-lt"/>
                <a:cs typeface="Mishafi Gold Regular"/>
              </a:rPr>
              <a:t>Ho inviato curricula a tutte le società di consulenza che si occupavano di sicurezza alimentare.</a:t>
            </a:r>
          </a:p>
          <a:p>
            <a:r>
              <a:rPr lang="it-IT" dirty="0" smtClean="0">
                <a:latin typeface="+mj-lt"/>
                <a:cs typeface="Mishafi Gold Regular"/>
              </a:rPr>
              <a:t>Per un periodo ho lavorato in una società che svolgeva attività per Bar, Ristoranti, Gelaterie, mercati rionali, ma ho capito che questo settore non mi interessava, volevo affrontare sfide più grandi professionalmente.</a:t>
            </a:r>
          </a:p>
          <a:p>
            <a:endParaRPr lang="it-IT" dirty="0" smtClean="0">
              <a:latin typeface="+mj-lt"/>
              <a:cs typeface="Mishafi Gold Regular"/>
            </a:endParaRPr>
          </a:p>
          <a:p>
            <a:r>
              <a:rPr lang="it-IT" dirty="0" smtClean="0">
                <a:latin typeface="+mj-lt"/>
                <a:cs typeface="Mishafi Gold Regular"/>
              </a:rPr>
              <a:t>Quindi ho aperto la Partita Iva ed ho cambiato società di consulenza puntando su una start up.</a:t>
            </a:r>
          </a:p>
          <a:p>
            <a:endParaRPr lang="it-IT" dirty="0" smtClean="0">
              <a:latin typeface="+mj-lt"/>
              <a:cs typeface="Mishafi Gold Regular"/>
            </a:endParaRPr>
          </a:p>
          <a:p>
            <a:r>
              <a:rPr lang="it-IT" dirty="0" smtClean="0">
                <a:latin typeface="+mj-lt"/>
                <a:cs typeface="Mishafi Gold Regular"/>
              </a:rPr>
              <a:t>In questa azienda ho finalmente iniziato a lavorare con industrie alimentari di produzione come Laboratori di sezionamento carni, deposito e lavorazione prodotti ittici, preparazione di surgelati a valore aggiunto, etc. </a:t>
            </a:r>
          </a:p>
          <a:p>
            <a:r>
              <a:rPr lang="it-IT" dirty="0" smtClean="0">
                <a:latin typeface="+mj-lt"/>
                <a:cs typeface="Mishafi Gold Regular"/>
              </a:rPr>
              <a:t>Presso queste aziende ho potuto attuare Sistemi di Gestione volontari sia inerenti il settore alimentare, che la qualità e l’ambiente.</a:t>
            </a:r>
          </a:p>
          <a:p>
            <a:endParaRPr lang="it-IT" dirty="0" smtClean="0">
              <a:latin typeface="+mj-lt"/>
              <a:cs typeface="Mishafi Gold Regular"/>
            </a:endParaRPr>
          </a:p>
          <a:p>
            <a:r>
              <a:rPr lang="it-IT" dirty="0" smtClean="0">
                <a:latin typeface="+mj-lt"/>
                <a:cs typeface="Mishafi Gold Regular"/>
              </a:rPr>
              <a:t>Dopo circa 5 anni presso questa società di consulenza ho intrapreso la carriera come libera professionista. I miei contatti professionali mi hanno permesso di mettermi in proprio. </a:t>
            </a:r>
          </a:p>
          <a:p>
            <a:endParaRPr lang="it-IT" dirty="0">
              <a:latin typeface="+mj-lt"/>
              <a:cs typeface="Mishafi Gold Regular"/>
            </a:endParaRPr>
          </a:p>
        </p:txBody>
      </p:sp>
    </p:spTree>
    <p:extLst>
      <p:ext uri="{BB962C8B-B14F-4D97-AF65-F5344CB8AC3E}">
        <p14:creationId xmlns:p14="http://schemas.microsoft.com/office/powerpoint/2010/main" val="28670310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 xmlns:a16="http://schemas.microsoft.com/office/drawing/2014/main" id="{C22B0B15-337C-4DFA-8F81-1E5325B1B382}"/>
              </a:ext>
            </a:extLst>
          </p:cNvPr>
          <p:cNvSpPr txBox="1">
            <a:spLocks noChangeArrowheads="1"/>
          </p:cNvSpPr>
          <p:nvPr/>
        </p:nvSpPr>
        <p:spPr bwMode="auto">
          <a:xfrm>
            <a:off x="3244850" y="390525"/>
            <a:ext cx="5702300" cy="14001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rIns="91440" numCol="1" anchor="t" anchorCtr="0" compatLnSpc="1">
            <a:prstTxWarp prst="textNoShape">
              <a:avLst/>
            </a:prstTxWarp>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it-IT" dirty="0">
                <a:solidFill>
                  <a:schemeClr val="tx2"/>
                </a:solidFill>
              </a:rPr>
              <a:t>IL MIO </a:t>
            </a:r>
            <a:r>
              <a:rPr lang="en-US" altLang="it-IT" dirty="0" smtClean="0">
                <a:solidFill>
                  <a:schemeClr val="tx2"/>
                </a:solidFill>
              </a:rPr>
              <a:t>LAVORO OGGI</a:t>
            </a:r>
            <a:endParaRPr lang="en-US" altLang="it-IT" dirty="0">
              <a:solidFill>
                <a:schemeClr val="tx2"/>
              </a:solidFill>
            </a:endParaRPr>
          </a:p>
        </p:txBody>
      </p:sp>
      <p:sp>
        <p:nvSpPr>
          <p:cNvPr id="4" name="Freeform: Shape 10">
            <a:extLst>
              <a:ext uri="{FF2B5EF4-FFF2-40B4-BE49-F238E27FC236}">
                <a16:creationId xmlns="" xmlns:a16="http://schemas.microsoft.com/office/drawing/2014/main" id="{E54C7EB8-55B2-43CC-B14A-84B82FD595A4}"/>
              </a:ext>
            </a:extLst>
          </p:cNvPr>
          <p:cNvSpPr>
            <a:spLocks/>
          </p:cNvSpPr>
          <p:nvPr/>
        </p:nvSpPr>
        <p:spPr bwMode="auto">
          <a:xfrm>
            <a:off x="525288" y="368443"/>
            <a:ext cx="1558925" cy="1743075"/>
          </a:xfrm>
          <a:custGeom>
            <a:avLst/>
            <a:gdLst>
              <a:gd name="connsiteX0" fmla="*/ 998433 w 1997375"/>
              <a:gd name="connsiteY0" fmla="*/ 0 h 2235069"/>
              <a:gd name="connsiteX1" fmla="*/ 1111163 w 1997375"/>
              <a:gd name="connsiteY1" fmla="*/ 30048 h 2235069"/>
              <a:gd name="connsiteX2" fmla="*/ 1884560 w 1997375"/>
              <a:gd name="connsiteY2" fmla="*/ 476179 h 2235069"/>
              <a:gd name="connsiteX3" fmla="*/ 1997375 w 1997375"/>
              <a:gd name="connsiteY3" fmla="*/ 671064 h 2235069"/>
              <a:gd name="connsiteX4" fmla="*/ 1997375 w 1997375"/>
              <a:gd name="connsiteY4" fmla="*/ 1564005 h 2235069"/>
              <a:gd name="connsiteX5" fmla="*/ 1884560 w 1997375"/>
              <a:gd name="connsiteY5" fmla="*/ 1758212 h 2235069"/>
              <a:gd name="connsiteX6" fmla="*/ 1111163 w 1997375"/>
              <a:gd name="connsiteY6" fmla="*/ 2205022 h 2235069"/>
              <a:gd name="connsiteX7" fmla="*/ 886212 w 1997375"/>
              <a:gd name="connsiteY7" fmla="*/ 2205022 h 2235069"/>
              <a:gd name="connsiteX8" fmla="*/ 112136 w 1997375"/>
              <a:gd name="connsiteY8" fmla="*/ 1758212 h 2235069"/>
              <a:gd name="connsiteX9" fmla="*/ 0 w 1997375"/>
              <a:gd name="connsiteY9" fmla="*/ 1564005 h 2235069"/>
              <a:gd name="connsiteX10" fmla="*/ 0 w 1997375"/>
              <a:gd name="connsiteY10" fmla="*/ 671064 h 2235069"/>
              <a:gd name="connsiteX11" fmla="*/ 112136 w 1997375"/>
              <a:gd name="connsiteY11" fmla="*/ 476179 h 2235069"/>
              <a:gd name="connsiteX12" fmla="*/ 886212 w 1997375"/>
              <a:gd name="connsiteY12" fmla="*/ 30048 h 2235069"/>
              <a:gd name="connsiteX13" fmla="*/ 998433 w 1997375"/>
              <a:gd name="connsiteY13" fmla="*/ 0 h 2235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97375" h="2235069">
                <a:moveTo>
                  <a:pt x="998433" y="0"/>
                </a:moveTo>
                <a:cubicBezTo>
                  <a:pt x="1037256" y="0"/>
                  <a:pt x="1076163" y="10016"/>
                  <a:pt x="1111163" y="30048"/>
                </a:cubicBezTo>
                <a:lnTo>
                  <a:pt x="1884560" y="476179"/>
                </a:lnTo>
                <a:cubicBezTo>
                  <a:pt x="1954560" y="516921"/>
                  <a:pt x="1997375" y="590937"/>
                  <a:pt x="1997375" y="671064"/>
                </a:cubicBezTo>
                <a:lnTo>
                  <a:pt x="1997375" y="1564005"/>
                </a:lnTo>
                <a:cubicBezTo>
                  <a:pt x="1997375" y="1644132"/>
                  <a:pt x="1954560" y="1718148"/>
                  <a:pt x="1884560" y="1758212"/>
                </a:cubicBezTo>
                <a:lnTo>
                  <a:pt x="1111163" y="2205022"/>
                </a:lnTo>
                <a:cubicBezTo>
                  <a:pt x="1041163" y="2245085"/>
                  <a:pt x="955532" y="2245085"/>
                  <a:pt x="886212" y="2205022"/>
                </a:cubicBezTo>
                <a:lnTo>
                  <a:pt x="112136" y="1758212"/>
                </a:lnTo>
                <a:cubicBezTo>
                  <a:pt x="42816" y="1718148"/>
                  <a:pt x="0" y="1644132"/>
                  <a:pt x="0" y="1564005"/>
                </a:cubicBezTo>
                <a:lnTo>
                  <a:pt x="0" y="671064"/>
                </a:lnTo>
                <a:cubicBezTo>
                  <a:pt x="0" y="590937"/>
                  <a:pt x="42816" y="516921"/>
                  <a:pt x="112136" y="476179"/>
                </a:cubicBezTo>
                <a:lnTo>
                  <a:pt x="886212" y="30048"/>
                </a:lnTo>
                <a:cubicBezTo>
                  <a:pt x="920872" y="10016"/>
                  <a:pt x="959610" y="0"/>
                  <a:pt x="998433" y="0"/>
                </a:cubicBezTo>
                <a:close/>
              </a:path>
            </a:pathLst>
          </a:custGeom>
          <a:ln/>
        </p:spPr>
        <p:style>
          <a:lnRef idx="2">
            <a:schemeClr val="dk1"/>
          </a:lnRef>
          <a:fillRef idx="1">
            <a:schemeClr val="lt1"/>
          </a:fillRef>
          <a:effectRef idx="0">
            <a:schemeClr val="dk1"/>
          </a:effectRef>
          <a:fontRef idx="minor">
            <a:schemeClr val="dk1"/>
          </a:fontRef>
        </p:style>
        <p:txBody>
          <a:bodyPr lIns="51435" tIns="25718" rIns="51435" bIns="25718" anchor="ctr"/>
          <a:lstStyle/>
          <a:p>
            <a:pPr algn="ctr" eaLnBrk="1" fontAlgn="auto" hangingPunct="1">
              <a:spcBef>
                <a:spcPts val="0"/>
              </a:spcBef>
              <a:spcAft>
                <a:spcPts val="0"/>
              </a:spcAft>
              <a:defRPr/>
            </a:pPr>
            <a:endParaRPr lang="en-US" sz="4050" b="1" dirty="0">
              <a:solidFill>
                <a:schemeClr val="accent2"/>
              </a:solidFill>
              <a:latin typeface="+mn-lt"/>
            </a:endParaRPr>
          </a:p>
        </p:txBody>
      </p:sp>
      <p:pic>
        <p:nvPicPr>
          <p:cNvPr id="6" name="Immagine 5" descr="Immagine che contiene cibo&#10;&#10;Descrizione generata automaticamente">
            <a:extLst>
              <a:ext uri="{FF2B5EF4-FFF2-40B4-BE49-F238E27FC236}">
                <a16:creationId xmlns="" xmlns:a16="http://schemas.microsoft.com/office/drawing/2014/main" id="{4232D258-6276-42CC-A7EE-9F79879BB8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8649" y="699220"/>
            <a:ext cx="1039525" cy="1057716"/>
          </a:xfrm>
          <a:prstGeom prst="rect">
            <a:avLst/>
          </a:prstGeom>
        </p:spPr>
      </p:pic>
      <p:pic>
        <p:nvPicPr>
          <p:cNvPr id="5" name="Immagine 4" descr="WEBINAR AGRO ENPAB.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2319" y="5061093"/>
            <a:ext cx="1557918" cy="1557918"/>
          </a:xfrm>
          <a:prstGeom prst="rect">
            <a:avLst/>
          </a:prstGeom>
        </p:spPr>
      </p:pic>
      <p:sp>
        <p:nvSpPr>
          <p:cNvPr id="10" name="Rettangolo 9"/>
          <p:cNvSpPr/>
          <p:nvPr/>
        </p:nvSpPr>
        <p:spPr>
          <a:xfrm>
            <a:off x="1089015" y="1855852"/>
            <a:ext cx="9413303" cy="4524315"/>
          </a:xfrm>
          <a:prstGeom prst="rect">
            <a:avLst/>
          </a:prstGeom>
        </p:spPr>
        <p:txBody>
          <a:bodyPr wrap="square">
            <a:spAutoFit/>
          </a:bodyPr>
          <a:lstStyle/>
          <a:p>
            <a:endParaRPr lang="it-IT" dirty="0" smtClean="0">
              <a:cs typeface="Mishafi Gold Regular"/>
            </a:endParaRPr>
          </a:p>
          <a:p>
            <a:r>
              <a:rPr lang="it-IT" dirty="0" smtClean="0">
                <a:cs typeface="Mishafi Gold Regular"/>
              </a:rPr>
              <a:t>La libera professione non è priva di difficoltà, anzi ma se si è intraprendenti </a:t>
            </a:r>
          </a:p>
          <a:p>
            <a:r>
              <a:rPr lang="it-IT" dirty="0" smtClean="0">
                <a:cs typeface="Mishafi Gold Regular"/>
              </a:rPr>
              <a:t>può essere una buona opportunità lavorativa.</a:t>
            </a:r>
          </a:p>
          <a:p>
            <a:endParaRPr lang="it-IT" dirty="0" smtClean="0">
              <a:cs typeface="Mishafi Gold Regular"/>
            </a:endParaRPr>
          </a:p>
          <a:p>
            <a:r>
              <a:rPr lang="it-IT" dirty="0" smtClean="0">
                <a:cs typeface="Mishafi Gold Regular"/>
              </a:rPr>
              <a:t>Trovare i clienti non è sempre facile sono passata da periodi di stallo a periodi in cui sembrava che tutti avessero bisogno di me. </a:t>
            </a:r>
          </a:p>
          <a:p>
            <a:endParaRPr lang="it-IT" dirty="0" smtClean="0">
              <a:cs typeface="Mishafi Gold Regular"/>
            </a:endParaRPr>
          </a:p>
          <a:p>
            <a:r>
              <a:rPr lang="it-IT" dirty="0" smtClean="0">
                <a:cs typeface="Mishafi Gold Regular"/>
              </a:rPr>
              <a:t>Per me è stato molto </a:t>
            </a:r>
            <a:r>
              <a:rPr lang="it-IT" b="1" dirty="0" smtClean="0">
                <a:cs typeface="Mishafi Gold Regular"/>
              </a:rPr>
              <a:t>importante il passa parola tra i clienti</a:t>
            </a:r>
            <a:r>
              <a:rPr lang="it-IT" dirty="0" smtClean="0">
                <a:cs typeface="Mishafi Gold Regular"/>
              </a:rPr>
              <a:t>, ciò è stato determinato dalla stima che mi hanno sempre dimostrato le Autorità Competenti e gli Enti di Certificazione durante i controlli e </a:t>
            </a:r>
            <a:r>
              <a:rPr lang="it-IT" dirty="0" err="1" smtClean="0">
                <a:cs typeface="Mishafi Gold Regular"/>
              </a:rPr>
              <a:t>gliAudit</a:t>
            </a:r>
            <a:r>
              <a:rPr lang="it-IT" dirty="0" smtClean="0">
                <a:cs typeface="Mishafi Gold Regular"/>
              </a:rPr>
              <a:t> che effettuavano presso le aziende che seguivo. </a:t>
            </a:r>
          </a:p>
          <a:p>
            <a:endParaRPr lang="it-IT" dirty="0" smtClean="0">
              <a:cs typeface="Mishafi Gold Regular"/>
            </a:endParaRPr>
          </a:p>
          <a:p>
            <a:r>
              <a:rPr lang="it-IT" dirty="0" smtClean="0">
                <a:cs typeface="Mishafi Gold Regular"/>
              </a:rPr>
              <a:t>Quando i Veterinari o i tecnici ASL, i NAS, gli Enti certificatori vengono a svolgere i controlli o gli Audit di seconda o terza parte presso un’azienda e trovano Sistemi di Gestione leggeri ma completi, ben attuati, che coinvolgono tutta l’azienda e  che permettono un monitoraggio valido delle criticità il consulente acquisisce autorevolezza presso i clienti.</a:t>
            </a:r>
          </a:p>
          <a:p>
            <a:endParaRPr lang="it-IT" dirty="0" smtClean="0">
              <a:cs typeface="Mishafi Gold Regular"/>
            </a:endParaRPr>
          </a:p>
        </p:txBody>
      </p:sp>
    </p:spTree>
    <p:extLst>
      <p:ext uri="{BB962C8B-B14F-4D97-AF65-F5344CB8AC3E}">
        <p14:creationId xmlns:p14="http://schemas.microsoft.com/office/powerpoint/2010/main" val="28670310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tle 3">
            <a:extLst>
              <a:ext uri="{FF2B5EF4-FFF2-40B4-BE49-F238E27FC236}">
                <a16:creationId xmlns="" xmlns:a16="http://schemas.microsoft.com/office/drawing/2014/main" id="{C22B0B15-337C-4DFA-8F81-1E5325B1B382}"/>
              </a:ext>
            </a:extLst>
          </p:cNvPr>
          <p:cNvSpPr txBox="1">
            <a:spLocks noChangeArrowheads="1"/>
          </p:cNvSpPr>
          <p:nvPr/>
        </p:nvSpPr>
        <p:spPr bwMode="auto">
          <a:xfrm>
            <a:off x="3244850" y="390526"/>
            <a:ext cx="5702300" cy="81047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rIns="91440" numCol="1" anchor="t" anchorCtr="0" compatLnSpc="1">
            <a:prstTxWarp prst="textNoShape">
              <a:avLst/>
            </a:prstTxWarp>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it-IT" dirty="0">
                <a:solidFill>
                  <a:schemeClr val="tx2"/>
                </a:solidFill>
              </a:rPr>
              <a:t>IL MIO </a:t>
            </a:r>
            <a:r>
              <a:rPr lang="en-US" altLang="it-IT" dirty="0" smtClean="0">
                <a:solidFill>
                  <a:schemeClr val="tx2"/>
                </a:solidFill>
              </a:rPr>
              <a:t>LAVORO OGGI</a:t>
            </a:r>
            <a:endParaRPr lang="en-US" altLang="it-IT" dirty="0">
              <a:solidFill>
                <a:schemeClr val="tx2"/>
              </a:solidFill>
            </a:endParaRPr>
          </a:p>
        </p:txBody>
      </p:sp>
      <p:sp>
        <p:nvSpPr>
          <p:cNvPr id="4" name="Freeform: Shape 10">
            <a:extLst>
              <a:ext uri="{FF2B5EF4-FFF2-40B4-BE49-F238E27FC236}">
                <a16:creationId xmlns="" xmlns:a16="http://schemas.microsoft.com/office/drawing/2014/main" id="{E54C7EB8-55B2-43CC-B14A-84B82FD595A4}"/>
              </a:ext>
            </a:extLst>
          </p:cNvPr>
          <p:cNvSpPr>
            <a:spLocks/>
          </p:cNvSpPr>
          <p:nvPr/>
        </p:nvSpPr>
        <p:spPr bwMode="auto">
          <a:xfrm>
            <a:off x="525288" y="368443"/>
            <a:ext cx="1558925" cy="1743075"/>
          </a:xfrm>
          <a:custGeom>
            <a:avLst/>
            <a:gdLst>
              <a:gd name="connsiteX0" fmla="*/ 998433 w 1997375"/>
              <a:gd name="connsiteY0" fmla="*/ 0 h 2235069"/>
              <a:gd name="connsiteX1" fmla="*/ 1111163 w 1997375"/>
              <a:gd name="connsiteY1" fmla="*/ 30048 h 2235069"/>
              <a:gd name="connsiteX2" fmla="*/ 1884560 w 1997375"/>
              <a:gd name="connsiteY2" fmla="*/ 476179 h 2235069"/>
              <a:gd name="connsiteX3" fmla="*/ 1997375 w 1997375"/>
              <a:gd name="connsiteY3" fmla="*/ 671064 h 2235069"/>
              <a:gd name="connsiteX4" fmla="*/ 1997375 w 1997375"/>
              <a:gd name="connsiteY4" fmla="*/ 1564005 h 2235069"/>
              <a:gd name="connsiteX5" fmla="*/ 1884560 w 1997375"/>
              <a:gd name="connsiteY5" fmla="*/ 1758212 h 2235069"/>
              <a:gd name="connsiteX6" fmla="*/ 1111163 w 1997375"/>
              <a:gd name="connsiteY6" fmla="*/ 2205022 h 2235069"/>
              <a:gd name="connsiteX7" fmla="*/ 886212 w 1997375"/>
              <a:gd name="connsiteY7" fmla="*/ 2205022 h 2235069"/>
              <a:gd name="connsiteX8" fmla="*/ 112136 w 1997375"/>
              <a:gd name="connsiteY8" fmla="*/ 1758212 h 2235069"/>
              <a:gd name="connsiteX9" fmla="*/ 0 w 1997375"/>
              <a:gd name="connsiteY9" fmla="*/ 1564005 h 2235069"/>
              <a:gd name="connsiteX10" fmla="*/ 0 w 1997375"/>
              <a:gd name="connsiteY10" fmla="*/ 671064 h 2235069"/>
              <a:gd name="connsiteX11" fmla="*/ 112136 w 1997375"/>
              <a:gd name="connsiteY11" fmla="*/ 476179 h 2235069"/>
              <a:gd name="connsiteX12" fmla="*/ 886212 w 1997375"/>
              <a:gd name="connsiteY12" fmla="*/ 30048 h 2235069"/>
              <a:gd name="connsiteX13" fmla="*/ 998433 w 1997375"/>
              <a:gd name="connsiteY13" fmla="*/ 0 h 2235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97375" h="2235069">
                <a:moveTo>
                  <a:pt x="998433" y="0"/>
                </a:moveTo>
                <a:cubicBezTo>
                  <a:pt x="1037256" y="0"/>
                  <a:pt x="1076163" y="10016"/>
                  <a:pt x="1111163" y="30048"/>
                </a:cubicBezTo>
                <a:lnTo>
                  <a:pt x="1884560" y="476179"/>
                </a:lnTo>
                <a:cubicBezTo>
                  <a:pt x="1954560" y="516921"/>
                  <a:pt x="1997375" y="590937"/>
                  <a:pt x="1997375" y="671064"/>
                </a:cubicBezTo>
                <a:lnTo>
                  <a:pt x="1997375" y="1564005"/>
                </a:lnTo>
                <a:cubicBezTo>
                  <a:pt x="1997375" y="1644132"/>
                  <a:pt x="1954560" y="1718148"/>
                  <a:pt x="1884560" y="1758212"/>
                </a:cubicBezTo>
                <a:lnTo>
                  <a:pt x="1111163" y="2205022"/>
                </a:lnTo>
                <a:cubicBezTo>
                  <a:pt x="1041163" y="2245085"/>
                  <a:pt x="955532" y="2245085"/>
                  <a:pt x="886212" y="2205022"/>
                </a:cubicBezTo>
                <a:lnTo>
                  <a:pt x="112136" y="1758212"/>
                </a:lnTo>
                <a:cubicBezTo>
                  <a:pt x="42816" y="1718148"/>
                  <a:pt x="0" y="1644132"/>
                  <a:pt x="0" y="1564005"/>
                </a:cubicBezTo>
                <a:lnTo>
                  <a:pt x="0" y="671064"/>
                </a:lnTo>
                <a:cubicBezTo>
                  <a:pt x="0" y="590937"/>
                  <a:pt x="42816" y="516921"/>
                  <a:pt x="112136" y="476179"/>
                </a:cubicBezTo>
                <a:lnTo>
                  <a:pt x="886212" y="30048"/>
                </a:lnTo>
                <a:cubicBezTo>
                  <a:pt x="920872" y="10016"/>
                  <a:pt x="959610" y="0"/>
                  <a:pt x="998433" y="0"/>
                </a:cubicBezTo>
                <a:close/>
              </a:path>
            </a:pathLst>
          </a:custGeom>
          <a:ln/>
        </p:spPr>
        <p:style>
          <a:lnRef idx="2">
            <a:schemeClr val="dk1"/>
          </a:lnRef>
          <a:fillRef idx="1">
            <a:schemeClr val="lt1"/>
          </a:fillRef>
          <a:effectRef idx="0">
            <a:schemeClr val="dk1"/>
          </a:effectRef>
          <a:fontRef idx="minor">
            <a:schemeClr val="dk1"/>
          </a:fontRef>
        </p:style>
        <p:txBody>
          <a:bodyPr lIns="51435" tIns="25718" rIns="51435" bIns="25718" anchor="ctr"/>
          <a:lstStyle/>
          <a:p>
            <a:pPr algn="ctr" eaLnBrk="1" fontAlgn="auto" hangingPunct="1">
              <a:spcBef>
                <a:spcPts val="0"/>
              </a:spcBef>
              <a:spcAft>
                <a:spcPts val="0"/>
              </a:spcAft>
              <a:defRPr/>
            </a:pPr>
            <a:endParaRPr lang="en-US" sz="4050" b="1" dirty="0">
              <a:solidFill>
                <a:schemeClr val="accent2"/>
              </a:solidFill>
              <a:latin typeface="+mn-lt"/>
            </a:endParaRPr>
          </a:p>
        </p:txBody>
      </p:sp>
      <p:pic>
        <p:nvPicPr>
          <p:cNvPr id="6" name="Immagine 5" descr="Immagine che contiene cibo&#10;&#10;Descrizione generata automaticamente">
            <a:extLst>
              <a:ext uri="{FF2B5EF4-FFF2-40B4-BE49-F238E27FC236}">
                <a16:creationId xmlns="" xmlns:a16="http://schemas.microsoft.com/office/drawing/2014/main" id="{4232D258-6276-42CC-A7EE-9F79879BB8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8649" y="699220"/>
            <a:ext cx="1039525" cy="1057716"/>
          </a:xfrm>
          <a:prstGeom prst="rect">
            <a:avLst/>
          </a:prstGeom>
        </p:spPr>
      </p:pic>
      <p:pic>
        <p:nvPicPr>
          <p:cNvPr id="5" name="Immagine 4" descr="WEBINAR AGRO ENPAB.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02319" y="5061093"/>
            <a:ext cx="1557918" cy="1557918"/>
          </a:xfrm>
          <a:prstGeom prst="rect">
            <a:avLst/>
          </a:prstGeom>
        </p:spPr>
      </p:pic>
      <p:sp>
        <p:nvSpPr>
          <p:cNvPr id="10" name="Rettangolo 9"/>
          <p:cNvSpPr/>
          <p:nvPr/>
        </p:nvSpPr>
        <p:spPr>
          <a:xfrm>
            <a:off x="2097858" y="1637687"/>
            <a:ext cx="7851359" cy="4801314"/>
          </a:xfrm>
          <a:prstGeom prst="rect">
            <a:avLst/>
          </a:prstGeom>
        </p:spPr>
        <p:txBody>
          <a:bodyPr wrap="square">
            <a:spAutoFit/>
          </a:bodyPr>
          <a:lstStyle/>
          <a:p>
            <a:r>
              <a:rPr lang="it-IT" dirty="0" smtClean="0">
                <a:cs typeface="Mishafi Gold Regular"/>
              </a:rPr>
              <a:t>Nel tempo ho investito molto nella </a:t>
            </a:r>
            <a:r>
              <a:rPr lang="it-IT" dirty="0">
                <a:cs typeface="Mishafi Gold Regular"/>
              </a:rPr>
              <a:t>mia formazione </a:t>
            </a:r>
            <a:r>
              <a:rPr lang="it-IT" dirty="0" smtClean="0">
                <a:cs typeface="Mishafi Gold Regular"/>
              </a:rPr>
              <a:t>professionale sia per  acquisire nuove specializzazioni sia per rispondere alle nuove esigenze dei miei clienti.</a:t>
            </a:r>
          </a:p>
          <a:p>
            <a:endParaRPr lang="it-IT" dirty="0" smtClean="0">
              <a:cs typeface="Mishafi Gold Regular"/>
            </a:endParaRPr>
          </a:p>
          <a:p>
            <a:r>
              <a:rPr lang="it-IT" dirty="0" smtClean="0">
                <a:cs typeface="Mishafi Gold Regular"/>
              </a:rPr>
              <a:t>Il mercato alimentare negli anni è molto cambiato </a:t>
            </a:r>
            <a:r>
              <a:rPr lang="it-IT" dirty="0"/>
              <a:t>l’obiettivo principale delle aziende </a:t>
            </a:r>
            <a:r>
              <a:rPr lang="it-IT" dirty="0" smtClean="0"/>
              <a:t>alimentari </a:t>
            </a:r>
            <a:r>
              <a:rPr lang="it-IT" dirty="0"/>
              <a:t>deve essere quello di produrre alimenti sicuri ed evitare di mettere a rischio la salute del consumatore</a:t>
            </a:r>
            <a:r>
              <a:rPr lang="it-IT" dirty="0" smtClean="0"/>
              <a:t>.</a:t>
            </a:r>
          </a:p>
          <a:p>
            <a:endParaRPr lang="it-IT" dirty="0"/>
          </a:p>
          <a:p>
            <a:r>
              <a:rPr lang="it-IT" dirty="0"/>
              <a:t>Pe tale motivo le aziende alimentari guardano sempre con maggiore interesse al settore delle certificazioni</a:t>
            </a:r>
            <a:r>
              <a:rPr lang="it-IT" dirty="0" smtClean="0"/>
              <a:t>.</a:t>
            </a:r>
          </a:p>
          <a:p>
            <a:endParaRPr lang="it-IT" dirty="0"/>
          </a:p>
          <a:p>
            <a:r>
              <a:rPr lang="it-IT" b="1" dirty="0"/>
              <a:t>Le certificazioni</a:t>
            </a:r>
            <a:r>
              <a:rPr lang="it-IT" dirty="0"/>
              <a:t> in questo settore non parlano di qualità organolettica o nutrizionale degli alimenti, caratteristiche spesso di rilevanza soggettiva, ma soprattutto </a:t>
            </a:r>
            <a:r>
              <a:rPr lang="it-IT" b="1" dirty="0"/>
              <a:t>riguardano la sicurezza e qualità igienico-sanitaria</a:t>
            </a:r>
            <a:r>
              <a:rPr lang="it-IT" dirty="0"/>
              <a:t>, cioè la sicurezza che in un alimento siano assenti </a:t>
            </a:r>
            <a:r>
              <a:rPr lang="it-IT" dirty="0" smtClean="0"/>
              <a:t>patogeni e sostanze potenzialmente </a:t>
            </a:r>
            <a:r>
              <a:rPr lang="it-IT" dirty="0"/>
              <a:t>dannose alla salute umana, e la capacità di un organizzazione di rispettare i requisiti contrattuali e legali definiti</a:t>
            </a:r>
          </a:p>
          <a:p>
            <a:endParaRPr lang="it-IT" dirty="0">
              <a:cs typeface="Mishafi Gold Regular"/>
            </a:endParaRPr>
          </a:p>
        </p:txBody>
      </p:sp>
    </p:spTree>
    <p:extLst>
      <p:ext uri="{BB962C8B-B14F-4D97-AF65-F5344CB8AC3E}">
        <p14:creationId xmlns:p14="http://schemas.microsoft.com/office/powerpoint/2010/main" val="4209930507"/>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1045</TotalTime>
  <Words>2348</Words>
  <Application>Microsoft Macintosh PowerPoint</Application>
  <PresentationFormat>Personalizzato</PresentationFormat>
  <Paragraphs>222</Paragraphs>
  <Slides>24</Slides>
  <Notes>0</Notes>
  <HiddenSlides>0</HiddenSlides>
  <MMClips>0</MMClips>
  <ScaleCrop>false</ScaleCrop>
  <HeadingPairs>
    <vt:vector size="4" baseType="variant">
      <vt:variant>
        <vt:lpstr>Tema</vt:lpstr>
      </vt:variant>
      <vt:variant>
        <vt:i4>1</vt:i4>
      </vt:variant>
      <vt:variant>
        <vt:lpstr>Titoli diapositive</vt:lpstr>
      </vt:variant>
      <vt:variant>
        <vt:i4>24</vt:i4>
      </vt:variant>
    </vt:vector>
  </HeadingPairs>
  <TitlesOfParts>
    <vt:vector size="25" baseType="lpstr">
      <vt:lpstr>Tema di Office</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Salvatore Ercolano</dc:creator>
  <cp:lastModifiedBy>Ornella Muto</cp:lastModifiedBy>
  <cp:revision>51</cp:revision>
  <dcterms:created xsi:type="dcterms:W3CDTF">2020-03-27T16:53:34Z</dcterms:created>
  <dcterms:modified xsi:type="dcterms:W3CDTF">2020-04-20T17:23:00Z</dcterms:modified>
</cp:coreProperties>
</file>