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2" r:id="rId14"/>
    <p:sldId id="276" r:id="rId15"/>
    <p:sldId id="277" r:id="rId16"/>
    <p:sldId id="286" r:id="rId17"/>
    <p:sldId id="282" r:id="rId18"/>
    <p:sldId id="289" r:id="rId19"/>
    <p:sldId id="288" r:id="rId20"/>
    <p:sldId id="287" r:id="rId21"/>
    <p:sldId id="291" r:id="rId22"/>
    <p:sldId id="292" r:id="rId23"/>
    <p:sldId id="275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D6266"/>
        </a:fontRef>
        <a:srgbClr val="4D6266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980707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6D747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6D7472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D6266"/>
        </a:fontRef>
        <a:srgbClr val="4D6266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6D747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9807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9807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D6266"/>
        </a:fontRef>
        <a:srgbClr val="4D62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6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1146"/>
              <a:lumOff val="-1415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146"/>
                  <a:lumOff val="-1415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146"/>
                  <a:lumOff val="-1415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D6266"/>
        </a:fontRef>
        <a:srgbClr val="4D6266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6D7472"/>
          </a:solidFill>
        </a:fill>
      </a:tcStyle>
    </a:firstCol>
    <a:lastRow>
      <a:tcTxStyle b="off" i="off">
        <a:fontRef idx="minor">
          <a:srgbClr val="484D4B"/>
        </a:fontRef>
        <a:srgbClr val="484D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FDFD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D4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84D4B"/>
        </a:fontRef>
        <a:srgbClr val="484D4B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ff" i="off">
        <a:fontRef idx="minor">
          <a:srgbClr val="484D4B"/>
        </a:fontRef>
        <a:srgbClr val="484D4B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DFDFDF"/>
          </a:solidFill>
        </a:fill>
      </a:tcStyle>
    </a:firstCol>
    <a:lastRow>
      <a:tcTxStyle b="off" i="off">
        <a:fontRef idx="minor">
          <a:srgbClr val="484D4B"/>
        </a:fontRef>
        <a:srgbClr val="484D4B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C1C1C1"/>
          </a:solidFill>
        </a:fill>
      </a:tcStyle>
    </a:lastRow>
    <a:firstRow>
      <a:tcTxStyle b="off" i="off">
        <a:fontRef idx="minor">
          <a:srgbClr val="484D4B"/>
        </a:fontRef>
        <a:srgbClr val="484D4B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C1C1C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left>
          <a:righ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484D4B"/>
              </a:solidFill>
              <a:prstDash val="solid"/>
              <a:miter lim="400000"/>
            </a:ln>
          </a:right>
          <a:top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left>
          <a:righ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484D4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left>
          <a:righ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484D4B"/>
              </a:solidFill>
              <a:prstDash val="solid"/>
              <a:miter lim="400000"/>
            </a:ln>
          </a:bottom>
          <a:insideH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1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mmagine"/>
          <p:cNvSpPr>
            <a:spLocks noGrp="1"/>
          </p:cNvSpPr>
          <p:nvPr>
            <p:ph type="pic" idx="13"/>
          </p:nvPr>
        </p:nvSpPr>
        <p:spPr>
          <a:xfrm>
            <a:off x="1308101" y="520687"/>
            <a:ext cx="10388601" cy="5880853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" name="Testo titolo"/>
          <p:cNvSpPr txBox="1">
            <a:spLocks noGrp="1"/>
          </p:cNvSpPr>
          <p:nvPr>
            <p:ph type="title"/>
          </p:nvPr>
        </p:nvSpPr>
        <p:spPr>
          <a:xfrm>
            <a:off x="355600" y="7416800"/>
            <a:ext cx="12293600" cy="1282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Testo titolo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sto titolo"/>
          <p:cNvSpPr txBox="1">
            <a:spLocks noGrp="1"/>
          </p:cNvSpPr>
          <p:nvPr>
            <p:ph type="title"/>
          </p:nvPr>
        </p:nvSpPr>
        <p:spPr>
          <a:xfrm>
            <a:off x="1270000" y="2857500"/>
            <a:ext cx="10464800" cy="2286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Testo titolo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130800"/>
            <a:ext cx="10464800" cy="1270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800" cap="none"/>
            </a:lvl1pPr>
            <a:lvl2pPr>
              <a:defRPr sz="3800" cap="none"/>
            </a:lvl2pPr>
            <a:lvl3pPr>
              <a:defRPr sz="3800" cap="none"/>
            </a:lvl3pPr>
            <a:lvl4pPr>
              <a:defRPr sz="3800" cap="none"/>
            </a:lvl4pPr>
            <a:lvl5pPr>
              <a:defRPr sz="3800" cap="none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Testo titolo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5600" y="3187700"/>
            <a:ext cx="12293600" cy="5842000"/>
          </a:xfrm>
          <a:prstGeom prst="rect">
            <a:avLst/>
          </a:prstGeom>
        </p:spPr>
        <p:txBody>
          <a:bodyPr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1pPr>
            <a:lvl2pPr marL="5797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2pPr>
            <a:lvl3pPr marL="897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3pPr>
            <a:lvl4pPr marL="12147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4pPr>
            <a:lvl5pPr marL="153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>
            <a:spLocks noGrp="1"/>
          </p:cNvSpPr>
          <p:nvPr>
            <p:ph type="pic" sz="quarter" idx="13"/>
          </p:nvPr>
        </p:nvSpPr>
        <p:spPr>
          <a:xfrm>
            <a:off x="7759700" y="2857500"/>
            <a:ext cx="3873500" cy="654773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39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Testo titolo</a:t>
            </a:r>
          </a:p>
        </p:txBody>
      </p:sp>
      <p:sp>
        <p:nvSpPr>
          <p:cNvPr id="40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355600" y="3187700"/>
            <a:ext cx="5892800" cy="5842000"/>
          </a:xfrm>
          <a:prstGeom prst="rect">
            <a:avLst/>
          </a:prstGeom>
        </p:spPr>
        <p:txBody>
          <a:bodyPr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1pPr>
            <a:lvl2pPr marL="5797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2pPr>
            <a:lvl3pPr marL="897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3pPr>
            <a:lvl4pPr marL="12147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4pPr>
            <a:lvl5pPr marL="153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Testo titolo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magine"/>
          <p:cNvSpPr>
            <a:spLocks noGrp="1"/>
          </p:cNvSpPr>
          <p:nvPr>
            <p:ph type="pic" idx="13"/>
          </p:nvPr>
        </p:nvSpPr>
        <p:spPr>
          <a:xfrm>
            <a:off x="1308101" y="1930387"/>
            <a:ext cx="10388601" cy="5880853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5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317500" algn="l">
              <a:lnSpc>
                <a:spcPct val="120000"/>
              </a:lnSpc>
              <a:spcBef>
                <a:spcPts val="4600"/>
              </a:spcBef>
              <a:buClr>
                <a:srgbClr val="414141"/>
              </a:buClr>
              <a:buSzPct val="82000"/>
              <a:buChar char="•"/>
              <a:defRPr sz="4600" cap="none"/>
            </a:lvl1pPr>
            <a:lvl2pPr marL="635000" indent="-317500" algn="l">
              <a:lnSpc>
                <a:spcPct val="120000"/>
              </a:lnSpc>
              <a:spcBef>
                <a:spcPts val="4600"/>
              </a:spcBef>
              <a:buClr>
                <a:srgbClr val="414141"/>
              </a:buClr>
              <a:buSzPct val="82000"/>
              <a:buChar char="•"/>
              <a:defRPr sz="4600" cap="none"/>
            </a:lvl2pPr>
            <a:lvl3pPr marL="952500" indent="-317500" algn="l">
              <a:lnSpc>
                <a:spcPct val="120000"/>
              </a:lnSpc>
              <a:spcBef>
                <a:spcPts val="4600"/>
              </a:spcBef>
              <a:buClr>
                <a:srgbClr val="414141"/>
              </a:buClr>
              <a:buSzPct val="82000"/>
              <a:buChar char="•"/>
              <a:defRPr sz="4600" cap="none"/>
            </a:lvl3pPr>
            <a:lvl4pPr marL="1270000" indent="-317500" algn="l">
              <a:lnSpc>
                <a:spcPct val="120000"/>
              </a:lnSpc>
              <a:spcBef>
                <a:spcPts val="4600"/>
              </a:spcBef>
              <a:buClr>
                <a:srgbClr val="414141"/>
              </a:buClr>
              <a:buSzPct val="82000"/>
              <a:buChar char="•"/>
              <a:defRPr sz="4600" cap="none"/>
            </a:lvl4pPr>
            <a:lvl5pPr marL="1587500" indent="-317500" algn="l">
              <a:lnSpc>
                <a:spcPct val="120000"/>
              </a:lnSpc>
              <a:spcBef>
                <a:spcPts val="4600"/>
              </a:spcBef>
              <a:buClr>
                <a:srgbClr val="414141"/>
              </a:buClr>
              <a:buSzPct val="82000"/>
              <a:buChar char="•"/>
              <a:defRPr sz="4600" cap="none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sto titolo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defRPr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Testo titolo</a:t>
            </a:r>
          </a:p>
        </p:txBody>
      </p:sp>
      <p:sp>
        <p:nvSpPr>
          <p:cNvPr id="8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>
            <a:normAutofit/>
          </a:bodyPr>
          <a:lstStyle>
            <a:lvl1pPr marL="893697" indent="-436497" algn="l" defTabSz="457200">
              <a:spcBef>
                <a:spcPts val="3000"/>
              </a:spcBef>
              <a:buSzPct val="43000"/>
              <a:buBlip>
                <a:blip r:embed="rId3"/>
              </a:buBlip>
              <a:defRPr sz="3600"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  <a:lvl2pPr marL="1439797" indent="-436497" algn="l" defTabSz="457200">
              <a:spcBef>
                <a:spcPts val="3000"/>
              </a:spcBef>
              <a:buSzPct val="43000"/>
              <a:buBlip>
                <a:blip r:embed="rId3"/>
              </a:buBlip>
              <a:defRPr sz="3600"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2pPr>
            <a:lvl3pPr marL="1973197" indent="-436497" algn="l" defTabSz="457200">
              <a:spcBef>
                <a:spcPts val="3000"/>
              </a:spcBef>
              <a:buSzPct val="43000"/>
              <a:buBlip>
                <a:blip r:embed="rId3"/>
              </a:buBlip>
              <a:defRPr sz="3600"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3pPr>
            <a:lvl4pPr marL="2544697" indent="-436497" algn="l" defTabSz="457200">
              <a:spcBef>
                <a:spcPts val="3000"/>
              </a:spcBef>
              <a:buSzPct val="43000"/>
              <a:buBlip>
                <a:blip r:embed="rId3"/>
              </a:buBlip>
              <a:defRPr sz="3600"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4pPr>
            <a:lvl5pPr marL="3128897" indent="-436497" algn="l" defTabSz="457200">
              <a:spcBef>
                <a:spcPts val="3000"/>
              </a:spcBef>
              <a:buSzPct val="43000"/>
              <a:buBlip>
                <a:blip r:embed="rId3"/>
              </a:buBlip>
              <a:defRPr sz="3600"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97011" y="9258300"/>
            <a:ext cx="409839" cy="454169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sto titolo"/>
          <p:cNvSpPr txBox="1"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Testo 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5600" y="254000"/>
            <a:ext cx="12293600" cy="923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neuromarketing_persuasione_manipolazione.jpg" descr="neuromarketing_persuasione_manipolazione.jpg"/>
          <p:cNvPicPr>
            <a:picLocks noGrp="1" noChangeAspect="1"/>
          </p:cNvPicPr>
          <p:nvPr>
            <p:ph type="pic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8" y="-63120"/>
            <a:ext cx="13004856" cy="7337092"/>
          </a:xfrm>
          <a:prstGeom prst="rect">
            <a:avLst/>
          </a:prstGeom>
        </p:spPr>
      </p:pic>
      <p:sp>
        <p:nvSpPr>
          <p:cNvPr id="98" name="NEUROmarket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>
                <a:latin typeface="Gill Sans"/>
                <a:ea typeface="Gill Sans"/>
                <a:cs typeface="Gill Sans"/>
                <a:sym typeface="Gill Sans"/>
              </a:rPr>
              <a:t>NEURO</a:t>
            </a:r>
            <a:r>
              <a:rPr cap="none"/>
              <a:t>marketing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magine" descr="Immagin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" r="13" b="134"/>
          <a:stretch>
            <a:fillRect/>
          </a:stretch>
        </p:blipFill>
        <p:spPr>
          <a:xfrm>
            <a:off x="1308101" y="1943100"/>
            <a:ext cx="10387156" cy="5860236"/>
          </a:xfrm>
          <a:prstGeom prst="rect">
            <a:avLst/>
          </a:prstGeom>
        </p:spPr>
      </p:pic>
      <p:pic>
        <p:nvPicPr>
          <p:cNvPr id="140" name="49C287CF-9A8F-4D54-99AE-62951703EAC3-L0-001.jpeg" descr="49C287CF-9A8F-4D54-99AE-62951703EAC3-L0-00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FD3525C-5652-4C0C-A4B6-44DBE4218913-L0-001.jpeg" descr="DFD3525C-5652-4C0C-A4B6-44DBE4218913-L0-001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129380"/>
            <a:ext cx="13004800" cy="9748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ain FINANZIARI"/>
          <p:cNvSpPr txBox="1">
            <a:spLocks noGrp="1"/>
          </p:cNvSpPr>
          <p:nvPr>
            <p:ph type="body" sz="quarter" idx="1"/>
          </p:nvPr>
        </p:nvSpPr>
        <p:spPr>
          <a:xfrm>
            <a:off x="355600" y="2736074"/>
            <a:ext cx="5892800" cy="2461363"/>
          </a:xfrm>
          <a:prstGeom prst="rect">
            <a:avLst/>
          </a:prstGeom>
        </p:spPr>
        <p:txBody>
          <a:bodyPr/>
          <a:lstStyle/>
          <a:p>
            <a:pPr>
              <a:defRPr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Pain </a:t>
            </a:r>
            <a:r>
              <a:rPr b="1"/>
              <a:t>FINANZIARI</a:t>
            </a:r>
          </a:p>
        </p:txBody>
      </p:sp>
      <p:sp>
        <p:nvSpPr>
          <p:cNvPr id="144" name="Pain STRATEGICI"/>
          <p:cNvSpPr txBox="1"/>
          <p:nvPr/>
        </p:nvSpPr>
        <p:spPr>
          <a:xfrm>
            <a:off x="530723" y="4052463"/>
            <a:ext cx="5892801" cy="232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STRATEGICI</a:t>
            </a:r>
          </a:p>
        </p:txBody>
      </p:sp>
      <p:sp>
        <p:nvSpPr>
          <p:cNvPr id="145" name="Pain PERSONALI"/>
          <p:cNvSpPr txBox="1"/>
          <p:nvPr/>
        </p:nvSpPr>
        <p:spPr>
          <a:xfrm>
            <a:off x="530723" y="5289653"/>
            <a:ext cx="5892801" cy="2461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PERSONALI</a:t>
            </a:r>
          </a:p>
        </p:txBody>
      </p:sp>
      <p:pic>
        <p:nvPicPr>
          <p:cNvPr id="146" name="2641429C-45AE-47F9-A749-0F29B5124033-L0-001.jpeg" descr="2641429C-45AE-47F9-A749-0F29B5124033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368" y="3041631"/>
            <a:ext cx="7339718" cy="4884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ain FINANZIARI"/>
          <p:cNvSpPr txBox="1">
            <a:spLocks noGrp="1"/>
          </p:cNvSpPr>
          <p:nvPr>
            <p:ph type="body" sz="quarter" idx="1"/>
          </p:nvPr>
        </p:nvSpPr>
        <p:spPr>
          <a:xfrm>
            <a:off x="355600" y="5050744"/>
            <a:ext cx="5892800" cy="189218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FINANZIARI</a:t>
            </a:r>
          </a:p>
        </p:txBody>
      </p:sp>
      <p:sp>
        <p:nvSpPr>
          <p:cNvPr id="152" name="Gain STRATEGICI"/>
          <p:cNvSpPr txBox="1"/>
          <p:nvPr/>
        </p:nvSpPr>
        <p:spPr>
          <a:xfrm>
            <a:off x="355600" y="6412667"/>
            <a:ext cx="5892800" cy="148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STRATEGICI</a:t>
            </a:r>
          </a:p>
        </p:txBody>
      </p:sp>
      <p:sp>
        <p:nvSpPr>
          <p:cNvPr id="153" name="Gain PERSONALI"/>
          <p:cNvSpPr txBox="1"/>
          <p:nvPr/>
        </p:nvSpPr>
        <p:spPr>
          <a:xfrm>
            <a:off x="355600" y="7611912"/>
            <a:ext cx="5892800" cy="16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PERSONALI</a:t>
            </a:r>
          </a:p>
        </p:txBody>
      </p:sp>
      <p:pic>
        <p:nvPicPr>
          <p:cNvPr id="154" name="B6F3A98F-D128-4E75-A4AB-D33742B0C69E-L0-001.jpeg" descr="B6F3A98F-D128-4E75-A4AB-D33742B0C69E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19" y="595474"/>
            <a:ext cx="10160001" cy="444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Neuromarke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Neuromarketing</a:t>
            </a:r>
          </a:p>
        </p:txBody>
      </p:sp>
      <p:sp>
        <p:nvSpPr>
          <p:cNvPr id="160" name="Coinvolgi il tuo client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54414" indent="-254414" defTabSz="566674">
              <a:spcBef>
                <a:spcPts val="3600"/>
              </a:spcBef>
              <a:defRPr sz="3686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Coinvolgi il tuo cliente</a:t>
            </a:r>
          </a:p>
          <a:p>
            <a:pPr marL="254414" indent="-254414" defTabSz="566674">
              <a:spcBef>
                <a:spcPts val="3600"/>
              </a:spcBef>
              <a:defRPr sz="3686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Chiedigli cosa pensa</a:t>
            </a:r>
          </a:p>
          <a:p>
            <a:pPr marL="254414" indent="-254414" defTabSz="566674">
              <a:spcBef>
                <a:spcPts val="3600"/>
              </a:spcBef>
              <a:defRPr sz="3686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Dammi una dimostrazione, fammi toccare con mano, rassicurami!</a:t>
            </a:r>
          </a:p>
          <a:p>
            <a:pPr marL="254414" indent="-254414" defTabSz="566674">
              <a:spcBef>
                <a:spcPts val="3600"/>
              </a:spcBef>
              <a:defRPr sz="3686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Dimmi cosa pensa e fa il branco</a:t>
            </a:r>
          </a:p>
        </p:txBody>
      </p:sp>
      <p:pic>
        <p:nvPicPr>
          <p:cNvPr id="161" name="F88A7ABC-3876-4E4E-A4FA-EE8FD5BDF5F8-L0-001.jpeg" descr="F88A7ABC-3876-4E4E-A4FA-EE8FD5BDF5F8-L0-001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5" y="2968336"/>
            <a:ext cx="6577151" cy="4386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magine" descr="Immagin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" r="13" b="134"/>
          <a:stretch>
            <a:fillRect/>
          </a:stretch>
        </p:blipFill>
        <p:spPr>
          <a:xfrm>
            <a:off x="1308101" y="1943100"/>
            <a:ext cx="10387156" cy="5860236"/>
          </a:xfrm>
          <a:prstGeom prst="rect">
            <a:avLst/>
          </a:prstGeom>
        </p:spPr>
      </p:pic>
      <p:pic>
        <p:nvPicPr>
          <p:cNvPr id="171" name="49C287CF-9A8F-4D54-99AE-62951703EAC3-L0-001.jpeg" descr="49C287CF-9A8F-4D54-99AE-62951703EAC3-L0-00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Neuromarke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Neuromarketing</a:t>
            </a:r>
          </a:p>
        </p:txBody>
      </p:sp>
      <p:sp>
        <p:nvSpPr>
          <p:cNvPr id="174" name="Emoziona il tuo client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Emoziona il tuo cliente</a:t>
            </a:r>
          </a:p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Usa un linguaggio polisensoriale</a:t>
            </a:r>
          </a:p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Parla anche al razionale!</a:t>
            </a:r>
          </a:p>
        </p:txBody>
      </p:sp>
      <p:pic>
        <p:nvPicPr>
          <p:cNvPr id="175" name="B9F45C34-7001-4533-96A7-7FF7B09BE154-L0-001.jpeg" descr="B9F45C34-7001-4533-96A7-7FF7B09BE154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611" y="3983182"/>
            <a:ext cx="6177529" cy="4614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0149.mp4" descr="IMG_0149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623" y="947769"/>
            <a:ext cx="12453554" cy="700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19995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I 7 AMPLIFICATOR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I 7 AMPLIFICATORI</a:t>
            </a:r>
          </a:p>
        </p:txBody>
      </p:sp>
      <p:sp>
        <p:nvSpPr>
          <p:cNvPr id="195" name="Il TU"/>
          <p:cNvSpPr txBox="1">
            <a:spLocks noGrp="1"/>
          </p:cNvSpPr>
          <p:nvPr>
            <p:ph type="body" sz="quarter" idx="1"/>
          </p:nvPr>
        </p:nvSpPr>
        <p:spPr>
          <a:xfrm>
            <a:off x="355600" y="3187699"/>
            <a:ext cx="5892800" cy="1098448"/>
          </a:xfrm>
          <a:prstGeom prst="rect">
            <a:avLst/>
          </a:prstGeom>
        </p:spPr>
        <p:txBody>
          <a:bodyPr/>
          <a:lstStyle/>
          <a:p>
            <a:r>
              <a:t>Il TU</a:t>
            </a:r>
          </a:p>
        </p:txBody>
      </p:sp>
      <p:sp>
        <p:nvSpPr>
          <p:cNvPr id="196" name="La tua credibilità"/>
          <p:cNvSpPr txBox="1"/>
          <p:nvPr/>
        </p:nvSpPr>
        <p:spPr>
          <a:xfrm>
            <a:off x="355600" y="4054526"/>
            <a:ext cx="5892801" cy="1098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La tua credibilità</a:t>
            </a:r>
          </a:p>
        </p:txBody>
      </p:sp>
      <p:sp>
        <p:nvSpPr>
          <p:cNvPr id="197" name="Le emozioni"/>
          <p:cNvSpPr txBox="1"/>
          <p:nvPr/>
        </p:nvSpPr>
        <p:spPr>
          <a:xfrm>
            <a:off x="355600" y="4931376"/>
            <a:ext cx="5892800" cy="1098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Le emozioni</a:t>
            </a:r>
          </a:p>
        </p:txBody>
      </p:sp>
      <p:sp>
        <p:nvSpPr>
          <p:cNvPr id="198" name="Il contrasto"/>
          <p:cNvSpPr txBox="1"/>
          <p:nvPr/>
        </p:nvSpPr>
        <p:spPr>
          <a:xfrm>
            <a:off x="355599" y="5752326"/>
            <a:ext cx="5892801" cy="1098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Il contrasto</a:t>
            </a:r>
          </a:p>
        </p:txBody>
      </p:sp>
      <p:sp>
        <p:nvSpPr>
          <p:cNvPr id="199" name="La varietà dei canali"/>
          <p:cNvSpPr txBox="1"/>
          <p:nvPr/>
        </p:nvSpPr>
        <p:spPr>
          <a:xfrm>
            <a:off x="355600" y="6515100"/>
            <a:ext cx="5892800" cy="1098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La varietà dei canali</a:t>
            </a:r>
          </a:p>
        </p:txBody>
      </p:sp>
      <p:sp>
        <p:nvSpPr>
          <p:cNvPr id="200" name="Le storie"/>
          <p:cNvSpPr txBox="1"/>
          <p:nvPr/>
        </p:nvSpPr>
        <p:spPr>
          <a:xfrm>
            <a:off x="355600" y="7328406"/>
            <a:ext cx="5892800" cy="1098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Le storie</a:t>
            </a:r>
          </a:p>
        </p:txBody>
      </p:sp>
      <p:sp>
        <p:nvSpPr>
          <p:cNvPr id="201" name="Meno = Più"/>
          <p:cNvSpPr txBox="1"/>
          <p:nvPr/>
        </p:nvSpPr>
        <p:spPr>
          <a:xfrm>
            <a:off x="355600" y="8098822"/>
            <a:ext cx="5892801" cy="1098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Meno = Più</a:t>
            </a:r>
          </a:p>
        </p:txBody>
      </p:sp>
      <p:pic>
        <p:nvPicPr>
          <p:cNvPr id="202" name="Amplificatore_combo_per_chitarra_Marshall_JCM2000_DSL_401_982_1.jpg" descr="Amplificatore_combo_per_chitarra_Marshall_JCM2000_DSL_401_982_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25775" y="3018945"/>
            <a:ext cx="3363162" cy="3169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513" extrusionOk="0">
                <a:moveTo>
                  <a:pt x="16459" y="7"/>
                </a:moveTo>
                <a:cubicBezTo>
                  <a:pt x="16283" y="-14"/>
                  <a:pt x="16117" y="15"/>
                  <a:pt x="15888" y="88"/>
                </a:cubicBezTo>
                <a:cubicBezTo>
                  <a:pt x="15653" y="162"/>
                  <a:pt x="14546" y="320"/>
                  <a:pt x="13430" y="440"/>
                </a:cubicBezTo>
                <a:cubicBezTo>
                  <a:pt x="10651" y="741"/>
                  <a:pt x="3754" y="1500"/>
                  <a:pt x="2513" y="1642"/>
                </a:cubicBezTo>
                <a:cubicBezTo>
                  <a:pt x="1955" y="1705"/>
                  <a:pt x="1351" y="1739"/>
                  <a:pt x="1169" y="1717"/>
                </a:cubicBezTo>
                <a:cubicBezTo>
                  <a:pt x="701" y="1661"/>
                  <a:pt x="301" y="1862"/>
                  <a:pt x="134" y="2234"/>
                </a:cubicBezTo>
                <a:cubicBezTo>
                  <a:pt x="-15" y="2568"/>
                  <a:pt x="-48" y="3161"/>
                  <a:pt x="76" y="3293"/>
                </a:cubicBezTo>
                <a:cubicBezTo>
                  <a:pt x="122" y="3342"/>
                  <a:pt x="188" y="5008"/>
                  <a:pt x="236" y="7298"/>
                </a:cubicBezTo>
                <a:cubicBezTo>
                  <a:pt x="281" y="9455"/>
                  <a:pt x="336" y="11955"/>
                  <a:pt x="360" y="12855"/>
                </a:cubicBezTo>
                <a:cubicBezTo>
                  <a:pt x="419" y="15108"/>
                  <a:pt x="419" y="17026"/>
                  <a:pt x="357" y="17354"/>
                </a:cubicBezTo>
                <a:cubicBezTo>
                  <a:pt x="275" y="17794"/>
                  <a:pt x="448" y="18164"/>
                  <a:pt x="913" y="18544"/>
                </a:cubicBezTo>
                <a:cubicBezTo>
                  <a:pt x="1473" y="19001"/>
                  <a:pt x="3339" y="20900"/>
                  <a:pt x="3470" y="21147"/>
                </a:cubicBezTo>
                <a:cubicBezTo>
                  <a:pt x="3526" y="21253"/>
                  <a:pt x="3691" y="21373"/>
                  <a:pt x="3835" y="21413"/>
                </a:cubicBezTo>
                <a:cubicBezTo>
                  <a:pt x="4131" y="21495"/>
                  <a:pt x="4672" y="21416"/>
                  <a:pt x="4809" y="21270"/>
                </a:cubicBezTo>
                <a:cubicBezTo>
                  <a:pt x="4950" y="21120"/>
                  <a:pt x="5224" y="21156"/>
                  <a:pt x="5377" y="21346"/>
                </a:cubicBezTo>
                <a:cubicBezTo>
                  <a:pt x="5571" y="21586"/>
                  <a:pt x="6085" y="21561"/>
                  <a:pt x="6085" y="21311"/>
                </a:cubicBezTo>
                <a:cubicBezTo>
                  <a:pt x="6085" y="20979"/>
                  <a:pt x="6288" y="20914"/>
                  <a:pt x="9494" y="20220"/>
                </a:cubicBezTo>
                <a:cubicBezTo>
                  <a:pt x="17926" y="18396"/>
                  <a:pt x="18173" y="18345"/>
                  <a:pt x="18270" y="18469"/>
                </a:cubicBezTo>
                <a:cubicBezTo>
                  <a:pt x="18422" y="18664"/>
                  <a:pt x="18747" y="18605"/>
                  <a:pt x="18980" y="18340"/>
                </a:cubicBezTo>
                <a:cubicBezTo>
                  <a:pt x="19168" y="18126"/>
                  <a:pt x="19294" y="18079"/>
                  <a:pt x="19926" y="17990"/>
                </a:cubicBezTo>
                <a:cubicBezTo>
                  <a:pt x="21373" y="17784"/>
                  <a:pt x="21552" y="17648"/>
                  <a:pt x="21481" y="16791"/>
                </a:cubicBezTo>
                <a:cubicBezTo>
                  <a:pt x="21333" y="15002"/>
                  <a:pt x="20852" y="4867"/>
                  <a:pt x="20827" y="2986"/>
                </a:cubicBezTo>
                <a:cubicBezTo>
                  <a:pt x="20807" y="1562"/>
                  <a:pt x="20759" y="1360"/>
                  <a:pt x="20390" y="1181"/>
                </a:cubicBezTo>
                <a:cubicBezTo>
                  <a:pt x="20285" y="1130"/>
                  <a:pt x="20113" y="1090"/>
                  <a:pt x="20005" y="1090"/>
                </a:cubicBezTo>
                <a:cubicBezTo>
                  <a:pt x="19734" y="1090"/>
                  <a:pt x="17481" y="425"/>
                  <a:pt x="17083" y="228"/>
                </a:cubicBezTo>
                <a:cubicBezTo>
                  <a:pt x="16820" y="97"/>
                  <a:pt x="16635" y="28"/>
                  <a:pt x="16459" y="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5AE17CCC-8AE0-4986-BA2B-483E82175567-L0-001.jpeg" descr="5AE17CCC-8AE0-4986-BA2B-483E82175567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04" y="1998581"/>
            <a:ext cx="12708228" cy="5918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A8B31963-8418-4537-B721-BDD218041C00-L0-001.jpeg" descr="A8B31963-8418-4537-B721-BDD218041C0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apire la differenza tra ció che le persone dicono di pensare e ció che realmente il loro cervello sta pensando e provand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Capire la differenza tra ció che le persone dicono di pensare e ció che realmente il loro cervello sta pensando e provando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4AC4EF6C-01A0-4080-997E-9CD88F970D4E-L0-001.jpeg" descr="4AC4EF6C-01A0-4080-997E-9CD88F970D4E-L0-001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2946"/>
            <a:ext cx="13004800" cy="8087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35A1E6C-98FF-41AF-8554-47B05DD030CE-L0-001.jpeg" descr="C35A1E6C-98FF-41AF-8554-47B05DD030CE-L0-001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03605C9B-2631-4421-9A92-107F582DA6CE-L0-001.jpeg" descr="03605C9B-2631-4421-9A92-107F582DA6CE-L0-001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529" y="-139451"/>
            <a:ext cx="13171859" cy="10032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magine" descr="Immagin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" r="13" b="134"/>
          <a:stretch>
            <a:fillRect/>
          </a:stretch>
        </p:blipFill>
        <p:spPr>
          <a:xfrm>
            <a:off x="1308101" y="1943100"/>
            <a:ext cx="10387156" cy="5860236"/>
          </a:xfrm>
          <a:prstGeom prst="rect">
            <a:avLst/>
          </a:prstGeom>
        </p:spPr>
      </p:pic>
      <p:pic>
        <p:nvPicPr>
          <p:cNvPr id="168" name="5A18501D-CA78-4690-B020-9B1F1AE6E9E4-L0-001.jpeg" descr="5A18501D-CA78-4690-B020-9B1F1AE6E9E4-L0-00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radizione e innovazio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accent6">
                        <a:hueOff val="-198112"/>
                        <a:satOff val="1140"/>
                        <a:lumOff val="11584"/>
                      </a:schemeClr>
                    </a:gs>
                    <a:gs pos="100000">
                      <a:schemeClr val="accent6">
                        <a:satOff val="1146"/>
                        <a:lumOff val="-14152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Tradizione e innovazione</a:t>
            </a:r>
          </a:p>
        </p:txBody>
      </p:sp>
      <p:sp>
        <p:nvSpPr>
          <p:cNvPr id="103" name="Gli acquisti sono determinati tra il 75% e il 90% da una base emozionale inconscia,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Gli acquisti sono determinati tra il 75% e il 90% da una base emozionale inconscia,</a:t>
            </a:r>
          </a:p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Questa percentuale sfugge a misurazione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l NEW brain"/>
          <p:cNvSpPr txBox="1">
            <a:spLocks noGrp="1"/>
          </p:cNvSpPr>
          <p:nvPr>
            <p:ph type="body" sz="quarter" idx="1"/>
          </p:nvPr>
        </p:nvSpPr>
        <p:spPr>
          <a:xfrm>
            <a:off x="355600" y="957625"/>
            <a:ext cx="5892801" cy="1738027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Il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NEW</a:t>
            </a:r>
            <a:r>
              <a:t> brain </a:t>
            </a:r>
          </a:p>
        </p:txBody>
      </p:sp>
      <p:sp>
        <p:nvSpPr>
          <p:cNvPr id="111" name="Il MIDDLE brain"/>
          <p:cNvSpPr txBox="1"/>
          <p:nvPr/>
        </p:nvSpPr>
        <p:spPr>
          <a:xfrm>
            <a:off x="355600" y="4186137"/>
            <a:ext cx="4667360" cy="158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Il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MIDDLE</a:t>
            </a:r>
            <a:r>
              <a:t> brain</a:t>
            </a:r>
          </a:p>
        </p:txBody>
      </p:sp>
      <p:sp>
        <p:nvSpPr>
          <p:cNvPr id="112" name="L'OLD brain"/>
          <p:cNvSpPr txBox="1"/>
          <p:nvPr/>
        </p:nvSpPr>
        <p:spPr>
          <a:xfrm>
            <a:off x="664170" y="7414651"/>
            <a:ext cx="5892801" cy="1738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</a:t>
            </a:r>
            <a:r>
              <a:rPr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'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OLD</a:t>
            </a:r>
            <a:r>
              <a:t> brain </a:t>
            </a:r>
          </a:p>
        </p:txBody>
      </p:sp>
      <p:sp>
        <p:nvSpPr>
          <p:cNvPr id="113" name="...DECIDE"/>
          <p:cNvSpPr/>
          <p:nvPr/>
        </p:nvSpPr>
        <p:spPr>
          <a:xfrm>
            <a:off x="4420329" y="7947114"/>
            <a:ext cx="3788709" cy="673101"/>
          </a:xfrm>
          <a:prstGeom prst="rect">
            <a:avLst/>
          </a:prstGeom>
          <a:ln w="12700">
            <a:solidFill>
              <a:schemeClr val="accent6">
                <a:hueOff val="-198112"/>
                <a:satOff val="1140"/>
                <a:lumOff val="11584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Gill Sans"/>
                <a:ea typeface="Gill Sans"/>
                <a:cs typeface="Gill Sans"/>
                <a:sym typeface="Gill Sans"/>
              </a:defRPr>
            </a:pPr>
            <a:r>
              <a:t>...</a:t>
            </a: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DECIDE</a:t>
            </a:r>
          </a:p>
        </p:txBody>
      </p:sp>
      <p:pic>
        <p:nvPicPr>
          <p:cNvPr id="114" name="Brain.jpg" descr="Brai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7143" y="557530"/>
            <a:ext cx="5944897" cy="6037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93" extrusionOk="0">
                <a:moveTo>
                  <a:pt x="11708" y="1"/>
                </a:moveTo>
                <a:cubicBezTo>
                  <a:pt x="11042" y="-7"/>
                  <a:pt x="10388" y="43"/>
                  <a:pt x="9769" y="152"/>
                </a:cubicBezTo>
                <a:cubicBezTo>
                  <a:pt x="8589" y="358"/>
                  <a:pt x="7517" y="770"/>
                  <a:pt x="6479" y="1413"/>
                </a:cubicBezTo>
                <a:cubicBezTo>
                  <a:pt x="5525" y="2005"/>
                  <a:pt x="4656" y="2768"/>
                  <a:pt x="3899" y="3680"/>
                </a:cubicBezTo>
                <a:cubicBezTo>
                  <a:pt x="3223" y="4495"/>
                  <a:pt x="2547" y="5539"/>
                  <a:pt x="2012" y="6593"/>
                </a:cubicBezTo>
                <a:cubicBezTo>
                  <a:pt x="1650" y="7308"/>
                  <a:pt x="1482" y="7715"/>
                  <a:pt x="1391" y="8102"/>
                </a:cubicBezTo>
                <a:cubicBezTo>
                  <a:pt x="1259" y="8666"/>
                  <a:pt x="1322" y="9004"/>
                  <a:pt x="1672" y="9614"/>
                </a:cubicBezTo>
                <a:cubicBezTo>
                  <a:pt x="1831" y="9892"/>
                  <a:pt x="1847" y="9935"/>
                  <a:pt x="1836" y="10026"/>
                </a:cubicBezTo>
                <a:cubicBezTo>
                  <a:pt x="1821" y="10137"/>
                  <a:pt x="1772" y="10264"/>
                  <a:pt x="1604" y="10633"/>
                </a:cubicBezTo>
                <a:cubicBezTo>
                  <a:pt x="1524" y="10808"/>
                  <a:pt x="1447" y="10978"/>
                  <a:pt x="1431" y="11012"/>
                </a:cubicBezTo>
                <a:cubicBezTo>
                  <a:pt x="730" y="12562"/>
                  <a:pt x="681" y="12662"/>
                  <a:pt x="530" y="12879"/>
                </a:cubicBezTo>
                <a:cubicBezTo>
                  <a:pt x="196" y="13355"/>
                  <a:pt x="166" y="13407"/>
                  <a:pt x="83" y="13628"/>
                </a:cubicBezTo>
                <a:cubicBezTo>
                  <a:pt x="18" y="13799"/>
                  <a:pt x="-14" y="13974"/>
                  <a:pt x="6" y="14044"/>
                </a:cubicBezTo>
                <a:cubicBezTo>
                  <a:pt x="57" y="14218"/>
                  <a:pt x="146" y="14255"/>
                  <a:pt x="842" y="14392"/>
                </a:cubicBezTo>
                <a:cubicBezTo>
                  <a:pt x="1619" y="14545"/>
                  <a:pt x="1740" y="14603"/>
                  <a:pt x="1847" y="14872"/>
                </a:cubicBezTo>
                <a:cubicBezTo>
                  <a:pt x="1882" y="14960"/>
                  <a:pt x="1922" y="15272"/>
                  <a:pt x="1922" y="15458"/>
                </a:cubicBezTo>
                <a:cubicBezTo>
                  <a:pt x="1922" y="15709"/>
                  <a:pt x="1846" y="15851"/>
                  <a:pt x="1615" y="16026"/>
                </a:cubicBezTo>
                <a:cubicBezTo>
                  <a:pt x="1480" y="16129"/>
                  <a:pt x="1443" y="16179"/>
                  <a:pt x="1444" y="16268"/>
                </a:cubicBezTo>
                <a:cubicBezTo>
                  <a:pt x="1445" y="16346"/>
                  <a:pt x="1483" y="16399"/>
                  <a:pt x="1572" y="16450"/>
                </a:cubicBezTo>
                <a:cubicBezTo>
                  <a:pt x="1612" y="16473"/>
                  <a:pt x="1701" y="16527"/>
                  <a:pt x="1768" y="16571"/>
                </a:cubicBezTo>
                <a:cubicBezTo>
                  <a:pt x="1835" y="16614"/>
                  <a:pt x="1923" y="16670"/>
                  <a:pt x="1965" y="16694"/>
                </a:cubicBezTo>
                <a:lnTo>
                  <a:pt x="2041" y="16740"/>
                </a:lnTo>
                <a:lnTo>
                  <a:pt x="2001" y="16765"/>
                </a:lnTo>
                <a:cubicBezTo>
                  <a:pt x="1979" y="16779"/>
                  <a:pt x="1913" y="16836"/>
                  <a:pt x="1853" y="16892"/>
                </a:cubicBezTo>
                <a:cubicBezTo>
                  <a:pt x="1723" y="17013"/>
                  <a:pt x="1669" y="17112"/>
                  <a:pt x="1669" y="17232"/>
                </a:cubicBezTo>
                <a:cubicBezTo>
                  <a:pt x="1668" y="17374"/>
                  <a:pt x="1692" y="17406"/>
                  <a:pt x="1933" y="17606"/>
                </a:cubicBezTo>
                <a:cubicBezTo>
                  <a:pt x="1978" y="17643"/>
                  <a:pt x="2030" y="17704"/>
                  <a:pt x="2050" y="17745"/>
                </a:cubicBezTo>
                <a:cubicBezTo>
                  <a:pt x="2104" y="17856"/>
                  <a:pt x="2088" y="18002"/>
                  <a:pt x="1979" y="18375"/>
                </a:cubicBezTo>
                <a:cubicBezTo>
                  <a:pt x="1855" y="18802"/>
                  <a:pt x="1838" y="18887"/>
                  <a:pt x="1838" y="19095"/>
                </a:cubicBezTo>
                <a:cubicBezTo>
                  <a:pt x="1839" y="19607"/>
                  <a:pt x="2067" y="19881"/>
                  <a:pt x="2579" y="19983"/>
                </a:cubicBezTo>
                <a:cubicBezTo>
                  <a:pt x="2871" y="20042"/>
                  <a:pt x="3111" y="20051"/>
                  <a:pt x="3938" y="20041"/>
                </a:cubicBezTo>
                <a:cubicBezTo>
                  <a:pt x="4719" y="20033"/>
                  <a:pt x="4830" y="20029"/>
                  <a:pt x="5727" y="19966"/>
                </a:cubicBezTo>
                <a:cubicBezTo>
                  <a:pt x="6390" y="19920"/>
                  <a:pt x="7168" y="19916"/>
                  <a:pt x="7309" y="19959"/>
                </a:cubicBezTo>
                <a:cubicBezTo>
                  <a:pt x="7429" y="19996"/>
                  <a:pt x="7530" y="20088"/>
                  <a:pt x="7547" y="20179"/>
                </a:cubicBezTo>
                <a:cubicBezTo>
                  <a:pt x="7554" y="20213"/>
                  <a:pt x="7551" y="20358"/>
                  <a:pt x="7540" y="20500"/>
                </a:cubicBezTo>
                <a:cubicBezTo>
                  <a:pt x="7525" y="20701"/>
                  <a:pt x="7524" y="20794"/>
                  <a:pt x="7539" y="20922"/>
                </a:cubicBezTo>
                <a:cubicBezTo>
                  <a:pt x="7555" y="21066"/>
                  <a:pt x="7616" y="21361"/>
                  <a:pt x="7665" y="21535"/>
                </a:cubicBezTo>
                <a:lnTo>
                  <a:pt x="7683" y="21593"/>
                </a:lnTo>
                <a:lnTo>
                  <a:pt x="16903" y="21593"/>
                </a:lnTo>
                <a:lnTo>
                  <a:pt x="16919" y="21511"/>
                </a:lnTo>
                <a:cubicBezTo>
                  <a:pt x="16945" y="21382"/>
                  <a:pt x="16995" y="21079"/>
                  <a:pt x="17038" y="20781"/>
                </a:cubicBezTo>
                <a:cubicBezTo>
                  <a:pt x="17108" y="20307"/>
                  <a:pt x="17131" y="20025"/>
                  <a:pt x="17132" y="19664"/>
                </a:cubicBezTo>
                <a:cubicBezTo>
                  <a:pt x="17133" y="19286"/>
                  <a:pt x="17113" y="19112"/>
                  <a:pt x="17031" y="18785"/>
                </a:cubicBezTo>
                <a:cubicBezTo>
                  <a:pt x="16989" y="18617"/>
                  <a:pt x="16960" y="18526"/>
                  <a:pt x="16781" y="18016"/>
                </a:cubicBezTo>
                <a:cubicBezTo>
                  <a:pt x="16691" y="17759"/>
                  <a:pt x="16662" y="17603"/>
                  <a:pt x="16662" y="17391"/>
                </a:cubicBezTo>
                <a:cubicBezTo>
                  <a:pt x="16662" y="17174"/>
                  <a:pt x="16687" y="17065"/>
                  <a:pt x="16787" y="16865"/>
                </a:cubicBezTo>
                <a:cubicBezTo>
                  <a:pt x="16917" y="16602"/>
                  <a:pt x="17137" y="16372"/>
                  <a:pt x="17578" y="16034"/>
                </a:cubicBezTo>
                <a:cubicBezTo>
                  <a:pt x="18579" y="15266"/>
                  <a:pt x="19201" y="14615"/>
                  <a:pt x="19858" y="13648"/>
                </a:cubicBezTo>
                <a:cubicBezTo>
                  <a:pt x="20245" y="13079"/>
                  <a:pt x="20533" y="12539"/>
                  <a:pt x="20908" y="11676"/>
                </a:cubicBezTo>
                <a:cubicBezTo>
                  <a:pt x="21145" y="11131"/>
                  <a:pt x="21269" y="10774"/>
                  <a:pt x="21390" y="10288"/>
                </a:cubicBezTo>
                <a:cubicBezTo>
                  <a:pt x="21567" y="9578"/>
                  <a:pt x="21586" y="9031"/>
                  <a:pt x="21460" y="8365"/>
                </a:cubicBezTo>
                <a:cubicBezTo>
                  <a:pt x="21357" y="7818"/>
                  <a:pt x="20948" y="6383"/>
                  <a:pt x="20731" y="5807"/>
                </a:cubicBezTo>
                <a:cubicBezTo>
                  <a:pt x="20345" y="4780"/>
                  <a:pt x="19798" y="3988"/>
                  <a:pt x="18789" y="2992"/>
                </a:cubicBezTo>
                <a:cubicBezTo>
                  <a:pt x="17186" y="1411"/>
                  <a:pt x="15636" y="557"/>
                  <a:pt x="13717" y="200"/>
                </a:cubicBezTo>
                <a:cubicBezTo>
                  <a:pt x="13052" y="76"/>
                  <a:pt x="12374" y="9"/>
                  <a:pt x="11708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5" name="Sente"/>
          <p:cNvSpPr/>
          <p:nvPr/>
        </p:nvSpPr>
        <p:spPr>
          <a:xfrm>
            <a:off x="4604166" y="4718601"/>
            <a:ext cx="1417219" cy="673101"/>
          </a:xfrm>
          <a:prstGeom prst="rect">
            <a:avLst/>
          </a:prstGeom>
          <a:ln w="12700">
            <a:solidFill>
              <a:schemeClr val="accent6">
                <a:hueOff val="-198112"/>
                <a:satOff val="1140"/>
                <a:lumOff val="11584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Sente</a:t>
            </a:r>
          </a:p>
        </p:txBody>
      </p:sp>
      <p:sp>
        <p:nvSpPr>
          <p:cNvPr id="116" name="pensa"/>
          <p:cNvSpPr/>
          <p:nvPr/>
        </p:nvSpPr>
        <p:spPr>
          <a:xfrm>
            <a:off x="3882791" y="1490087"/>
            <a:ext cx="1459282" cy="673101"/>
          </a:xfrm>
          <a:prstGeom prst="rect">
            <a:avLst/>
          </a:prstGeom>
          <a:ln w="12700">
            <a:solidFill>
              <a:schemeClr val="accent6">
                <a:hueOff val="-198112"/>
                <a:satOff val="1140"/>
                <a:lumOff val="11584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pensa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 advAuto="0"/>
      <p:bldP spid="111" grpId="0" animBg="1" advAuto="0"/>
      <p:bldP spid="112" grpId="0" animBg="1" advAuto="0"/>
      <p:bldP spid="113" grpId="0" animBg="1" advAuto="0"/>
      <p:bldP spid="115" grpId="0" animBg="1" advAuto="0"/>
      <p:bldP spid="11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L'OLD BRAIN è egocentrico"/>
          <p:cNvSpPr txBox="1">
            <a:spLocks noGrp="1"/>
          </p:cNvSpPr>
          <p:nvPr>
            <p:ph type="body" sz="quarter" idx="1"/>
          </p:nvPr>
        </p:nvSpPr>
        <p:spPr>
          <a:xfrm>
            <a:off x="777945" y="598670"/>
            <a:ext cx="12293600" cy="125834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 è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egocentrico</a:t>
            </a:r>
          </a:p>
        </p:txBody>
      </p:sp>
      <p:sp>
        <p:nvSpPr>
          <p:cNvPr id="119" name="L'OLD BRAIN è sensibile a un contrasto deciso"/>
          <p:cNvSpPr txBox="1"/>
          <p:nvPr/>
        </p:nvSpPr>
        <p:spPr>
          <a:xfrm>
            <a:off x="777945" y="1497403"/>
            <a:ext cx="12293600" cy="12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 è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sensibile a un contrasto deciso</a:t>
            </a:r>
          </a:p>
        </p:txBody>
      </p:sp>
      <p:sp>
        <p:nvSpPr>
          <p:cNvPr id="120" name="L'OLD BRAIN è concreto"/>
          <p:cNvSpPr txBox="1"/>
          <p:nvPr/>
        </p:nvSpPr>
        <p:spPr>
          <a:xfrm>
            <a:off x="777945" y="2297519"/>
            <a:ext cx="12293600" cy="1258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 è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concreto</a:t>
            </a:r>
          </a:p>
        </p:txBody>
      </p:sp>
      <p:sp>
        <p:nvSpPr>
          <p:cNvPr id="121" name="L'OLD BRAIN ricorda l'inizio e la fine"/>
          <p:cNvSpPr txBox="1"/>
          <p:nvPr/>
        </p:nvSpPr>
        <p:spPr>
          <a:xfrm>
            <a:off x="777944" y="3218250"/>
            <a:ext cx="12293601" cy="12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ricorda l'inizio e la fine</a:t>
            </a:r>
          </a:p>
        </p:txBody>
      </p:sp>
      <p:sp>
        <p:nvSpPr>
          <p:cNvPr id="122" name="L'OLD BRAIN è visivo"/>
          <p:cNvSpPr txBox="1"/>
          <p:nvPr/>
        </p:nvSpPr>
        <p:spPr>
          <a:xfrm>
            <a:off x="777944" y="4164750"/>
            <a:ext cx="12293600" cy="12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 è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visivo</a:t>
            </a:r>
          </a:p>
        </p:txBody>
      </p:sp>
      <p:sp>
        <p:nvSpPr>
          <p:cNvPr id="123" name="L'OLD BRAIN reagisce fortemente alle emozioni"/>
          <p:cNvSpPr txBox="1"/>
          <p:nvPr/>
        </p:nvSpPr>
        <p:spPr>
          <a:xfrm>
            <a:off x="777945" y="5116832"/>
            <a:ext cx="12293600" cy="12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</a:t>
            </a:r>
            <a:r>
              <a:rPr b="1"/>
              <a:t>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reagisce fortemente alle emozioni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AB7814D-5C1C-4EB1-810D-D742C8AFDBA3-L0-001.jpeg" descr="2AB7814D-5C1C-4EB1-810D-D742C8AFDBA3-L0-001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69"/>
            <a:ext cx="13004800" cy="9713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3A39AE44-9EE6-46FD-AAAB-1066D2CD4288-L0-001.jpeg" descr="3A39AE44-9EE6-46FD-AAAB-1066D2CD4288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8737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Neuromarke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Neuromarketing</a:t>
            </a:r>
          </a:p>
        </p:txBody>
      </p:sp>
      <p:sp>
        <p:nvSpPr>
          <p:cNvPr id="130" name="Fagli trovare subito ció che cerca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Fagli trovare subito ció che cerca</a:t>
            </a:r>
          </a:p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Falla semplice!</a:t>
            </a:r>
          </a:p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Dai le giuste informazioni al giusto target</a:t>
            </a:r>
          </a:p>
        </p:txBody>
      </p:sp>
      <p:pic>
        <p:nvPicPr>
          <p:cNvPr id="131" name="2E477453-6BA3-4A63-A3F9-793753159303-L0-001.jpeg" descr="2E477453-6BA3-4A63-A3F9-793753159303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687" y="3766791"/>
            <a:ext cx="5134225" cy="5134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Individuate il PAIN">
            <a:hlinkClick r:id="" action="ppaction://hlinkshowjump?jump=firstslide"/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295715" y="659190"/>
            <a:ext cx="5892801" cy="227101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Individuate il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PAIN</a:t>
            </a:r>
          </a:p>
        </p:txBody>
      </p:sp>
      <p:sp>
        <p:nvSpPr>
          <p:cNvPr id="134" name="Differenziate i vostri CLAIM"/>
          <p:cNvSpPr txBox="1"/>
          <p:nvPr/>
        </p:nvSpPr>
        <p:spPr>
          <a:xfrm>
            <a:off x="6127330" y="2042230"/>
            <a:ext cx="6229571" cy="227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Differenziate i vostri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CLAIM</a:t>
            </a:r>
          </a:p>
        </p:txBody>
      </p:sp>
      <p:sp>
        <p:nvSpPr>
          <p:cNvPr id="135" name="Dimostrate il GAIN"/>
          <p:cNvSpPr txBox="1"/>
          <p:nvPr/>
        </p:nvSpPr>
        <p:spPr>
          <a:xfrm>
            <a:off x="6127330" y="3534845"/>
            <a:ext cx="5892801" cy="227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Dimostrate il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GAIN</a:t>
            </a:r>
          </a:p>
        </p:txBody>
      </p:sp>
      <p:sp>
        <p:nvSpPr>
          <p:cNvPr id="136" name="Inviate il messaggio all'OLD BRAIN"/>
          <p:cNvSpPr txBox="1"/>
          <p:nvPr/>
        </p:nvSpPr>
        <p:spPr>
          <a:xfrm>
            <a:off x="6086363" y="5106135"/>
            <a:ext cx="7232874" cy="227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Inviate il messaggio all'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OLD BRAIN</a:t>
            </a:r>
          </a:p>
        </p:txBody>
      </p:sp>
      <p:pic>
        <p:nvPicPr>
          <p:cNvPr id="137" name="foto_azimut_analisi_tecnica.jpg" descr="foto_azimut_analisi_tecnic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380" y="2921854"/>
            <a:ext cx="4432291" cy="5189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96" extrusionOk="0">
                <a:moveTo>
                  <a:pt x="14889" y="1"/>
                </a:moveTo>
                <a:cubicBezTo>
                  <a:pt x="14848" y="5"/>
                  <a:pt x="14828" y="36"/>
                  <a:pt x="14810" y="95"/>
                </a:cubicBezTo>
                <a:cubicBezTo>
                  <a:pt x="14780" y="194"/>
                  <a:pt x="14725" y="196"/>
                  <a:pt x="14489" y="113"/>
                </a:cubicBezTo>
                <a:cubicBezTo>
                  <a:pt x="14418" y="88"/>
                  <a:pt x="14395" y="111"/>
                  <a:pt x="14381" y="214"/>
                </a:cubicBezTo>
                <a:cubicBezTo>
                  <a:pt x="14365" y="334"/>
                  <a:pt x="14343" y="346"/>
                  <a:pt x="14157" y="341"/>
                </a:cubicBezTo>
                <a:cubicBezTo>
                  <a:pt x="13941" y="335"/>
                  <a:pt x="13923" y="350"/>
                  <a:pt x="14004" y="460"/>
                </a:cubicBezTo>
                <a:cubicBezTo>
                  <a:pt x="14085" y="569"/>
                  <a:pt x="13969" y="696"/>
                  <a:pt x="13790" y="696"/>
                </a:cubicBezTo>
                <a:cubicBezTo>
                  <a:pt x="13543" y="696"/>
                  <a:pt x="13348" y="618"/>
                  <a:pt x="13386" y="534"/>
                </a:cubicBezTo>
                <a:cubicBezTo>
                  <a:pt x="13423" y="451"/>
                  <a:pt x="13098" y="315"/>
                  <a:pt x="12831" y="301"/>
                </a:cubicBezTo>
                <a:cubicBezTo>
                  <a:pt x="12741" y="297"/>
                  <a:pt x="12570" y="256"/>
                  <a:pt x="12450" y="212"/>
                </a:cubicBezTo>
                <a:cubicBezTo>
                  <a:pt x="12184" y="114"/>
                  <a:pt x="12018" y="127"/>
                  <a:pt x="11992" y="252"/>
                </a:cubicBezTo>
                <a:cubicBezTo>
                  <a:pt x="11959" y="411"/>
                  <a:pt x="11892" y="429"/>
                  <a:pt x="11637" y="346"/>
                </a:cubicBezTo>
                <a:cubicBezTo>
                  <a:pt x="11335" y="247"/>
                  <a:pt x="11250" y="283"/>
                  <a:pt x="11289" y="489"/>
                </a:cubicBezTo>
                <a:cubicBezTo>
                  <a:pt x="11330" y="707"/>
                  <a:pt x="11233" y="763"/>
                  <a:pt x="10918" y="706"/>
                </a:cubicBezTo>
                <a:cubicBezTo>
                  <a:pt x="10692" y="665"/>
                  <a:pt x="10670" y="668"/>
                  <a:pt x="10670" y="749"/>
                </a:cubicBezTo>
                <a:cubicBezTo>
                  <a:pt x="10670" y="797"/>
                  <a:pt x="10699" y="877"/>
                  <a:pt x="10734" y="925"/>
                </a:cubicBezTo>
                <a:cubicBezTo>
                  <a:pt x="10786" y="996"/>
                  <a:pt x="10780" y="1038"/>
                  <a:pt x="10705" y="1135"/>
                </a:cubicBezTo>
                <a:cubicBezTo>
                  <a:pt x="10631" y="1232"/>
                  <a:pt x="10568" y="1257"/>
                  <a:pt x="10394" y="1257"/>
                </a:cubicBezTo>
                <a:cubicBezTo>
                  <a:pt x="10137" y="1257"/>
                  <a:pt x="10105" y="1344"/>
                  <a:pt x="10313" y="1475"/>
                </a:cubicBezTo>
                <a:cubicBezTo>
                  <a:pt x="10428" y="1548"/>
                  <a:pt x="10442" y="1584"/>
                  <a:pt x="10406" y="1700"/>
                </a:cubicBezTo>
                <a:cubicBezTo>
                  <a:pt x="10374" y="1801"/>
                  <a:pt x="10318" y="1848"/>
                  <a:pt x="10195" y="1875"/>
                </a:cubicBezTo>
                <a:cubicBezTo>
                  <a:pt x="9958" y="1927"/>
                  <a:pt x="9917" y="2085"/>
                  <a:pt x="10129" y="2124"/>
                </a:cubicBezTo>
                <a:cubicBezTo>
                  <a:pt x="10216" y="2141"/>
                  <a:pt x="10315" y="2196"/>
                  <a:pt x="10348" y="2248"/>
                </a:cubicBezTo>
                <a:cubicBezTo>
                  <a:pt x="10397" y="2328"/>
                  <a:pt x="10379" y="2366"/>
                  <a:pt x="10239" y="2489"/>
                </a:cubicBezTo>
                <a:cubicBezTo>
                  <a:pt x="10048" y="2658"/>
                  <a:pt x="10067" y="2714"/>
                  <a:pt x="10355" y="2816"/>
                </a:cubicBezTo>
                <a:cubicBezTo>
                  <a:pt x="10563" y="2890"/>
                  <a:pt x="10609" y="2973"/>
                  <a:pt x="10498" y="3067"/>
                </a:cubicBezTo>
                <a:cubicBezTo>
                  <a:pt x="10453" y="3106"/>
                  <a:pt x="10379" y="3103"/>
                  <a:pt x="10218" y="3054"/>
                </a:cubicBezTo>
                <a:cubicBezTo>
                  <a:pt x="10097" y="3018"/>
                  <a:pt x="9918" y="2988"/>
                  <a:pt x="9820" y="2988"/>
                </a:cubicBezTo>
                <a:cubicBezTo>
                  <a:pt x="9663" y="2988"/>
                  <a:pt x="9632" y="3010"/>
                  <a:pt x="9555" y="3175"/>
                </a:cubicBezTo>
                <a:cubicBezTo>
                  <a:pt x="9507" y="3278"/>
                  <a:pt x="9455" y="3361"/>
                  <a:pt x="9441" y="3361"/>
                </a:cubicBezTo>
                <a:cubicBezTo>
                  <a:pt x="9427" y="3361"/>
                  <a:pt x="9286" y="3317"/>
                  <a:pt x="9128" y="3264"/>
                </a:cubicBezTo>
                <a:cubicBezTo>
                  <a:pt x="8604" y="3087"/>
                  <a:pt x="8375" y="3214"/>
                  <a:pt x="8482" y="3621"/>
                </a:cubicBezTo>
                <a:cubicBezTo>
                  <a:pt x="8541" y="3842"/>
                  <a:pt x="8444" y="3903"/>
                  <a:pt x="8138" y="3839"/>
                </a:cubicBezTo>
                <a:cubicBezTo>
                  <a:pt x="7824" y="3773"/>
                  <a:pt x="7566" y="3771"/>
                  <a:pt x="7522" y="3832"/>
                </a:cubicBezTo>
                <a:cubicBezTo>
                  <a:pt x="7502" y="3860"/>
                  <a:pt x="7547" y="3984"/>
                  <a:pt x="7622" y="4108"/>
                </a:cubicBezTo>
                <a:lnTo>
                  <a:pt x="7758" y="4334"/>
                </a:lnTo>
                <a:lnTo>
                  <a:pt x="7595" y="4503"/>
                </a:lnTo>
                <a:cubicBezTo>
                  <a:pt x="7446" y="4658"/>
                  <a:pt x="7411" y="4671"/>
                  <a:pt x="7143" y="4671"/>
                </a:cubicBezTo>
                <a:cubicBezTo>
                  <a:pt x="6748" y="4671"/>
                  <a:pt x="6706" y="4763"/>
                  <a:pt x="7002" y="4996"/>
                </a:cubicBezTo>
                <a:cubicBezTo>
                  <a:pt x="7214" y="5163"/>
                  <a:pt x="7221" y="5177"/>
                  <a:pt x="7161" y="5330"/>
                </a:cubicBezTo>
                <a:cubicBezTo>
                  <a:pt x="7074" y="5550"/>
                  <a:pt x="7036" y="5581"/>
                  <a:pt x="6786" y="5652"/>
                </a:cubicBezTo>
                <a:cubicBezTo>
                  <a:pt x="6635" y="5695"/>
                  <a:pt x="6565" y="5742"/>
                  <a:pt x="6565" y="5801"/>
                </a:cubicBezTo>
                <a:cubicBezTo>
                  <a:pt x="6565" y="5848"/>
                  <a:pt x="6559" y="5901"/>
                  <a:pt x="6552" y="5918"/>
                </a:cubicBezTo>
                <a:cubicBezTo>
                  <a:pt x="6544" y="5935"/>
                  <a:pt x="6617" y="5971"/>
                  <a:pt x="6712" y="5999"/>
                </a:cubicBezTo>
                <a:cubicBezTo>
                  <a:pt x="6808" y="6027"/>
                  <a:pt x="6903" y="6064"/>
                  <a:pt x="6923" y="6081"/>
                </a:cubicBezTo>
                <a:cubicBezTo>
                  <a:pt x="6957" y="6111"/>
                  <a:pt x="6713" y="6218"/>
                  <a:pt x="6129" y="6428"/>
                </a:cubicBezTo>
                <a:cubicBezTo>
                  <a:pt x="5611" y="6615"/>
                  <a:pt x="4864" y="7110"/>
                  <a:pt x="4723" y="7360"/>
                </a:cubicBezTo>
                <a:cubicBezTo>
                  <a:pt x="4680" y="7437"/>
                  <a:pt x="4611" y="7550"/>
                  <a:pt x="4571" y="7611"/>
                </a:cubicBezTo>
                <a:cubicBezTo>
                  <a:pt x="4457" y="7782"/>
                  <a:pt x="4361" y="8599"/>
                  <a:pt x="4389" y="9152"/>
                </a:cubicBezTo>
                <a:cubicBezTo>
                  <a:pt x="4412" y="9599"/>
                  <a:pt x="4438" y="9701"/>
                  <a:pt x="4644" y="10148"/>
                </a:cubicBezTo>
                <a:cubicBezTo>
                  <a:pt x="4885" y="10670"/>
                  <a:pt x="4960" y="11024"/>
                  <a:pt x="5089" y="12238"/>
                </a:cubicBezTo>
                <a:cubicBezTo>
                  <a:pt x="5167" y="12980"/>
                  <a:pt x="5128" y="13258"/>
                  <a:pt x="4882" y="13695"/>
                </a:cubicBezTo>
                <a:cubicBezTo>
                  <a:pt x="4723" y="13978"/>
                  <a:pt x="4586" y="14127"/>
                  <a:pt x="4173" y="14470"/>
                </a:cubicBezTo>
                <a:cubicBezTo>
                  <a:pt x="3626" y="14923"/>
                  <a:pt x="3490" y="14983"/>
                  <a:pt x="2768" y="15094"/>
                </a:cubicBezTo>
                <a:cubicBezTo>
                  <a:pt x="2303" y="15165"/>
                  <a:pt x="1205" y="15155"/>
                  <a:pt x="630" y="15074"/>
                </a:cubicBezTo>
                <a:cubicBezTo>
                  <a:pt x="359" y="15036"/>
                  <a:pt x="105" y="15005"/>
                  <a:pt x="68" y="15005"/>
                </a:cubicBezTo>
                <a:cubicBezTo>
                  <a:pt x="14" y="15004"/>
                  <a:pt x="0" y="15693"/>
                  <a:pt x="0" y="18300"/>
                </a:cubicBezTo>
                <a:lnTo>
                  <a:pt x="0" y="21596"/>
                </a:lnTo>
                <a:lnTo>
                  <a:pt x="8564" y="21596"/>
                </a:lnTo>
                <a:cubicBezTo>
                  <a:pt x="13273" y="21596"/>
                  <a:pt x="17125" y="21586"/>
                  <a:pt x="17125" y="21573"/>
                </a:cubicBezTo>
                <a:cubicBezTo>
                  <a:pt x="17125" y="21512"/>
                  <a:pt x="16558" y="20580"/>
                  <a:pt x="16383" y="20356"/>
                </a:cubicBezTo>
                <a:cubicBezTo>
                  <a:pt x="16106" y="19999"/>
                  <a:pt x="15494" y="19489"/>
                  <a:pt x="15293" y="19447"/>
                </a:cubicBezTo>
                <a:cubicBezTo>
                  <a:pt x="15263" y="19441"/>
                  <a:pt x="15177" y="19398"/>
                  <a:pt x="15102" y="19353"/>
                </a:cubicBezTo>
                <a:cubicBezTo>
                  <a:pt x="14951" y="19262"/>
                  <a:pt x="14445" y="19066"/>
                  <a:pt x="14445" y="19097"/>
                </a:cubicBezTo>
                <a:cubicBezTo>
                  <a:pt x="14445" y="19130"/>
                  <a:pt x="14009" y="18926"/>
                  <a:pt x="13973" y="18876"/>
                </a:cubicBezTo>
                <a:cubicBezTo>
                  <a:pt x="13925" y="18810"/>
                  <a:pt x="14274" y="18569"/>
                  <a:pt x="14499" y="18513"/>
                </a:cubicBezTo>
                <a:cubicBezTo>
                  <a:pt x="14742" y="18452"/>
                  <a:pt x="15686" y="18452"/>
                  <a:pt x="16360" y="18513"/>
                </a:cubicBezTo>
                <a:cubicBezTo>
                  <a:pt x="17290" y="18596"/>
                  <a:pt x="18056" y="18446"/>
                  <a:pt x="18644" y="18067"/>
                </a:cubicBezTo>
                <a:cubicBezTo>
                  <a:pt x="19094" y="17777"/>
                  <a:pt x="19162" y="17657"/>
                  <a:pt x="19145" y="17188"/>
                </a:cubicBezTo>
                <a:cubicBezTo>
                  <a:pt x="19138" y="16977"/>
                  <a:pt x="19130" y="16667"/>
                  <a:pt x="19128" y="16499"/>
                </a:cubicBezTo>
                <a:lnTo>
                  <a:pt x="19124" y="16195"/>
                </a:lnTo>
                <a:lnTo>
                  <a:pt x="19369" y="16096"/>
                </a:lnTo>
                <a:cubicBezTo>
                  <a:pt x="19505" y="16041"/>
                  <a:pt x="19646" y="15972"/>
                  <a:pt x="19682" y="15943"/>
                </a:cubicBezTo>
                <a:cubicBezTo>
                  <a:pt x="19758" y="15884"/>
                  <a:pt x="19726" y="15662"/>
                  <a:pt x="19613" y="15459"/>
                </a:cubicBezTo>
                <a:cubicBezTo>
                  <a:pt x="19544" y="15335"/>
                  <a:pt x="19548" y="15328"/>
                  <a:pt x="19721" y="15266"/>
                </a:cubicBezTo>
                <a:cubicBezTo>
                  <a:pt x="19820" y="15230"/>
                  <a:pt x="19969" y="15127"/>
                  <a:pt x="20050" y="15036"/>
                </a:cubicBezTo>
                <a:cubicBezTo>
                  <a:pt x="20194" y="14874"/>
                  <a:pt x="20195" y="14866"/>
                  <a:pt x="20127" y="14584"/>
                </a:cubicBezTo>
                <a:cubicBezTo>
                  <a:pt x="20067" y="14338"/>
                  <a:pt x="20068" y="14278"/>
                  <a:pt x="20138" y="14171"/>
                </a:cubicBezTo>
                <a:cubicBezTo>
                  <a:pt x="20214" y="14056"/>
                  <a:pt x="20257" y="14043"/>
                  <a:pt x="20653" y="14019"/>
                </a:cubicBezTo>
                <a:lnTo>
                  <a:pt x="21084" y="13992"/>
                </a:lnTo>
                <a:lnTo>
                  <a:pt x="21344" y="13751"/>
                </a:lnTo>
                <a:cubicBezTo>
                  <a:pt x="21568" y="13543"/>
                  <a:pt x="21600" y="13488"/>
                  <a:pt x="21578" y="13356"/>
                </a:cubicBezTo>
                <a:cubicBezTo>
                  <a:pt x="21555" y="13213"/>
                  <a:pt x="21233" y="12625"/>
                  <a:pt x="21103" y="12486"/>
                </a:cubicBezTo>
                <a:cubicBezTo>
                  <a:pt x="21070" y="12451"/>
                  <a:pt x="21039" y="12398"/>
                  <a:pt x="21033" y="12367"/>
                </a:cubicBezTo>
                <a:cubicBezTo>
                  <a:pt x="21020" y="12290"/>
                  <a:pt x="20824" y="11917"/>
                  <a:pt x="20566" y="11479"/>
                </a:cubicBezTo>
                <a:cubicBezTo>
                  <a:pt x="20404" y="11205"/>
                  <a:pt x="20357" y="11078"/>
                  <a:pt x="20382" y="10982"/>
                </a:cubicBezTo>
                <a:cubicBezTo>
                  <a:pt x="20401" y="10909"/>
                  <a:pt x="20389" y="10838"/>
                  <a:pt x="20357" y="10821"/>
                </a:cubicBezTo>
                <a:cubicBezTo>
                  <a:pt x="20255" y="10768"/>
                  <a:pt x="20295" y="10659"/>
                  <a:pt x="20471" y="10503"/>
                </a:cubicBezTo>
                <a:cubicBezTo>
                  <a:pt x="20795" y="10215"/>
                  <a:pt x="20820" y="10155"/>
                  <a:pt x="20811" y="9698"/>
                </a:cubicBezTo>
                <a:cubicBezTo>
                  <a:pt x="20805" y="9384"/>
                  <a:pt x="20769" y="9186"/>
                  <a:pt x="20666" y="8925"/>
                </a:cubicBezTo>
                <a:cubicBezTo>
                  <a:pt x="20579" y="8704"/>
                  <a:pt x="20494" y="8317"/>
                  <a:pt x="20436" y="7873"/>
                </a:cubicBezTo>
                <a:cubicBezTo>
                  <a:pt x="20360" y="7292"/>
                  <a:pt x="20239" y="6637"/>
                  <a:pt x="20167" y="6423"/>
                </a:cubicBezTo>
                <a:cubicBezTo>
                  <a:pt x="20093" y="6200"/>
                  <a:pt x="19527" y="5401"/>
                  <a:pt x="19296" y="5193"/>
                </a:cubicBezTo>
                <a:cubicBezTo>
                  <a:pt x="19201" y="5107"/>
                  <a:pt x="19025" y="4996"/>
                  <a:pt x="18903" y="4947"/>
                </a:cubicBezTo>
                <a:cubicBezTo>
                  <a:pt x="18617" y="4831"/>
                  <a:pt x="17996" y="4720"/>
                  <a:pt x="17628" y="4719"/>
                </a:cubicBezTo>
                <a:cubicBezTo>
                  <a:pt x="17235" y="4718"/>
                  <a:pt x="17125" y="4661"/>
                  <a:pt x="17125" y="4460"/>
                </a:cubicBezTo>
                <a:cubicBezTo>
                  <a:pt x="17125" y="4314"/>
                  <a:pt x="17151" y="4288"/>
                  <a:pt x="17373" y="4199"/>
                </a:cubicBezTo>
                <a:cubicBezTo>
                  <a:pt x="17696" y="4069"/>
                  <a:pt x="17716" y="3911"/>
                  <a:pt x="17421" y="3806"/>
                </a:cubicBezTo>
                <a:cubicBezTo>
                  <a:pt x="17312" y="3767"/>
                  <a:pt x="17178" y="3736"/>
                  <a:pt x="17125" y="3736"/>
                </a:cubicBezTo>
                <a:cubicBezTo>
                  <a:pt x="17073" y="3736"/>
                  <a:pt x="17000" y="3704"/>
                  <a:pt x="16963" y="3665"/>
                </a:cubicBezTo>
                <a:cubicBezTo>
                  <a:pt x="16907" y="3608"/>
                  <a:pt x="16925" y="3566"/>
                  <a:pt x="17067" y="3427"/>
                </a:cubicBezTo>
                <a:cubicBezTo>
                  <a:pt x="17163" y="3335"/>
                  <a:pt x="17233" y="3225"/>
                  <a:pt x="17224" y="3183"/>
                </a:cubicBezTo>
                <a:cubicBezTo>
                  <a:pt x="17199" y="3071"/>
                  <a:pt x="16797" y="2891"/>
                  <a:pt x="16606" y="2906"/>
                </a:cubicBezTo>
                <a:cubicBezTo>
                  <a:pt x="16447" y="2917"/>
                  <a:pt x="16444" y="2911"/>
                  <a:pt x="16461" y="2744"/>
                </a:cubicBezTo>
                <a:cubicBezTo>
                  <a:pt x="16477" y="2586"/>
                  <a:pt x="16462" y="2565"/>
                  <a:pt x="16296" y="2506"/>
                </a:cubicBezTo>
                <a:cubicBezTo>
                  <a:pt x="16016" y="2407"/>
                  <a:pt x="15759" y="2375"/>
                  <a:pt x="15647" y="2427"/>
                </a:cubicBezTo>
                <a:cubicBezTo>
                  <a:pt x="15572" y="2461"/>
                  <a:pt x="15534" y="2457"/>
                  <a:pt x="15502" y="2410"/>
                </a:cubicBezTo>
                <a:cubicBezTo>
                  <a:pt x="15478" y="2375"/>
                  <a:pt x="15375" y="2310"/>
                  <a:pt x="15276" y="2266"/>
                </a:cubicBezTo>
                <a:cubicBezTo>
                  <a:pt x="15129" y="2202"/>
                  <a:pt x="15098" y="2164"/>
                  <a:pt x="15112" y="2062"/>
                </a:cubicBezTo>
                <a:cubicBezTo>
                  <a:pt x="15128" y="1937"/>
                  <a:pt x="15205" y="1914"/>
                  <a:pt x="15430" y="1964"/>
                </a:cubicBezTo>
                <a:cubicBezTo>
                  <a:pt x="15484" y="1976"/>
                  <a:pt x="15512" y="1949"/>
                  <a:pt x="15512" y="1885"/>
                </a:cubicBezTo>
                <a:cubicBezTo>
                  <a:pt x="15512" y="1732"/>
                  <a:pt x="15641" y="1628"/>
                  <a:pt x="15792" y="1660"/>
                </a:cubicBezTo>
                <a:cubicBezTo>
                  <a:pt x="15938" y="1692"/>
                  <a:pt x="15965" y="1626"/>
                  <a:pt x="15842" y="1538"/>
                </a:cubicBezTo>
                <a:cubicBezTo>
                  <a:pt x="15730" y="1459"/>
                  <a:pt x="15821" y="1325"/>
                  <a:pt x="16016" y="1282"/>
                </a:cubicBezTo>
                <a:lnTo>
                  <a:pt x="16169" y="1247"/>
                </a:lnTo>
                <a:lnTo>
                  <a:pt x="16045" y="1176"/>
                </a:lnTo>
                <a:cubicBezTo>
                  <a:pt x="15893" y="1088"/>
                  <a:pt x="15888" y="995"/>
                  <a:pt x="16032" y="919"/>
                </a:cubicBezTo>
                <a:cubicBezTo>
                  <a:pt x="16189" y="835"/>
                  <a:pt x="16166" y="760"/>
                  <a:pt x="15968" y="701"/>
                </a:cubicBezTo>
                <a:cubicBezTo>
                  <a:pt x="15799" y="651"/>
                  <a:pt x="15799" y="647"/>
                  <a:pt x="15896" y="555"/>
                </a:cubicBezTo>
                <a:cubicBezTo>
                  <a:pt x="16009" y="449"/>
                  <a:pt x="16012" y="454"/>
                  <a:pt x="15771" y="349"/>
                </a:cubicBezTo>
                <a:cubicBezTo>
                  <a:pt x="15672" y="306"/>
                  <a:pt x="15604" y="253"/>
                  <a:pt x="15620" y="232"/>
                </a:cubicBezTo>
                <a:cubicBezTo>
                  <a:pt x="15653" y="185"/>
                  <a:pt x="15331" y="62"/>
                  <a:pt x="15284" y="103"/>
                </a:cubicBezTo>
                <a:cubicBezTo>
                  <a:pt x="15266" y="118"/>
                  <a:pt x="15183" y="101"/>
                  <a:pt x="15098" y="63"/>
                </a:cubicBezTo>
                <a:cubicBezTo>
                  <a:pt x="14995" y="18"/>
                  <a:pt x="14931" y="-4"/>
                  <a:pt x="14889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414141"/>
      </a:dk1>
      <a:lt1>
        <a:srgbClr val="240041"/>
      </a:lt1>
      <a:dk2>
        <a:srgbClr val="484D4B"/>
      </a:dk2>
      <a:lt2>
        <a:srgbClr val="A5A5A5"/>
      </a:lt2>
      <a:accent1>
        <a:srgbClr val="669AA4"/>
      </a:accent1>
      <a:accent2>
        <a:srgbClr val="930706"/>
      </a:accent2>
      <a:accent3>
        <a:srgbClr val="CC4C0E"/>
      </a:accent3>
      <a:accent4>
        <a:srgbClr val="88845E"/>
      </a:accent4>
      <a:accent5>
        <a:srgbClr val="CF8616"/>
      </a:accent5>
      <a:accent6>
        <a:srgbClr val="4E576B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D747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84D4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484D4B"/>
      </a:dk2>
      <a:lt2>
        <a:srgbClr val="A5A5A5"/>
      </a:lt2>
      <a:accent1>
        <a:srgbClr val="669AA4"/>
      </a:accent1>
      <a:accent2>
        <a:srgbClr val="930706"/>
      </a:accent2>
      <a:accent3>
        <a:srgbClr val="CC4C0E"/>
      </a:accent3>
      <a:accent4>
        <a:srgbClr val="88845E"/>
      </a:accent4>
      <a:accent5>
        <a:srgbClr val="CF8616"/>
      </a:accent5>
      <a:accent6>
        <a:srgbClr val="4E576B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D747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84D4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Microsoft Macintosh PowerPoint</Application>
  <PresentationFormat>Personalizzato</PresentationFormat>
  <Paragraphs>48</Paragraphs>
  <Slides>23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American Typewriter</vt:lpstr>
      <vt:lpstr>Avenir Roman</vt:lpstr>
      <vt:lpstr>Chalkduster</vt:lpstr>
      <vt:lpstr>Gill Sans</vt:lpstr>
      <vt:lpstr>Gill Sans Light</vt:lpstr>
      <vt:lpstr>Helvetica Light</vt:lpstr>
      <vt:lpstr>Showroom</vt:lpstr>
      <vt:lpstr>NEUROmarketing</vt:lpstr>
      <vt:lpstr>Presentazione standard di PowerPoint</vt:lpstr>
      <vt:lpstr>Tradizione e innovazione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Neuromarketing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Neuromarketing</vt:lpstr>
      <vt:lpstr>Presentazione standard di PowerPoint</vt:lpstr>
      <vt:lpstr>Neuromarketing</vt:lpstr>
      <vt:lpstr>Presentazione standard di PowerPoint</vt:lpstr>
      <vt:lpstr>I 7 AMPLIFICATORI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NEUROmarketing</dc:title>
  <cp:lastModifiedBy>Microsoft Office User</cp:lastModifiedBy>
  <cp:revision>7</cp:revision>
  <dcterms:modified xsi:type="dcterms:W3CDTF">2020-05-18T13:20:12Z</dcterms:modified>
</cp:coreProperties>
</file>