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8" r:id="rId2"/>
    <p:sldId id="269" r:id="rId3"/>
    <p:sldId id="368" r:id="rId4"/>
    <p:sldId id="364" r:id="rId5"/>
    <p:sldId id="366" r:id="rId6"/>
    <p:sldId id="367" r:id="rId7"/>
    <p:sldId id="300" r:id="rId8"/>
    <p:sldId id="324" r:id="rId9"/>
    <p:sldId id="350" r:id="rId10"/>
    <p:sldId id="326" r:id="rId11"/>
    <p:sldId id="322" r:id="rId12"/>
    <p:sldId id="328" r:id="rId13"/>
    <p:sldId id="317" r:id="rId14"/>
    <p:sldId id="315" r:id="rId15"/>
    <p:sldId id="351" r:id="rId16"/>
    <p:sldId id="320" r:id="rId17"/>
    <p:sldId id="353" r:id="rId18"/>
    <p:sldId id="331" r:id="rId19"/>
    <p:sldId id="352" r:id="rId20"/>
    <p:sldId id="335" r:id="rId21"/>
    <p:sldId id="334" r:id="rId22"/>
    <p:sldId id="355" r:id="rId23"/>
    <p:sldId id="356" r:id="rId24"/>
    <p:sldId id="357" r:id="rId25"/>
    <p:sldId id="361" r:id="rId26"/>
    <p:sldId id="358" r:id="rId27"/>
    <p:sldId id="362" r:id="rId28"/>
    <p:sldId id="359" r:id="rId29"/>
    <p:sldId id="347" r:id="rId30"/>
    <p:sldId id="348" r:id="rId31"/>
    <p:sldId id="360" r:id="rId32"/>
    <p:sldId id="341" r:id="rId33"/>
    <p:sldId id="340" r:id="rId34"/>
    <p:sldId id="339" r:id="rId35"/>
    <p:sldId id="338" r:id="rId36"/>
    <p:sldId id="337" r:id="rId37"/>
    <p:sldId id="345" r:id="rId38"/>
    <p:sldId id="344" r:id="rId39"/>
    <p:sldId id="321" r:id="rId40"/>
    <p:sldId id="349"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712" autoAdjust="0"/>
  </p:normalViewPr>
  <p:slideViewPr>
    <p:cSldViewPr snapToGrid="0">
      <p:cViewPr varScale="1">
        <p:scale>
          <a:sx n="120" d="100"/>
          <a:sy n="120" d="100"/>
        </p:scale>
        <p:origin x="25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08283-01A4-4E13-8DCA-78453B1FF79C}" type="datetimeFigureOut">
              <a:rPr lang="it-IT" smtClean="0"/>
              <a:t>29/04/21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6CE7B-6F43-4C68-9BFE-B693BDECE264}" type="slidenum">
              <a:rPr lang="it-IT" smtClean="0"/>
              <a:t>‹N›</a:t>
            </a:fld>
            <a:endParaRPr lang="it-IT"/>
          </a:p>
        </p:txBody>
      </p:sp>
    </p:spTree>
    <p:extLst>
      <p:ext uri="{BB962C8B-B14F-4D97-AF65-F5344CB8AC3E}">
        <p14:creationId xmlns:p14="http://schemas.microsoft.com/office/powerpoint/2010/main" val="300799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B385BE56-259A-4BF0-A80B-2D4FC6FE8D7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350D056-0CC0-4BF8-A0E3-BB258FE9DE21}" type="slidenum">
              <a:t>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C190459D-2252-4C98-8868-306826A4756F}"/>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3AA027E2-B134-48B4-90B6-D8A383D7779A}"/>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94173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4D0A7A0-FF35-4381-BA90-01AABD30772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35F1A70-6CCB-45BE-BBCB-84B5F7D131BF}" type="slidenum">
              <a:t>13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A1B5C749-DC9E-4EB9-BA06-B4C450957EF4}"/>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7AEFD63-21BC-4030-8C3B-98EC38BC1279}"/>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D444B9B-3B0F-46B3-BDFC-18C687C03C5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07D22A3-D632-45AF-97D2-B2A43F93914C}" type="slidenum">
              <a:t>14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2A9AF963-8CB0-4FF6-BCB6-F8634129D801}"/>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41F4D106-11F9-4193-BECA-AE8900673AEF}"/>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2DCB5276-6412-4D4E-8FDB-DE2169B1665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B5844D9-8C86-438B-80AF-E1DF7AA19E42}" type="slidenum">
              <a:t>15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9DC57E19-D906-4588-BC8E-A8B56CD05D4C}"/>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176D3A12-2F23-4739-AE52-E3C4DD2DC47D}"/>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44E31E3C-697C-45B0-8678-48D24DE553C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371F2B-FD14-4FF0-90AD-E4FCCFA4854D}" type="slidenum">
              <a:t>16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3D4A4D89-DCEE-47F2-B97A-A1BA4B89563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4C4E1BAE-FEEB-48C7-BAC9-138927D5C520}"/>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2601DB2-D919-45C2-922E-DB0120FBAB4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EE81EFC-565A-4E6D-BD8B-F564ED3474EB}" type="slidenum">
              <a:t>17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3196303C-53C8-4091-BEB0-BBE41F5CD3E8}"/>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FD8E68AD-24D4-49F4-AA32-D3204F2E12B1}"/>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174093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2601DB2-D919-45C2-922E-DB0120FBAB4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EE81EFC-565A-4E6D-BD8B-F564ED3474EB}" type="slidenum">
              <a:t>18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3196303C-53C8-4091-BEB0-BBE41F5CD3E8}"/>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FD8E68AD-24D4-49F4-AA32-D3204F2E12B1}"/>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2601DB2-D919-45C2-922E-DB0120FBAB4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EE81EFC-565A-4E6D-BD8B-F564ED3474EB}" type="slidenum">
              <a:t>19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3196303C-53C8-4091-BEB0-BBE41F5CD3E8}"/>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FD8E68AD-24D4-49F4-AA32-D3204F2E12B1}"/>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82594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C3F524E-694D-4CF6-AB7E-88AAEBD55A7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7888961-39AC-447E-BC06-95617C71D831}" type="slidenum">
              <a:t>20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2F103D48-0CC5-411A-BAA9-DB914A66064E}"/>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98367B34-E578-494B-B55A-CE6582854D9F}"/>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C36C9E6-F5F4-4ACC-BC15-AFC3603421B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7F1A983-BB4C-42F2-B813-7FEE12610B0A}" type="slidenum">
              <a:t>21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DF41A4C-DB18-4098-BC16-E1C699AC390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1A1A297-DB82-4144-B676-7C138DABC94D}"/>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C36C9E6-F5F4-4ACC-BC15-AFC3603421B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7F1A983-BB4C-42F2-B813-7FEE12610B0A}" type="slidenum">
              <a:t>22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DF41A4C-DB18-4098-BC16-E1C699AC390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1A1A297-DB82-4144-B676-7C138DABC94D}"/>
              </a:ext>
            </a:extLst>
          </p:cNvPr>
          <p:cNvSpPr txBox="1">
            <a:spLocks noGrp="1"/>
          </p:cNvSpPr>
          <p:nvPr>
            <p:ph type="body" sz="quarter" idx="1"/>
          </p:nvPr>
        </p:nvSpPr>
        <p:spPr/>
        <p:txBody>
          <a:bodyPr>
            <a:spAutoFit/>
          </a:bodyPr>
          <a:lstStyle/>
          <a:p>
            <a:endParaRPr lang="it-IT" dirty="0"/>
          </a:p>
        </p:txBody>
      </p:sp>
    </p:spTree>
    <p:extLst>
      <p:ext uri="{BB962C8B-B14F-4D97-AF65-F5344CB8AC3E}">
        <p14:creationId xmlns:p14="http://schemas.microsoft.com/office/powerpoint/2010/main" val="293390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B385BE56-259A-4BF0-A80B-2D4FC6FE8D7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350D056-0CC0-4BF8-A0E3-BB258FE9DE21}" type="slidenum">
              <a:t>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C190459D-2252-4C98-8868-306826A4756F}"/>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3AA027E2-B134-48B4-90B6-D8A383D7779A}"/>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1910001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C36C9E6-F5F4-4ACC-BC15-AFC3603421B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7F1A983-BB4C-42F2-B813-7FEE12610B0A}" type="slidenum">
              <a:t>23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DF41A4C-DB18-4098-BC16-E1C699AC390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1A1A297-DB82-4144-B676-7C138DABC94D}"/>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3682446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C36C9E6-F5F4-4ACC-BC15-AFC3603421B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7F1A983-BB4C-42F2-B813-7FEE12610B0A}" type="slidenum">
              <a:t>24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DF41A4C-DB18-4098-BC16-E1C699AC390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1A1A297-DB82-4144-B676-7C138DABC94D}"/>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359995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C36C9E6-F5F4-4ACC-BC15-AFC3603421B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7F1A983-BB4C-42F2-B813-7FEE12610B0A}" type="slidenum">
              <a:t>25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DF41A4C-DB18-4098-BC16-E1C699AC390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1A1A297-DB82-4144-B676-7C138DABC94D}"/>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1727592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C36C9E6-F5F4-4ACC-BC15-AFC3603421B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7F1A983-BB4C-42F2-B813-7FEE12610B0A}" type="slidenum">
              <a:t>26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DF41A4C-DB18-4098-BC16-E1C699AC390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1A1A297-DB82-4144-B676-7C138DABC94D}"/>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409475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C36C9E6-F5F4-4ACC-BC15-AFC3603421B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7F1A983-BB4C-42F2-B813-7FEE12610B0A}" type="slidenum">
              <a:t>28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DF41A4C-DB18-4098-BC16-E1C699AC390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1A1A297-DB82-4144-B676-7C138DABC94D}"/>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924077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F00F475-38EE-4916-89B0-C54EAB4CB91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821A20D-66FC-4856-AD31-A139890AD069}" type="slidenum">
              <a:t>29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2206E9D5-6D43-4823-AEBA-7B4A4DF37289}"/>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50CAE3CF-1F9B-4777-A272-EDE59914BD80}"/>
              </a:ext>
            </a:extLst>
          </p:cNvPr>
          <p:cNvSpPr txBox="1">
            <a:spLocks noGrp="1"/>
          </p:cNvSpPr>
          <p:nvPr>
            <p:ph type="body" sz="quarter" idx="1"/>
          </p:nvPr>
        </p:nvSpPr>
        <p:spPr/>
        <p:txBody>
          <a:bodyPr>
            <a:spAutoFit/>
          </a:bodyPr>
          <a:lstStyle/>
          <a:p>
            <a:endParaRPr lang="it-IT"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B6D5E319-CAB9-4251-8AE6-4974AB32EA5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79CC029-C3D8-4A31-8A39-56180FD5392F}" type="slidenum">
              <a:t>30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D7584EE5-B5D6-48ED-BC01-CB00A5A4E6FE}"/>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C991DB6C-63A5-45AA-9D10-BFDACF17727F}"/>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C36C9E6-F5F4-4ACC-BC15-AFC3603421B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7F1A983-BB4C-42F2-B813-7FEE12610B0A}" type="slidenum">
              <a:t>31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DF41A4C-DB18-4098-BC16-E1C699AC3905}"/>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1A1A297-DB82-4144-B676-7C138DABC94D}"/>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987186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B721A91E-705F-48A1-A98A-ABCFF0D1958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5314F1-FB74-4BA3-82C1-D3EEF7A73873}" type="slidenum">
              <a:t>32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A10057F7-C628-4962-91F0-5CDF79AEE704}"/>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0B69897D-9130-4A45-B850-19A5ACB6C43B}"/>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7E709EE-0638-4099-90DB-75CEBCC13AD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50EE7F1-9B53-4FD3-A033-A67DB8B64E0D}" type="slidenum">
              <a:t>33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7B676FF3-C80D-49F6-98AF-A40843A9DB7D}"/>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ED2C8DD3-F0CC-42CE-95BF-A1EC1009F450}"/>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B385BE56-259A-4BF0-A80B-2D4FC6FE8D7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350D056-0CC0-4BF8-A0E3-BB258FE9DE21}" type="slidenum">
              <a:t>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C190459D-2252-4C98-8868-306826A4756F}"/>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3AA027E2-B134-48B4-90B6-D8A383D7779A}"/>
              </a:ext>
            </a:extLst>
          </p:cNvPr>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1891166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201F2643-9ABE-4C75-9681-2E888D03797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AF60E84-285C-4547-B4F1-BDB672029203}" type="slidenum">
              <a:t>34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98A4B72B-E152-4D62-8D07-14149E71D61C}"/>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461DF134-766D-438F-A80C-69E5D414F270}"/>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16F4335-A31B-468A-8373-66AB39BCB51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6AD616C-6653-449C-8A64-CCF5DF77B146}" type="slidenum">
              <a:t>35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8537BA2C-DC5D-4994-B8FC-360003F9FFB1}"/>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CD358537-FD5D-4ECC-AEFF-3DE032AE30B8}"/>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31D5E1D-4A5C-420E-B694-060703DC63D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3C59C6-6A83-4EC8-83E4-FA1F0D025630}" type="slidenum">
              <a:t>36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A13A896D-1FE5-4F4F-9206-7572610536D3}"/>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40D0F411-6F61-4B6D-83BC-62137347232C}"/>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27CADF27-A76C-466B-A2F9-A76AB185551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A4ECEE-4B0F-4A27-9FAD-B6AA163F27A5}" type="slidenum">
              <a:t>37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A13A72D-FF3D-468B-9CF4-7AF3D3370036}"/>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B0E690D1-0DD0-4828-9817-EB8490ADCED5}"/>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FFAE35C-D3A8-465E-90CD-F06CB41FB66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A0F1F69-BBFC-4031-98AB-B9FFF5B1AEE2}" type="slidenum">
              <a:t>38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AEC5EE4A-7487-4205-8D25-F716C303946F}"/>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23D50BCC-026F-486F-A228-772694020FFC}"/>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F8F79A9-D713-49D0-93C6-B56B2330D8A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D2D99B2-1613-434E-91F0-ED40744B89D1}" type="slidenum">
              <a:t>39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D6E34EFA-D22A-4B07-B60F-FB1CADDD6902}"/>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EDFBC2FC-ABCA-41E1-B904-0BAF24979EE5}"/>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ADAD76CF-58A6-4FE4-8164-2F08109EBF7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8616F43-A396-46AE-96DE-5B8D145FABE9}" type="slidenum">
              <a:t>40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D325E9F5-4B38-45A9-AF4D-C447EE56A0C4}"/>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DB4A5E84-0C35-4632-B0BB-359BD30787DD}"/>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B385BE56-259A-4BF0-A80B-2D4FC6FE8D7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350D056-0CC0-4BF8-A0E3-BB258FE9DE21}" type="slidenum">
              <a:t>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C190459D-2252-4C98-8868-306826A4756F}"/>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3AA027E2-B134-48B4-90B6-D8A383D7779A}"/>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FADB242-28A2-481A-960A-2E94AAD66C7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E2B3F9E-887B-4377-B82C-0F30B1EE5C09}" type="slidenum">
              <a:t>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F73106D6-802B-4477-893B-1A570B4FE7C3}"/>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3EDFA521-FCC8-4881-B961-FCDF622A0A80}"/>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A9C6A93E-15EE-4AEA-916D-DAF31E30A9E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671A58E-1838-4F81-913D-BC9C3EA2A25B}" type="slidenum">
              <a:t>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91C04AF-1BC5-43DC-BC96-8982B9D71729}"/>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81D32D34-83EE-4AF4-9210-9E1EBFDD9E1F}"/>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A9A6593A-460E-4631-B56C-C53F78E4E57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D4FE38E-91C6-44A3-A002-AF0889A7B544}" type="slidenum">
              <a:t>10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68FCE29D-8ECC-49ED-8AD0-CC6B468C9493}"/>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C5ABE79F-C2DF-4CBF-87D9-94DAFBE37853}"/>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078C4D2-D3EE-4C64-838B-873D810FF1A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1D4B337-89B4-4B24-8A89-1FD22BE07BAE}" type="slidenum">
              <a:t>11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23BCB727-EAE1-4708-951D-ADA43E9AA4A0}"/>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E59F3D86-7EF9-4637-959B-70208CF8409A}"/>
              </a:ext>
            </a:extLst>
          </p:cNvPr>
          <p:cNvSpPr txBox="1">
            <a:spLocks noGrp="1"/>
          </p:cNvSpPr>
          <p:nvPr>
            <p:ph type="body" sz="quarter" idx="1"/>
          </p:nvPr>
        </p:nvSpPr>
        <p:spPr/>
        <p:txBody>
          <a:bodyPr>
            <a:spAutoFit/>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9017E3B5-3B3D-4C21-995D-37C9378AC92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6C0BFF4-2097-4981-8642-D06ACC8F7A42}" type="slidenum">
              <a:t>12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694188CF-2AA5-4107-9CDA-910F763DF6A7}"/>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4940D42F-24A6-47C5-B32A-598A2103B18C}"/>
              </a:ext>
            </a:extLst>
          </p:cNvPr>
          <p:cNvSpPr txBox="1">
            <a:spLocks noGrp="1"/>
          </p:cNvSpPr>
          <p:nvPr>
            <p:ph type="body" sz="quarter" idx="1"/>
          </p:nvPr>
        </p:nvSpPr>
        <p:spPr/>
        <p:txBody>
          <a:bodyPr>
            <a:spAutoFit/>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4FBA4B-CBD9-4540-960C-8A4D8552D9E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9B58C69-7367-4BDE-A722-A06843CA4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105D948-FA84-47B5-BAAF-8AE982C4E8DB}"/>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5" name="Segnaposto piè di pagina 4">
            <a:extLst>
              <a:ext uri="{FF2B5EF4-FFF2-40B4-BE49-F238E27FC236}">
                <a16:creationId xmlns:a16="http://schemas.microsoft.com/office/drawing/2014/main" id="{261EB988-7099-4CC4-8C96-4501957A5F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342D493-4591-46F4-AF04-7328101AD413}"/>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127026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D29137-CE90-4B4D-BEC1-3D857262F74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43389DD-9499-4D93-A8E2-410C05EC45C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37FE6B-2A06-49AB-AEAB-FAC192AB74B9}"/>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5" name="Segnaposto piè di pagina 4">
            <a:extLst>
              <a:ext uri="{FF2B5EF4-FFF2-40B4-BE49-F238E27FC236}">
                <a16:creationId xmlns:a16="http://schemas.microsoft.com/office/drawing/2014/main" id="{E41BF42C-20B8-43E2-B93C-D91B842D383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62CEF2-ACAC-4E5B-A44B-3600C5C75E37}"/>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270149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CE3A2FB-2E4E-4ADD-80E2-DB87FEF79B4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38022D8-05B0-4299-85EE-4489C1F3627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F30D20-CFE0-4542-BB2F-7AF0C80132FC}"/>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5" name="Segnaposto piè di pagina 4">
            <a:extLst>
              <a:ext uri="{FF2B5EF4-FFF2-40B4-BE49-F238E27FC236}">
                <a16:creationId xmlns:a16="http://schemas.microsoft.com/office/drawing/2014/main" id="{AEE78265-AAC0-4CD4-AC20-05587A55B5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870B954-CB07-445F-AFF9-865C0F4A5EAD}"/>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137534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pPr lvl="0"/>
            <a:endParaRPr lang="en-US" noProof="0"/>
          </a:p>
        </p:txBody>
      </p:sp>
    </p:spTree>
    <p:extLst>
      <p:ext uri="{BB962C8B-B14F-4D97-AF65-F5344CB8AC3E}">
        <p14:creationId xmlns:p14="http://schemas.microsoft.com/office/powerpoint/2010/main" val="2818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DFB51A-AEDF-4D3B-A6C8-C70802E88D8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AF8421-E5A3-4B15-AF41-E7EC5A66C2B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61E36EE-B182-4789-8683-AD414FFDCD8A}"/>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5" name="Segnaposto piè di pagina 4">
            <a:extLst>
              <a:ext uri="{FF2B5EF4-FFF2-40B4-BE49-F238E27FC236}">
                <a16:creationId xmlns:a16="http://schemas.microsoft.com/office/drawing/2014/main" id="{0980AED4-5D2C-47DD-A8C7-7A58811927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BD388A-BABE-49A2-BF03-97E9DBFBAC2D}"/>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316883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EF1A1C-ED4E-48F8-87E5-E560D554C8C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98A02A9-13C3-49A1-B1DA-437F1D3F8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7F65C54-6EDE-494C-98A7-A9E4B56370DB}"/>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5" name="Segnaposto piè di pagina 4">
            <a:extLst>
              <a:ext uri="{FF2B5EF4-FFF2-40B4-BE49-F238E27FC236}">
                <a16:creationId xmlns:a16="http://schemas.microsoft.com/office/drawing/2014/main" id="{88C0138A-DA77-4625-82E5-B2C0799552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B04C23-B815-4C5C-8907-A521BD5A5ACC}"/>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328194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BD26C2-1461-471E-9CF6-96C53DF6027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345D18-3939-44F7-B3C2-EE689DE4C52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F366579-4E80-4D0D-90CD-8C241A21250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F247976-B36D-4C0B-8C78-767A6024AEF6}"/>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6" name="Segnaposto piè di pagina 5">
            <a:extLst>
              <a:ext uri="{FF2B5EF4-FFF2-40B4-BE49-F238E27FC236}">
                <a16:creationId xmlns:a16="http://schemas.microsoft.com/office/drawing/2014/main" id="{EBB3DB71-FA22-4F90-A5E7-A5C5C76350D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F994F88-3FEE-4426-A6B3-1DBF1B1A13D3}"/>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147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9328C7-48A5-4596-96EC-85EF919E505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9CAAE01-4B8D-43F9-80E0-B7B5D9F77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3676D34-9E3E-4E56-936F-93594D04138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98154B2-2188-456C-A905-DAE8C555AA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AC5C44C-B8FF-4C6D-BB12-722570595CD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84325A3-0740-4D85-8FFE-2C2797742E69}"/>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8" name="Segnaposto piè di pagina 7">
            <a:extLst>
              <a:ext uri="{FF2B5EF4-FFF2-40B4-BE49-F238E27FC236}">
                <a16:creationId xmlns:a16="http://schemas.microsoft.com/office/drawing/2014/main" id="{63D33037-2B7A-4F40-937C-36100CD89DC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D580053-16A5-4C12-9F27-EEA443E5E9A7}"/>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183735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50AFB2-5301-46F9-A831-D8B66E343F6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A84DCD1-76E0-40AD-89A8-C90BCDB8B55A}"/>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4" name="Segnaposto piè di pagina 3">
            <a:extLst>
              <a:ext uri="{FF2B5EF4-FFF2-40B4-BE49-F238E27FC236}">
                <a16:creationId xmlns:a16="http://schemas.microsoft.com/office/drawing/2014/main" id="{A98C075D-3483-4BE5-A16A-B2C3BEAF329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C31498B-846D-4B18-A94A-FC86F0A951CA}"/>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129560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7388A87-D8EF-4A38-A488-784D9685C247}"/>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3" name="Segnaposto piè di pagina 2">
            <a:extLst>
              <a:ext uri="{FF2B5EF4-FFF2-40B4-BE49-F238E27FC236}">
                <a16:creationId xmlns:a16="http://schemas.microsoft.com/office/drawing/2014/main" id="{EE05AEA3-8070-41DA-AA5B-4E358EA7A2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B2374B4-79A9-44A9-9AE3-839495D2B1E1}"/>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71359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671162-79E6-45E5-9CD7-A9E131ECB34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1487197-5EFF-43C5-8B9C-78E24D634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1F8E3C2-A5CD-442F-81C6-EF074BC5E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0AD0B3E-DC1B-45A6-833D-D9726FA03F0A}"/>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6" name="Segnaposto piè di pagina 5">
            <a:extLst>
              <a:ext uri="{FF2B5EF4-FFF2-40B4-BE49-F238E27FC236}">
                <a16:creationId xmlns:a16="http://schemas.microsoft.com/office/drawing/2014/main" id="{832A5A74-F9B5-4D2A-A411-6F7398E1553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DD9E2D2-D38D-4ACC-A693-A23C5C9B269C}"/>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375293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29C679-6D11-431C-9837-D0C2779EF8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A246CEC-6328-442E-9367-0AA12ACB8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6FB26FA-A03F-44E7-A760-B0BA27255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237EFC0-B3A5-4ACF-81CA-417C3E89F96A}"/>
              </a:ext>
            </a:extLst>
          </p:cNvPr>
          <p:cNvSpPr>
            <a:spLocks noGrp="1"/>
          </p:cNvSpPr>
          <p:nvPr>
            <p:ph type="dt" sz="half" idx="10"/>
          </p:nvPr>
        </p:nvSpPr>
        <p:spPr/>
        <p:txBody>
          <a:bodyPr/>
          <a:lstStyle/>
          <a:p>
            <a:fld id="{32D94F3C-BB56-414B-AF65-F63C22AD1363}" type="datetimeFigureOut">
              <a:rPr lang="it-IT" smtClean="0"/>
              <a:t>29/04/21</a:t>
            </a:fld>
            <a:endParaRPr lang="it-IT"/>
          </a:p>
        </p:txBody>
      </p:sp>
      <p:sp>
        <p:nvSpPr>
          <p:cNvPr id="6" name="Segnaposto piè di pagina 5">
            <a:extLst>
              <a:ext uri="{FF2B5EF4-FFF2-40B4-BE49-F238E27FC236}">
                <a16:creationId xmlns:a16="http://schemas.microsoft.com/office/drawing/2014/main" id="{DC5586E8-202D-4E42-AE83-18F831F5037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2DD680B-6242-4BF3-86EC-343FAE78E6AF}"/>
              </a:ext>
            </a:extLst>
          </p:cNvPr>
          <p:cNvSpPr>
            <a:spLocks noGrp="1"/>
          </p:cNvSpPr>
          <p:nvPr>
            <p:ph type="sldNum" sz="quarter" idx="12"/>
          </p:nvPr>
        </p:nvSpPr>
        <p:spPr/>
        <p:txBody>
          <a:bodyPr/>
          <a:lstStyle/>
          <a:p>
            <a:fld id="{29B9BEAD-7A53-47D2-B3E0-88B0370D3E0E}" type="slidenum">
              <a:rPr lang="it-IT" smtClean="0"/>
              <a:t>‹N›</a:t>
            </a:fld>
            <a:endParaRPr lang="it-IT"/>
          </a:p>
        </p:txBody>
      </p:sp>
    </p:spTree>
    <p:extLst>
      <p:ext uri="{BB962C8B-B14F-4D97-AF65-F5344CB8AC3E}">
        <p14:creationId xmlns:p14="http://schemas.microsoft.com/office/powerpoint/2010/main" val="126233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5D678A7-EA6F-40D7-8127-9908A95FA6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43F6812-80BC-4CE2-8A5D-BCC23151B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DFAF59-632E-451B-BD4D-A55E9219E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94F3C-BB56-414B-AF65-F63C22AD1363}" type="datetimeFigureOut">
              <a:rPr lang="it-IT" smtClean="0"/>
              <a:t>29/04/21</a:t>
            </a:fld>
            <a:endParaRPr lang="it-IT"/>
          </a:p>
        </p:txBody>
      </p:sp>
      <p:sp>
        <p:nvSpPr>
          <p:cNvPr id="5" name="Segnaposto piè di pagina 4">
            <a:extLst>
              <a:ext uri="{FF2B5EF4-FFF2-40B4-BE49-F238E27FC236}">
                <a16:creationId xmlns:a16="http://schemas.microsoft.com/office/drawing/2014/main" id="{0F5ABF96-6683-46AC-B488-B94D4D624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CAE18B8-2CDC-4D2A-AF67-CCF2A9D47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9BEAD-7A53-47D2-B3E0-88B0370D3E0E}" type="slidenum">
              <a:rPr lang="it-IT" smtClean="0"/>
              <a:t>‹N›</a:t>
            </a:fld>
            <a:endParaRPr lang="it-IT"/>
          </a:p>
        </p:txBody>
      </p:sp>
    </p:spTree>
    <p:extLst>
      <p:ext uri="{BB962C8B-B14F-4D97-AF65-F5344CB8AC3E}">
        <p14:creationId xmlns:p14="http://schemas.microsoft.com/office/powerpoint/2010/main" val="385091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jpe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2.jpeg"/><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hyperlink" Target="../../../../../../FRANCE~1/DOCUME~1/HDOPER~1/02_ATT~1/004_PR~1/2020_S~1/FDES_P~1.PDF" TargetMode="Externa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46.jp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3.png"/><Relationship Id="rId3" Type="http://schemas.openxmlformats.org/officeDocument/2006/relationships/hyperlink" Target="https://www.bing.com/search?q=rete+italiana+lca&amp;qs=AS&amp;pq=rete+italiana+&amp;sk=AS3&amp;sc=8-14&amp;cvid=E96BD299B4FE40B384ED7FC72D1F1E2D&amp;FORM=QBRE&amp;sp=4" TargetMode="External"/><Relationship Id="rId7" Type="http://schemas.openxmlformats.org/officeDocument/2006/relationships/image" Target="../media/image50.emf"/><Relationship Id="rId12"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s://fslci.org/" TargetMode="External"/><Relationship Id="rId11" Type="http://schemas.openxmlformats.org/officeDocument/2006/relationships/image" Target="../media/image54.png"/><Relationship Id="rId5" Type="http://schemas.openxmlformats.org/officeDocument/2006/relationships/hyperlink" Target="http://www.pep-ecopassport.org/" TargetMode="External"/><Relationship Id="rId10" Type="http://schemas.openxmlformats.org/officeDocument/2006/relationships/image" Target="../media/image53.jpeg"/><Relationship Id="rId4" Type="http://schemas.openxmlformats.org/officeDocument/2006/relationships/hyperlink" Target="http://www.inies.fr/construction-products/" TargetMode="External"/><Relationship Id="rId9" Type="http://schemas.openxmlformats.org/officeDocument/2006/relationships/image" Target="../media/image52.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3.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5.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6.jpeg"/><Relationship Id="rId2" Type="http://schemas.openxmlformats.org/officeDocument/2006/relationships/notesSlide" Target="../notesSlides/notesSlide36.xml"/><Relationship Id="rId16"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14.png"/><Relationship Id="rId10" Type="http://schemas.openxmlformats.org/officeDocument/2006/relationships/image" Target="../media/image61.png"/><Relationship Id="rId4" Type="http://schemas.openxmlformats.org/officeDocument/2006/relationships/image" Target="../media/image27.png"/><Relationship Id="rId9" Type="http://schemas.openxmlformats.org/officeDocument/2006/relationships/image" Target="../media/image60.png"/><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E6C2"/>
        </a:solidFill>
        <a:effectLst/>
      </p:bgPr>
    </p:bg>
    <p:spTree>
      <p:nvGrpSpPr>
        <p:cNvPr id="1" name=""/>
        <p:cNvGrpSpPr/>
        <p:nvPr/>
      </p:nvGrpSpPr>
      <p:grpSpPr>
        <a:xfrm>
          <a:off x="0" y="0"/>
          <a:ext cx="0" cy="0"/>
          <a:chOff x="0" y="0"/>
          <a:chExt cx="0" cy="0"/>
        </a:xfrm>
      </p:grpSpPr>
      <p:sp>
        <p:nvSpPr>
          <p:cNvPr id="26628" name="TextBox 6">
            <a:extLst>
              <a:ext uri="{FF2B5EF4-FFF2-40B4-BE49-F238E27FC236}">
                <a16:creationId xmlns:a16="http://schemas.microsoft.com/office/drawing/2014/main" id="{B8CD954E-07A6-4054-8363-F6EA62322FFA}"/>
              </a:ext>
            </a:extLst>
          </p:cNvPr>
          <p:cNvSpPr txBox="1">
            <a:spLocks noChangeArrowheads="1"/>
          </p:cNvSpPr>
          <p:nvPr/>
        </p:nvSpPr>
        <p:spPr bwMode="auto">
          <a:xfrm>
            <a:off x="0" y="2551837"/>
            <a:ext cx="122673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itchFamily="34" charset="0"/>
              </a:defRPr>
            </a:lvl1pPr>
            <a:lvl2pPr marL="742950" indent="-285750">
              <a:defRPr>
                <a:solidFill>
                  <a:schemeClr val="tx1"/>
                </a:solidFill>
                <a:latin typeface="Lato" pitchFamily="34" charset="0"/>
              </a:defRPr>
            </a:lvl2pPr>
            <a:lvl3pPr marL="1143000" indent="-228600">
              <a:defRPr>
                <a:solidFill>
                  <a:schemeClr val="tx1"/>
                </a:solidFill>
                <a:latin typeface="Lato" pitchFamily="34" charset="0"/>
              </a:defRPr>
            </a:lvl3pPr>
            <a:lvl4pPr marL="1600200" indent="-228600">
              <a:defRPr>
                <a:solidFill>
                  <a:schemeClr val="tx1"/>
                </a:solidFill>
                <a:latin typeface="Lato" pitchFamily="34" charset="0"/>
              </a:defRPr>
            </a:lvl4pPr>
            <a:lvl5pPr marL="2057400" indent="-228600">
              <a:defRPr>
                <a:solidFill>
                  <a:schemeClr val="tx1"/>
                </a:solidFill>
                <a:latin typeface="Lato" pitchFamily="34" charset="0"/>
              </a:defRPr>
            </a:lvl5pPr>
            <a:lvl6pPr marL="2514600" indent="-228600" eaLnBrk="0" fontAlgn="base" hangingPunct="0">
              <a:spcBef>
                <a:spcPct val="0"/>
              </a:spcBef>
              <a:spcAft>
                <a:spcPct val="0"/>
              </a:spcAft>
              <a:defRPr>
                <a:solidFill>
                  <a:schemeClr val="tx1"/>
                </a:solidFill>
                <a:latin typeface="Lato" pitchFamily="34" charset="0"/>
              </a:defRPr>
            </a:lvl6pPr>
            <a:lvl7pPr marL="2971800" indent="-228600" eaLnBrk="0" fontAlgn="base" hangingPunct="0">
              <a:spcBef>
                <a:spcPct val="0"/>
              </a:spcBef>
              <a:spcAft>
                <a:spcPct val="0"/>
              </a:spcAft>
              <a:defRPr>
                <a:solidFill>
                  <a:schemeClr val="tx1"/>
                </a:solidFill>
                <a:latin typeface="Lato" pitchFamily="34" charset="0"/>
              </a:defRPr>
            </a:lvl7pPr>
            <a:lvl8pPr marL="3429000" indent="-228600" eaLnBrk="0" fontAlgn="base" hangingPunct="0">
              <a:spcBef>
                <a:spcPct val="0"/>
              </a:spcBef>
              <a:spcAft>
                <a:spcPct val="0"/>
              </a:spcAft>
              <a:defRPr>
                <a:solidFill>
                  <a:schemeClr val="tx1"/>
                </a:solidFill>
                <a:latin typeface="Lato" pitchFamily="34" charset="0"/>
              </a:defRPr>
            </a:lvl8pPr>
            <a:lvl9pPr marL="3886200" indent="-228600" eaLnBrk="0" fontAlgn="base" hangingPunct="0">
              <a:spcBef>
                <a:spcPct val="0"/>
              </a:spcBef>
              <a:spcAft>
                <a:spcPct val="0"/>
              </a:spcAft>
              <a:defRPr>
                <a:solidFill>
                  <a:schemeClr val="tx1"/>
                </a:solidFill>
                <a:latin typeface="Lato" pitchFamily="34" charset="0"/>
              </a:defRPr>
            </a:lvl9pPr>
          </a:lstStyle>
          <a:p>
            <a:pPr algn="ctr" eaLnBrk="1" hangingPunct="1"/>
            <a:r>
              <a:rPr lang="en-US" altLang="it-IT" sz="4800" b="1" dirty="0">
                <a:solidFill>
                  <a:schemeClr val="bg1"/>
                </a:solidFill>
              </a:rPr>
              <a:t>Il </a:t>
            </a:r>
            <a:r>
              <a:rPr lang="en-US" altLang="it-IT" sz="4800" b="1" dirty="0" err="1">
                <a:solidFill>
                  <a:schemeClr val="bg1"/>
                </a:solidFill>
              </a:rPr>
              <a:t>ruolo</a:t>
            </a:r>
            <a:r>
              <a:rPr lang="en-US" altLang="it-IT" sz="4800" b="1" dirty="0">
                <a:solidFill>
                  <a:schemeClr val="bg1"/>
                </a:solidFill>
              </a:rPr>
              <a:t> del </a:t>
            </a:r>
            <a:r>
              <a:rPr lang="en-US" altLang="it-IT" sz="4800" b="1" dirty="0" err="1">
                <a:solidFill>
                  <a:schemeClr val="bg1"/>
                </a:solidFill>
              </a:rPr>
              <a:t>Biologo</a:t>
            </a:r>
            <a:r>
              <a:rPr lang="en-US" altLang="it-IT" sz="4800" b="1" dirty="0">
                <a:solidFill>
                  <a:schemeClr val="bg1"/>
                </a:solidFill>
              </a:rPr>
              <a:t> </a:t>
            </a:r>
            <a:r>
              <a:rPr lang="en-US" altLang="it-IT" sz="4800" b="1" dirty="0" err="1">
                <a:solidFill>
                  <a:schemeClr val="bg1"/>
                </a:solidFill>
              </a:rPr>
              <a:t>nella</a:t>
            </a:r>
            <a:r>
              <a:rPr lang="en-US" altLang="it-IT" sz="4800" b="1" dirty="0">
                <a:solidFill>
                  <a:schemeClr val="bg1"/>
                </a:solidFill>
              </a:rPr>
              <a:t> </a:t>
            </a:r>
            <a:r>
              <a:rPr lang="en-US" altLang="it-IT" sz="4800" b="1" dirty="0" err="1">
                <a:solidFill>
                  <a:schemeClr val="bg1"/>
                </a:solidFill>
              </a:rPr>
              <a:t>valorizzazione</a:t>
            </a:r>
            <a:r>
              <a:rPr lang="en-US" altLang="it-IT" sz="4800" b="1" dirty="0">
                <a:solidFill>
                  <a:schemeClr val="bg1"/>
                </a:solidFill>
              </a:rPr>
              <a:t> </a:t>
            </a:r>
            <a:r>
              <a:rPr lang="en-US" altLang="it-IT" sz="4800" b="1" dirty="0" err="1">
                <a:solidFill>
                  <a:schemeClr val="bg1"/>
                </a:solidFill>
              </a:rPr>
              <a:t>ambientale</a:t>
            </a:r>
            <a:r>
              <a:rPr lang="en-US" altLang="it-IT" sz="4800" b="1" dirty="0">
                <a:solidFill>
                  <a:schemeClr val="bg1"/>
                </a:solidFill>
              </a:rPr>
              <a:t> del </a:t>
            </a:r>
            <a:r>
              <a:rPr lang="en-US" altLang="it-IT" sz="4800" b="1" dirty="0" err="1">
                <a:solidFill>
                  <a:schemeClr val="bg1"/>
                </a:solidFill>
              </a:rPr>
              <a:t>prodotto</a:t>
            </a:r>
            <a:endParaRPr lang="en-US" altLang="it-IT" sz="4800" b="1" dirty="0">
              <a:solidFill>
                <a:schemeClr val="bg1"/>
              </a:solidFill>
            </a:endParaRPr>
          </a:p>
        </p:txBody>
      </p:sp>
      <p:cxnSp>
        <p:nvCxnSpPr>
          <p:cNvPr id="9" name="Straight Connector 8">
            <a:extLst>
              <a:ext uri="{FF2B5EF4-FFF2-40B4-BE49-F238E27FC236}">
                <a16:creationId xmlns:a16="http://schemas.microsoft.com/office/drawing/2014/main" id="{53BC89B3-4A4C-48A3-BFCD-01F4B172B1D9}"/>
              </a:ext>
            </a:extLst>
          </p:cNvPr>
          <p:cNvCxnSpPr/>
          <p:nvPr/>
        </p:nvCxnSpPr>
        <p:spPr>
          <a:xfrm>
            <a:off x="2266950" y="5142973"/>
            <a:ext cx="7658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01E1014-DF89-4A56-BAA9-FFE8907DF7FA}"/>
              </a:ext>
            </a:extLst>
          </p:cNvPr>
          <p:cNvSpPr txBox="1"/>
          <p:nvPr/>
        </p:nvSpPr>
        <p:spPr>
          <a:xfrm>
            <a:off x="2633981" y="5333453"/>
            <a:ext cx="6579558" cy="1231106"/>
          </a:xfrm>
          <a:prstGeom prst="rect">
            <a:avLst/>
          </a:prstGeom>
          <a:noFill/>
        </p:spPr>
        <p:txBody>
          <a:bodyPr wrap="none">
            <a:spAutoFit/>
          </a:bodyPr>
          <a:lstStyle/>
          <a:p>
            <a:pPr algn="ctr" eaLnBrk="1" fontAlgn="auto" hangingPunct="1">
              <a:spcBef>
                <a:spcPts val="0"/>
              </a:spcBef>
              <a:spcAft>
                <a:spcPts val="0"/>
              </a:spcAft>
              <a:defRPr/>
            </a:pPr>
            <a:r>
              <a:rPr lang="en-US" sz="2000" b="1" spc="600" dirty="0">
                <a:solidFill>
                  <a:schemeClr val="bg1"/>
                </a:solidFill>
                <a:latin typeface="+mn-lt"/>
              </a:rPr>
              <a:t>Francesco Baldoni, PhD</a:t>
            </a:r>
            <a:endParaRPr lang="en-US" sz="2000" b="1" spc="600" dirty="0">
              <a:solidFill>
                <a:schemeClr val="bg1"/>
              </a:solidFill>
            </a:endParaRPr>
          </a:p>
          <a:p>
            <a:pPr algn="ctr" eaLnBrk="1" fontAlgn="auto" hangingPunct="1">
              <a:spcBef>
                <a:spcPts val="0"/>
              </a:spcBef>
              <a:spcAft>
                <a:spcPts val="0"/>
              </a:spcAft>
              <a:defRPr/>
            </a:pPr>
            <a:endParaRPr lang="en-US" b="1" spc="600" dirty="0">
              <a:solidFill>
                <a:schemeClr val="bg1"/>
              </a:solidFill>
            </a:endParaRPr>
          </a:p>
          <a:p>
            <a:pPr algn="ctr" eaLnBrk="1" fontAlgn="auto" hangingPunct="1">
              <a:spcBef>
                <a:spcPts val="0"/>
              </a:spcBef>
              <a:spcAft>
                <a:spcPts val="0"/>
              </a:spcAft>
              <a:defRPr/>
            </a:pPr>
            <a:r>
              <a:rPr lang="en-US" b="1" spc="600" dirty="0">
                <a:solidFill>
                  <a:schemeClr val="bg1"/>
                </a:solidFill>
              </a:rPr>
              <a:t>CEO ESALEX srl</a:t>
            </a:r>
          </a:p>
          <a:p>
            <a:pPr algn="ctr" eaLnBrk="1" fontAlgn="auto" hangingPunct="1">
              <a:spcBef>
                <a:spcPts val="0"/>
              </a:spcBef>
              <a:spcAft>
                <a:spcPts val="0"/>
              </a:spcAft>
              <a:defRPr/>
            </a:pPr>
            <a:r>
              <a:rPr lang="en-US" b="1" spc="600" dirty="0" err="1">
                <a:solidFill>
                  <a:schemeClr val="bg1"/>
                </a:solidFill>
              </a:rPr>
              <a:t>Verificatore</a:t>
            </a:r>
            <a:r>
              <a:rPr lang="en-US" b="1" spc="600" dirty="0">
                <a:solidFill>
                  <a:schemeClr val="bg1"/>
                </a:solidFill>
              </a:rPr>
              <a:t> EMAS </a:t>
            </a:r>
            <a:r>
              <a:rPr lang="en-US" b="1" spc="600" dirty="0" err="1">
                <a:solidFill>
                  <a:schemeClr val="bg1"/>
                </a:solidFill>
              </a:rPr>
              <a:t>abilitato</a:t>
            </a:r>
            <a:r>
              <a:rPr lang="en-US" b="1" spc="600" dirty="0">
                <a:solidFill>
                  <a:schemeClr val="bg1"/>
                </a:solidFill>
              </a:rPr>
              <a:t> IT-V-0015</a:t>
            </a:r>
            <a:endParaRPr lang="en-US" b="1" spc="600" dirty="0">
              <a:solidFill>
                <a:schemeClr val="bg1"/>
              </a:solidFill>
              <a:latin typeface="+mn-lt"/>
            </a:endParaRPr>
          </a:p>
        </p:txBody>
      </p:sp>
      <p:sp>
        <p:nvSpPr>
          <p:cNvPr id="12" name="Freeform: Shape 10">
            <a:extLst>
              <a:ext uri="{FF2B5EF4-FFF2-40B4-BE49-F238E27FC236}">
                <a16:creationId xmlns:a16="http://schemas.microsoft.com/office/drawing/2014/main" id="{CA9B12B3-D837-4DE7-A91A-C93EA506A249}"/>
              </a:ext>
            </a:extLst>
          </p:cNvPr>
          <p:cNvSpPr>
            <a:spLocks/>
          </p:cNvSpPr>
          <p:nvPr/>
        </p:nvSpPr>
        <p:spPr bwMode="auto">
          <a:xfrm>
            <a:off x="5144291" y="390137"/>
            <a:ext cx="1558925" cy="17430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ln/>
        </p:spPr>
        <p:style>
          <a:lnRef idx="2">
            <a:schemeClr val="dk1"/>
          </a:lnRef>
          <a:fillRef idx="1">
            <a:schemeClr val="lt1"/>
          </a:fillRef>
          <a:effectRef idx="0">
            <a:schemeClr val="dk1"/>
          </a:effectRef>
          <a:fontRef idx="minor">
            <a:schemeClr val="dk1"/>
          </a:fontRef>
        </p:style>
        <p:txBody>
          <a:bodyPr lIns="51435" tIns="25718" rIns="51435" bIns="25718" anchor="ctr"/>
          <a:lstStyle/>
          <a:p>
            <a:pPr algn="ctr" eaLnBrk="1" fontAlgn="auto" hangingPunct="1">
              <a:spcBef>
                <a:spcPts val="0"/>
              </a:spcBef>
              <a:spcAft>
                <a:spcPts val="0"/>
              </a:spcAft>
              <a:defRPr/>
            </a:pPr>
            <a:endParaRPr lang="en-US" sz="4050" b="1" dirty="0">
              <a:solidFill>
                <a:schemeClr val="accent2"/>
              </a:solidFill>
              <a:latin typeface="+mn-lt"/>
            </a:endParaRPr>
          </a:p>
        </p:txBody>
      </p:sp>
      <p:pic>
        <p:nvPicPr>
          <p:cNvPr id="19" name="Immagine 18" descr="Immagine che contiene cibo&#10;&#10;Descrizione generata automaticamente">
            <a:extLst>
              <a:ext uri="{FF2B5EF4-FFF2-40B4-BE49-F238E27FC236}">
                <a16:creationId xmlns:a16="http://schemas.microsoft.com/office/drawing/2014/main" id="{C9691E2E-1308-4AD7-BA27-BFC19DCF3B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0602" y="739317"/>
            <a:ext cx="966302" cy="983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26">
            <a:extLst>
              <a:ext uri="{FF2B5EF4-FFF2-40B4-BE49-F238E27FC236}">
                <a16:creationId xmlns:a16="http://schemas.microsoft.com/office/drawing/2014/main" id="{E2E636BB-782C-48CC-B344-4F845F74E94D}"/>
              </a:ext>
            </a:extLst>
          </p:cNvPr>
          <p:cNvSpPr/>
          <p:nvPr/>
        </p:nvSpPr>
        <p:spPr>
          <a:xfrm>
            <a:off x="1523522" y="752563"/>
            <a:ext cx="9144964" cy="5009750"/>
          </a:xfrm>
          <a:prstGeom prst="rect">
            <a:avLst/>
          </a:prstGeom>
          <a:solidFill>
            <a:srgbClr val="FFFFFF"/>
          </a:solidFill>
          <a:ln w="12701" cap="flat">
            <a:solidFill>
              <a:srgbClr val="FFFFF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it-IT" sz="1633">
              <a:solidFill>
                <a:srgbClr val="FFFFFF"/>
              </a:solidFill>
              <a:latin typeface="Calibri"/>
            </a:endParaRPr>
          </a:p>
        </p:txBody>
      </p:sp>
      <p:sp>
        <p:nvSpPr>
          <p:cNvPr id="3" name="CasellaDiTesto 6">
            <a:extLst>
              <a:ext uri="{FF2B5EF4-FFF2-40B4-BE49-F238E27FC236}">
                <a16:creationId xmlns:a16="http://schemas.microsoft.com/office/drawing/2014/main" id="{20B9C448-9B67-47BF-A461-EE3C151793BA}"/>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17</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5F419B1D-B04F-42B4-AB96-B8D25C9BF155}"/>
              </a:ext>
            </a:extLst>
          </p:cNvPr>
          <p:cNvSpPr txBox="1"/>
          <p:nvPr/>
        </p:nvSpPr>
        <p:spPr>
          <a:xfrm>
            <a:off x="2690838" y="203201"/>
            <a:ext cx="5724160" cy="36294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814" b="1">
                <a:solidFill>
                  <a:srgbClr val="FFFFFF"/>
                </a:solidFill>
                <a:latin typeface="Calibri"/>
              </a:rPr>
              <a:t>Le certificazioni ambientali: organizzazione </a:t>
            </a:r>
            <a:r>
              <a:rPr lang="it-IT" sz="1814" b="1" kern="0">
                <a:solidFill>
                  <a:srgbClr val="FFFFFF"/>
                </a:solidFill>
                <a:latin typeface="Calibri"/>
              </a:rPr>
              <a:t>e</a:t>
            </a:r>
            <a:r>
              <a:rPr lang="it-IT" sz="1814" b="1">
                <a:solidFill>
                  <a:srgbClr val="FFFFFF"/>
                </a:solidFill>
                <a:latin typeface="Calibri"/>
              </a:rPr>
              <a:t> prodotto</a:t>
            </a:r>
            <a:endParaRPr lang="it-IT" sz="2540" b="1">
              <a:solidFill>
                <a:srgbClr val="FFFFFF"/>
              </a:solidFill>
              <a:latin typeface="Calibri"/>
            </a:endParaRPr>
          </a:p>
        </p:txBody>
      </p:sp>
      <p:sp>
        <p:nvSpPr>
          <p:cNvPr id="6" name="CasellaDiTesto 1">
            <a:extLst>
              <a:ext uri="{FF2B5EF4-FFF2-40B4-BE49-F238E27FC236}">
                <a16:creationId xmlns:a16="http://schemas.microsoft.com/office/drawing/2014/main" id="{AB73306D-3637-45E2-8BC2-A38511FF599D}"/>
              </a:ext>
            </a:extLst>
          </p:cNvPr>
          <p:cNvSpPr txBox="1"/>
          <p:nvPr/>
        </p:nvSpPr>
        <p:spPr>
          <a:xfrm>
            <a:off x="4362725" y="1195871"/>
            <a:ext cx="6214568" cy="839555"/>
          </a:xfrm>
          <a:prstGeom prst="rect">
            <a:avLst/>
          </a:prstGeom>
          <a:noFill/>
          <a:ln cap="flat">
            <a:noFill/>
          </a:ln>
        </p:spPr>
        <p:txBody>
          <a:bodyPr vert="horz" wrap="square" lIns="84669" tIns="42338" rIns="84669" bIns="42338" anchor="t" anchorCtr="1" compatLnSpc="1">
            <a:spAutoFit/>
          </a:bodyPr>
          <a:lstStyle/>
          <a:p>
            <a:pPr algn="ct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b="1">
                <a:solidFill>
                  <a:srgbClr val="000000"/>
                </a:solidFill>
                <a:latin typeface="Arial" pitchFamily="34"/>
                <a:ea typeface="SimSun" pitchFamily="2"/>
                <a:cs typeface="Arial" pitchFamily="34"/>
              </a:rPr>
              <a:t>Etichette di I tipo (ISO 14024):</a:t>
            </a:r>
            <a:endParaRPr lang="it-IT" sz="1035" b="1">
              <a:solidFill>
                <a:srgbClr val="000000"/>
              </a:solidFill>
              <a:latin typeface="Arial" pitchFamily="34"/>
              <a:ea typeface="SimSun" pitchFamily="2"/>
              <a:cs typeface="Arial" pitchFamily="34"/>
            </a:endParaRPr>
          </a:p>
          <a:p>
            <a:pPr algn="ct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34"/>
                <a:ea typeface="SimSun" pitchFamily="2"/>
                <a:cs typeface="Arial" pitchFamily="34"/>
              </a:rPr>
              <a:t>sono etichette che vengono assegnate a prodotti che rispondono a determinati criteri e prestazioni definiti da standard di riferimento; vengono assegnate dagli stessi organismi che hanno definito lo standard dopo opportuna verifica.</a:t>
            </a:r>
          </a:p>
        </p:txBody>
      </p:sp>
      <p:pic>
        <p:nvPicPr>
          <p:cNvPr id="7" name="Picture 2" descr="Che cos'è l'Ecolabel dell'Unione europea — Italiano">
            <a:extLst>
              <a:ext uri="{FF2B5EF4-FFF2-40B4-BE49-F238E27FC236}">
                <a16:creationId xmlns:a16="http://schemas.microsoft.com/office/drawing/2014/main" id="{FB21FBC6-003F-44B6-8D78-3477A5783C8B}"/>
              </a:ext>
            </a:extLst>
          </p:cNvPr>
          <p:cNvPicPr>
            <a:picLocks noChangeAspect="1"/>
          </p:cNvPicPr>
          <p:nvPr/>
        </p:nvPicPr>
        <p:blipFill>
          <a:blip r:embed="rId3"/>
          <a:srcRect/>
          <a:stretch>
            <a:fillRect/>
          </a:stretch>
        </p:blipFill>
        <p:spPr>
          <a:xfrm>
            <a:off x="2482321" y="2988048"/>
            <a:ext cx="2592272" cy="2592272"/>
          </a:xfrm>
          <a:prstGeom prst="rect">
            <a:avLst/>
          </a:prstGeom>
          <a:noFill/>
          <a:ln cap="flat">
            <a:noFill/>
          </a:ln>
        </p:spPr>
      </p:pic>
      <p:pic>
        <p:nvPicPr>
          <p:cNvPr id="8" name="Picture 4" descr="The Blue Angel environmental label - Stock Image - C037/5862 - Science  Photo Library">
            <a:extLst>
              <a:ext uri="{FF2B5EF4-FFF2-40B4-BE49-F238E27FC236}">
                <a16:creationId xmlns:a16="http://schemas.microsoft.com/office/drawing/2014/main" id="{0F238AF6-CEB3-4A64-B512-B1FC8FEF5EC1}"/>
              </a:ext>
            </a:extLst>
          </p:cNvPr>
          <p:cNvPicPr>
            <a:picLocks noChangeAspect="1"/>
          </p:cNvPicPr>
          <p:nvPr/>
        </p:nvPicPr>
        <p:blipFill>
          <a:blip r:embed="rId4"/>
          <a:srcRect/>
          <a:stretch>
            <a:fillRect/>
          </a:stretch>
        </p:blipFill>
        <p:spPr>
          <a:xfrm>
            <a:off x="5554408" y="1990550"/>
            <a:ext cx="1581286" cy="2376246"/>
          </a:xfrm>
          <a:prstGeom prst="rect">
            <a:avLst/>
          </a:prstGeom>
          <a:noFill/>
          <a:ln cap="flat">
            <a:noFill/>
          </a:ln>
        </p:spPr>
      </p:pic>
      <p:pic>
        <p:nvPicPr>
          <p:cNvPr id="9" name="Picture 6" descr="nordic-ecolabel-swan-logo - GEOTHERM">
            <a:extLst>
              <a:ext uri="{FF2B5EF4-FFF2-40B4-BE49-F238E27FC236}">
                <a16:creationId xmlns:a16="http://schemas.microsoft.com/office/drawing/2014/main" id="{7A0898A7-68F3-4524-A753-CDC131C6D703}"/>
              </a:ext>
            </a:extLst>
          </p:cNvPr>
          <p:cNvPicPr>
            <a:picLocks noChangeAspect="1"/>
          </p:cNvPicPr>
          <p:nvPr/>
        </p:nvPicPr>
        <p:blipFill>
          <a:blip r:embed="rId5"/>
          <a:srcRect/>
          <a:stretch>
            <a:fillRect/>
          </a:stretch>
        </p:blipFill>
        <p:spPr>
          <a:xfrm>
            <a:off x="8146839" y="2374548"/>
            <a:ext cx="1970126" cy="1909637"/>
          </a:xfrm>
          <a:prstGeom prst="rect">
            <a:avLst/>
          </a:prstGeom>
          <a:noFill/>
          <a:ln cap="flat">
            <a:noFill/>
          </a:ln>
        </p:spPr>
      </p:pic>
      <p:pic>
        <p:nvPicPr>
          <p:cNvPr id="10" name="Picture 8" descr="FSC Italia - Home | Facebook">
            <a:extLst>
              <a:ext uri="{FF2B5EF4-FFF2-40B4-BE49-F238E27FC236}">
                <a16:creationId xmlns:a16="http://schemas.microsoft.com/office/drawing/2014/main" id="{B5089E4F-083C-4785-88EC-32ED11A6B82B}"/>
              </a:ext>
            </a:extLst>
          </p:cNvPr>
          <p:cNvPicPr>
            <a:picLocks noChangeAspect="1"/>
          </p:cNvPicPr>
          <p:nvPr/>
        </p:nvPicPr>
        <p:blipFill>
          <a:blip r:embed="rId6"/>
          <a:srcRect/>
          <a:stretch>
            <a:fillRect/>
          </a:stretch>
        </p:blipFill>
        <p:spPr>
          <a:xfrm>
            <a:off x="7878084" y="4366796"/>
            <a:ext cx="1944204" cy="1944204"/>
          </a:xfrm>
          <a:prstGeom prst="rect">
            <a:avLst/>
          </a:prstGeom>
          <a:noFill/>
          <a:ln cap="flat">
            <a:noFill/>
          </a:ln>
        </p:spPr>
      </p:pic>
      <p:sp>
        <p:nvSpPr>
          <p:cNvPr id="13" name="Titolo 1">
            <a:extLst>
              <a:ext uri="{FF2B5EF4-FFF2-40B4-BE49-F238E27FC236}">
                <a16:creationId xmlns:a16="http://schemas.microsoft.com/office/drawing/2014/main" id="{030A1DF7-7A90-463D-81E1-9EFA310D7794}"/>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CAPITOLO1: </a:t>
            </a:r>
            <a:r>
              <a:rPr lang="it-IT" sz="2000" b="1" dirty="0"/>
              <a:t>le etichette ambientali di prodotto</a:t>
            </a:r>
            <a:endParaRPr lang="it-IT" sz="1814" dirty="0"/>
          </a:p>
        </p:txBody>
      </p:sp>
      <p:sp>
        <p:nvSpPr>
          <p:cNvPr id="11" name="Segnaposto numero diapositiva 3">
            <a:extLst>
              <a:ext uri="{FF2B5EF4-FFF2-40B4-BE49-F238E27FC236}">
                <a16:creationId xmlns:a16="http://schemas.microsoft.com/office/drawing/2014/main" id="{AAC80E3E-02CC-4E82-B0CC-73F9563A2C3E}"/>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10</a:t>
            </a:fld>
            <a:endParaRPr lang="en-US" sz="1000" noProof="1"/>
          </a:p>
        </p:txBody>
      </p:sp>
      <p:pic>
        <p:nvPicPr>
          <p:cNvPr id="4" name="Immagine 3">
            <a:extLst>
              <a:ext uri="{FF2B5EF4-FFF2-40B4-BE49-F238E27FC236}">
                <a16:creationId xmlns:a16="http://schemas.microsoft.com/office/drawing/2014/main" id="{6836160D-3172-4079-8CD9-77F598165BB0}"/>
              </a:ext>
            </a:extLst>
          </p:cNvPr>
          <p:cNvPicPr>
            <a:picLocks noChangeAspect="1"/>
          </p:cNvPicPr>
          <p:nvPr/>
        </p:nvPicPr>
        <p:blipFill>
          <a:blip r:embed="rId7"/>
          <a:stretch>
            <a:fillRect/>
          </a:stretch>
        </p:blipFill>
        <p:spPr>
          <a:xfrm>
            <a:off x="51748" y="6105437"/>
            <a:ext cx="1572904" cy="451143"/>
          </a:xfrm>
          <a:prstGeom prst="rect">
            <a:avLst/>
          </a:prstGeom>
        </p:spPr>
      </p:pic>
      <p:pic>
        <p:nvPicPr>
          <p:cNvPr id="12" name="Immagine 11">
            <a:extLst>
              <a:ext uri="{FF2B5EF4-FFF2-40B4-BE49-F238E27FC236}">
                <a16:creationId xmlns:a16="http://schemas.microsoft.com/office/drawing/2014/main" id="{A0E3CF30-C061-4DAD-8776-03B837F93474}"/>
              </a:ext>
            </a:extLst>
          </p:cNvPr>
          <p:cNvPicPr>
            <a:picLocks noChangeAspect="1"/>
          </p:cNvPicPr>
          <p:nvPr/>
        </p:nvPicPr>
        <p:blipFill>
          <a:blip r:embed="rId8"/>
          <a:stretch>
            <a:fillRect/>
          </a:stretch>
        </p:blipFill>
        <p:spPr>
          <a:xfrm>
            <a:off x="10576159" y="5213625"/>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D2D5BD46-46E1-4662-BD8B-26A21454CEF1}"/>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18</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814F4CFD-B3C5-42C1-BBA5-9A669DEFD5E2}"/>
              </a:ext>
            </a:extLst>
          </p:cNvPr>
          <p:cNvSpPr txBox="1"/>
          <p:nvPr/>
        </p:nvSpPr>
        <p:spPr>
          <a:xfrm>
            <a:off x="2690838" y="203201"/>
            <a:ext cx="5724160" cy="36294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814" b="1">
                <a:solidFill>
                  <a:srgbClr val="FFFFFF"/>
                </a:solidFill>
                <a:latin typeface="Calibri"/>
              </a:rPr>
              <a:t>Le certificazioni ambientali: organizzazione </a:t>
            </a:r>
            <a:r>
              <a:rPr lang="it-IT" sz="1814" b="1" kern="0">
                <a:solidFill>
                  <a:srgbClr val="FFFFFF"/>
                </a:solidFill>
                <a:latin typeface="Calibri"/>
              </a:rPr>
              <a:t>e</a:t>
            </a:r>
            <a:r>
              <a:rPr lang="it-IT" sz="1814" b="1">
                <a:solidFill>
                  <a:srgbClr val="FFFFFF"/>
                </a:solidFill>
                <a:latin typeface="Calibri"/>
              </a:rPr>
              <a:t> prodotto</a:t>
            </a:r>
            <a:endParaRPr lang="it-IT" sz="2540" b="1">
              <a:solidFill>
                <a:srgbClr val="FFFFFF"/>
              </a:solidFill>
              <a:latin typeface="Calibri"/>
            </a:endParaRPr>
          </a:p>
        </p:txBody>
      </p:sp>
      <p:sp>
        <p:nvSpPr>
          <p:cNvPr id="6" name="CasellaDiTesto 7">
            <a:extLst>
              <a:ext uri="{FF2B5EF4-FFF2-40B4-BE49-F238E27FC236}">
                <a16:creationId xmlns:a16="http://schemas.microsoft.com/office/drawing/2014/main" id="{6EE3B8F5-C1BF-4DA3-9483-C0A8F9D98414}"/>
              </a:ext>
            </a:extLst>
          </p:cNvPr>
          <p:cNvSpPr txBox="1"/>
          <p:nvPr/>
        </p:nvSpPr>
        <p:spPr>
          <a:xfrm>
            <a:off x="2053728" y="2348414"/>
            <a:ext cx="8392794" cy="1889971"/>
          </a:xfrm>
          <a:prstGeom prst="rect">
            <a:avLst/>
          </a:prstGeom>
          <a:noFill/>
          <a:ln cap="flat">
            <a:noFill/>
          </a:ln>
        </p:spPr>
        <p:txBody>
          <a:bodyPr vert="horz" wrap="none" lIns="84669" tIns="42338" rIns="84669" bIns="42338" anchor="t" anchorCtr="0" compatLnSpc="1">
            <a:spAutoFit/>
          </a:bodyPr>
          <a:lstStyle/>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dirty="0">
                <a:solidFill>
                  <a:srgbClr val="000000"/>
                </a:solidFill>
                <a:latin typeface="Arial" pitchFamily="18"/>
                <a:ea typeface="SimSun" pitchFamily="2"/>
                <a:cs typeface="SimSun" pitchFamily="2"/>
              </a:rPr>
              <a:t>Scheda riassuntiva generale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endParaRPr lang="it-IT" sz="1694" dirty="0">
              <a:solidFill>
                <a:srgbClr val="000000"/>
              </a:solidFill>
              <a:latin typeface="Arial" pitchFamily="18"/>
              <a:ea typeface="SimSun" pitchFamily="2"/>
              <a:cs typeface="SimSun" pitchFamily="2"/>
            </a:endParaRP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Norma</a:t>
            </a:r>
            <a:r>
              <a:rPr lang="it-IT" sz="1317" dirty="0">
                <a:solidFill>
                  <a:srgbClr val="000000"/>
                </a:solidFill>
                <a:latin typeface="Arial" pitchFamily="18"/>
                <a:ea typeface="SimSun" pitchFamily="2"/>
                <a:cs typeface="SimSun" pitchFamily="2"/>
              </a:rPr>
              <a:t>: </a:t>
            </a:r>
            <a:r>
              <a:rPr lang="it-IT" sz="1317" b="1" dirty="0">
                <a:solidFill>
                  <a:srgbClr val="000000"/>
                </a:solidFill>
                <a:latin typeface="Arial" pitchFamily="18"/>
                <a:ea typeface="SimSun" pitchFamily="2"/>
                <a:cs typeface="SimSun" pitchFamily="2"/>
              </a:rPr>
              <a:t>ISO 14024:2001 (Ecolabel)</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Obiettivo</a:t>
            </a:r>
            <a:r>
              <a:rPr lang="it-IT" sz="1317" dirty="0">
                <a:solidFill>
                  <a:srgbClr val="000000"/>
                </a:solidFill>
                <a:latin typeface="Arial" pitchFamily="18"/>
                <a:ea typeface="SimSun" pitchFamily="2"/>
                <a:cs typeface="SimSun" pitchFamily="2"/>
              </a:rPr>
              <a:t>: valutare impatto ambientale di un prodotto/servizio lungo tutta la sua vita (LCA) e certificabile da UE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A chi è rivolta</a:t>
            </a:r>
            <a:r>
              <a:rPr lang="it-IT" sz="1317" dirty="0">
                <a:solidFill>
                  <a:srgbClr val="000000"/>
                </a:solidFill>
                <a:latin typeface="Arial" pitchFamily="18"/>
                <a:ea typeface="SimSun" pitchFamily="2"/>
                <a:cs typeface="SimSun" pitchFamily="2"/>
              </a:rPr>
              <a:t>: produttori, fabbricanti, importatori, fornitori di servizi, grossisti o commercianti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Punti di forza</a:t>
            </a:r>
            <a:r>
              <a:rPr lang="it-IT" sz="1317" dirty="0">
                <a:solidFill>
                  <a:srgbClr val="000000"/>
                </a:solidFill>
                <a:latin typeface="Arial" pitchFamily="18"/>
                <a:ea typeface="SimSun" pitchFamily="2"/>
                <a:cs typeface="SimSun" pitchFamily="2"/>
              </a:rPr>
              <a:t>: procedura ben strutturata e riconosciuta al livello europeo</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Punti di debolezza</a:t>
            </a:r>
            <a:r>
              <a:rPr lang="it-IT" sz="1317" dirty="0">
                <a:solidFill>
                  <a:srgbClr val="000000"/>
                </a:solidFill>
                <a:latin typeface="Arial" pitchFamily="18"/>
                <a:ea typeface="SimSun" pitchFamily="2"/>
                <a:cs typeface="SimSun" pitchFamily="2"/>
              </a:rPr>
              <a:t>: applicabile a solo 33 gruppi di prodotti/servizi, altri in elaborazione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Motivi economici</a:t>
            </a:r>
            <a:r>
              <a:rPr lang="it-IT" sz="1317" dirty="0">
                <a:solidFill>
                  <a:srgbClr val="000000"/>
                </a:solidFill>
                <a:latin typeface="Arial" pitchFamily="18"/>
                <a:ea typeface="SimSun" pitchFamily="2"/>
                <a:cs typeface="SimSun" pitchFamily="2"/>
              </a:rPr>
              <a:t> per implementarla: visibilità sul mercato e accesso semplificato a strumenti GPP</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Motivi di legge</a:t>
            </a:r>
            <a:r>
              <a:rPr lang="it-IT" sz="1317" dirty="0">
                <a:solidFill>
                  <a:srgbClr val="000000"/>
                </a:solidFill>
                <a:latin typeface="Arial" pitchFamily="18"/>
                <a:ea typeface="SimSun" pitchFamily="2"/>
                <a:cs typeface="SimSun" pitchFamily="2"/>
              </a:rPr>
              <a:t> per implementarla: procedure d'acquisto delle PA semplificate (Acquisti Pubblici Verdi)</a:t>
            </a:r>
          </a:p>
        </p:txBody>
      </p:sp>
      <p:sp>
        <p:nvSpPr>
          <p:cNvPr id="8" name="Titolo 1">
            <a:extLst>
              <a:ext uri="{FF2B5EF4-FFF2-40B4-BE49-F238E27FC236}">
                <a16:creationId xmlns:a16="http://schemas.microsoft.com/office/drawing/2014/main" id="{B5E77010-1FB4-4D9E-8E26-21B1566580B3}"/>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CAPITOLO1: </a:t>
            </a:r>
            <a:r>
              <a:rPr lang="it-IT" sz="2000" b="1" dirty="0"/>
              <a:t>le etichette ambientali di prodotto</a:t>
            </a:r>
            <a:endParaRPr lang="it-IT" sz="1814" dirty="0"/>
          </a:p>
        </p:txBody>
      </p:sp>
      <p:sp>
        <p:nvSpPr>
          <p:cNvPr id="7" name="Segnaposto numero diapositiva 3">
            <a:extLst>
              <a:ext uri="{FF2B5EF4-FFF2-40B4-BE49-F238E27FC236}">
                <a16:creationId xmlns:a16="http://schemas.microsoft.com/office/drawing/2014/main" id="{244EFED2-F720-4EDE-9395-90A43DD05CA8}"/>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11</a:t>
            </a:fld>
            <a:endParaRPr lang="en-US" sz="1000" noProof="1"/>
          </a:p>
        </p:txBody>
      </p:sp>
      <p:pic>
        <p:nvPicPr>
          <p:cNvPr id="2" name="Immagine 1">
            <a:extLst>
              <a:ext uri="{FF2B5EF4-FFF2-40B4-BE49-F238E27FC236}">
                <a16:creationId xmlns:a16="http://schemas.microsoft.com/office/drawing/2014/main" id="{DB293817-449C-4AF5-859E-57FA01B8BD54}"/>
              </a:ext>
            </a:extLst>
          </p:cNvPr>
          <p:cNvPicPr>
            <a:picLocks noChangeAspect="1"/>
          </p:cNvPicPr>
          <p:nvPr/>
        </p:nvPicPr>
        <p:blipFill>
          <a:blip r:embed="rId3"/>
          <a:stretch>
            <a:fillRect/>
          </a:stretch>
        </p:blipFill>
        <p:spPr>
          <a:xfrm>
            <a:off x="152332" y="6130778"/>
            <a:ext cx="1572904" cy="451143"/>
          </a:xfrm>
          <a:prstGeom prst="rect">
            <a:avLst/>
          </a:prstGeom>
        </p:spPr>
      </p:pic>
      <p:pic>
        <p:nvPicPr>
          <p:cNvPr id="4" name="Immagine 3">
            <a:extLst>
              <a:ext uri="{FF2B5EF4-FFF2-40B4-BE49-F238E27FC236}">
                <a16:creationId xmlns:a16="http://schemas.microsoft.com/office/drawing/2014/main" id="{F2AEA3C7-42D7-4AD0-9A94-0AB1260BBA8B}"/>
              </a:ext>
            </a:extLst>
          </p:cNvPr>
          <p:cNvPicPr>
            <a:picLocks noChangeAspect="1"/>
          </p:cNvPicPr>
          <p:nvPr/>
        </p:nvPicPr>
        <p:blipFill>
          <a:blip r:embed="rId4"/>
          <a:stretch>
            <a:fillRect/>
          </a:stretch>
        </p:blipFill>
        <p:spPr>
          <a:xfrm>
            <a:off x="10637472" y="5258974"/>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5E027202-6F6F-4FAE-AFF2-3D12D01FE52B}"/>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19</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BF7F0E47-83B3-4B78-BC59-533A0C2E3B3A}"/>
              </a:ext>
            </a:extLst>
          </p:cNvPr>
          <p:cNvSpPr txBox="1"/>
          <p:nvPr/>
        </p:nvSpPr>
        <p:spPr>
          <a:xfrm>
            <a:off x="2690838" y="203201"/>
            <a:ext cx="5724160" cy="36294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814" b="1">
                <a:solidFill>
                  <a:srgbClr val="FFFFFF"/>
                </a:solidFill>
                <a:latin typeface="Calibri"/>
              </a:rPr>
              <a:t>Le certificazioni ambientali: organizzazione </a:t>
            </a:r>
            <a:r>
              <a:rPr lang="it-IT" sz="1814" b="1" kern="0">
                <a:solidFill>
                  <a:srgbClr val="FFFFFF"/>
                </a:solidFill>
                <a:latin typeface="Calibri"/>
              </a:rPr>
              <a:t>e</a:t>
            </a:r>
            <a:r>
              <a:rPr lang="it-IT" sz="1814" b="1">
                <a:solidFill>
                  <a:srgbClr val="FFFFFF"/>
                </a:solidFill>
                <a:latin typeface="Calibri"/>
              </a:rPr>
              <a:t> prodotto</a:t>
            </a:r>
            <a:endParaRPr lang="it-IT" sz="2540" b="1">
              <a:solidFill>
                <a:srgbClr val="FFFFFF"/>
              </a:solidFill>
              <a:latin typeface="Calibri"/>
            </a:endParaRPr>
          </a:p>
        </p:txBody>
      </p:sp>
      <p:sp>
        <p:nvSpPr>
          <p:cNvPr id="6" name="CasellaDiTesto 1">
            <a:extLst>
              <a:ext uri="{FF2B5EF4-FFF2-40B4-BE49-F238E27FC236}">
                <a16:creationId xmlns:a16="http://schemas.microsoft.com/office/drawing/2014/main" id="{5EAD9335-8152-4F2E-BF87-DAC7E3656F7A}"/>
              </a:ext>
            </a:extLst>
          </p:cNvPr>
          <p:cNvSpPr txBox="1"/>
          <p:nvPr/>
        </p:nvSpPr>
        <p:spPr>
          <a:xfrm>
            <a:off x="5326197" y="1175440"/>
            <a:ext cx="6227460" cy="1216582"/>
          </a:xfrm>
          <a:prstGeom prst="rect">
            <a:avLst/>
          </a:prstGeom>
          <a:noFill/>
          <a:ln cap="flat">
            <a:noFill/>
          </a:ln>
        </p:spPr>
        <p:txBody>
          <a:bodyPr vert="horz" wrap="square" lIns="84669" tIns="42338" rIns="84669" bIns="42338" anchor="t" anchorCtr="1" compatLnSpc="1">
            <a:spAutoFit/>
          </a:bodyPr>
          <a:lstStyle/>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b="1" dirty="0">
                <a:solidFill>
                  <a:srgbClr val="000000"/>
                </a:solidFill>
                <a:latin typeface="Arial" pitchFamily="34"/>
                <a:ea typeface="SimSun" pitchFamily="2"/>
                <a:cs typeface="Arial" pitchFamily="34"/>
              </a:rPr>
              <a:t>Etichette di II tipo (ISO 14021):</a:t>
            </a:r>
          </a:p>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dirty="0">
                <a:solidFill>
                  <a:srgbClr val="000000"/>
                </a:solidFill>
                <a:latin typeface="Arial" pitchFamily="34"/>
                <a:ea typeface="SimSun" pitchFamily="2"/>
                <a:cs typeface="Arial" pitchFamily="34"/>
              </a:rPr>
              <a:t>sono realizzate dai produttori, importatori e distributori dei prodotti e sono “autodichiarazioni” di valenza ambientale (es. biodegradabilità, riciclabilità, assenza di sostanze dannose per l'ambiente...). Non sono controllati, né convalidati da organismi indipendenti, ma le informazioni riportate devono essere verificabili, specifiche, chiare e non ingannevoli e/o vaghe.</a:t>
            </a:r>
          </a:p>
        </p:txBody>
      </p:sp>
      <p:sp>
        <p:nvSpPr>
          <p:cNvPr id="10" name="Titolo 1">
            <a:extLst>
              <a:ext uri="{FF2B5EF4-FFF2-40B4-BE49-F238E27FC236}">
                <a16:creationId xmlns:a16="http://schemas.microsoft.com/office/drawing/2014/main" id="{DBE45593-3840-4517-A638-DBDCC3902552}"/>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CAPITOLO1: </a:t>
            </a:r>
            <a:r>
              <a:rPr lang="it-IT" sz="2000" b="1" dirty="0"/>
              <a:t>le etichette ambientali di prodotto</a:t>
            </a:r>
            <a:endParaRPr lang="it-IT" sz="1814" dirty="0"/>
          </a:p>
        </p:txBody>
      </p:sp>
      <p:sp>
        <p:nvSpPr>
          <p:cNvPr id="9" name="Segnaposto numero diapositiva 3">
            <a:extLst>
              <a:ext uri="{FF2B5EF4-FFF2-40B4-BE49-F238E27FC236}">
                <a16:creationId xmlns:a16="http://schemas.microsoft.com/office/drawing/2014/main" id="{ED0619E9-27D1-4AA0-A1FD-67AA9265C7D8}"/>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12</a:t>
            </a:fld>
            <a:endParaRPr lang="en-US" sz="1000" noProof="1"/>
          </a:p>
        </p:txBody>
      </p:sp>
      <p:pic>
        <p:nvPicPr>
          <p:cNvPr id="2" name="Immagine 1">
            <a:extLst>
              <a:ext uri="{FF2B5EF4-FFF2-40B4-BE49-F238E27FC236}">
                <a16:creationId xmlns:a16="http://schemas.microsoft.com/office/drawing/2014/main" id="{C612002E-88C3-4F94-B9F6-447C9C9576E9}"/>
              </a:ext>
            </a:extLst>
          </p:cNvPr>
          <p:cNvPicPr>
            <a:picLocks noChangeAspect="1"/>
          </p:cNvPicPr>
          <p:nvPr/>
        </p:nvPicPr>
        <p:blipFill>
          <a:blip r:embed="rId3"/>
          <a:stretch>
            <a:fillRect/>
          </a:stretch>
        </p:blipFill>
        <p:spPr>
          <a:xfrm>
            <a:off x="124900" y="6087769"/>
            <a:ext cx="1572904" cy="451143"/>
          </a:xfrm>
          <a:prstGeom prst="rect">
            <a:avLst/>
          </a:prstGeom>
        </p:spPr>
      </p:pic>
      <p:pic>
        <p:nvPicPr>
          <p:cNvPr id="4" name="Immagine 3">
            <a:extLst>
              <a:ext uri="{FF2B5EF4-FFF2-40B4-BE49-F238E27FC236}">
                <a16:creationId xmlns:a16="http://schemas.microsoft.com/office/drawing/2014/main" id="{35D8DED2-37EE-4B6B-A204-1D8B15221F37}"/>
              </a:ext>
            </a:extLst>
          </p:cNvPr>
          <p:cNvPicPr>
            <a:picLocks noChangeAspect="1"/>
          </p:cNvPicPr>
          <p:nvPr/>
        </p:nvPicPr>
        <p:blipFill>
          <a:blip r:embed="rId4"/>
          <a:stretch>
            <a:fillRect/>
          </a:stretch>
        </p:blipFill>
        <p:spPr>
          <a:xfrm>
            <a:off x="10633102" y="5133872"/>
            <a:ext cx="1103472" cy="1097375"/>
          </a:xfrm>
          <a:prstGeom prst="rect">
            <a:avLst/>
          </a:prstGeom>
        </p:spPr>
      </p:pic>
      <p:grpSp>
        <p:nvGrpSpPr>
          <p:cNvPr id="14" name="Gruppo 13">
            <a:extLst>
              <a:ext uri="{FF2B5EF4-FFF2-40B4-BE49-F238E27FC236}">
                <a16:creationId xmlns:a16="http://schemas.microsoft.com/office/drawing/2014/main" id="{500FB36A-DCBC-40D7-9F5A-289D48115C34}"/>
              </a:ext>
            </a:extLst>
          </p:cNvPr>
          <p:cNvGrpSpPr/>
          <p:nvPr/>
        </p:nvGrpSpPr>
        <p:grpSpPr>
          <a:xfrm>
            <a:off x="1007162" y="1878024"/>
            <a:ext cx="3928625" cy="3966375"/>
            <a:chOff x="1007162" y="1878024"/>
            <a:chExt cx="3928625" cy="3966375"/>
          </a:xfrm>
        </p:grpSpPr>
        <p:pic>
          <p:nvPicPr>
            <p:cNvPr id="7" name="Picture 2" descr="Eco Label: immagini, foto stock e grafica vettoriale | Shutterstock">
              <a:extLst>
                <a:ext uri="{FF2B5EF4-FFF2-40B4-BE49-F238E27FC236}">
                  <a16:creationId xmlns:a16="http://schemas.microsoft.com/office/drawing/2014/main" id="{FEB955F4-852B-431A-BD6D-8B2A442050A7}"/>
                </a:ext>
              </a:extLst>
            </p:cNvPr>
            <p:cNvPicPr>
              <a:picLocks noChangeAspect="1"/>
            </p:cNvPicPr>
            <p:nvPr/>
          </p:nvPicPr>
          <p:blipFill>
            <a:blip r:embed="rId5"/>
            <a:srcRect/>
            <a:stretch>
              <a:fillRect/>
            </a:stretch>
          </p:blipFill>
          <p:spPr>
            <a:xfrm>
              <a:off x="1007162" y="1878024"/>
              <a:ext cx="3683059" cy="3966375"/>
            </a:xfrm>
            <a:prstGeom prst="rect">
              <a:avLst/>
            </a:prstGeom>
            <a:noFill/>
            <a:ln cap="flat">
              <a:noFill/>
            </a:ln>
          </p:spPr>
        </p:pic>
        <p:sp>
          <p:nvSpPr>
            <p:cNvPr id="11" name="Rettangolo 10">
              <a:extLst>
                <a:ext uri="{FF2B5EF4-FFF2-40B4-BE49-F238E27FC236}">
                  <a16:creationId xmlns:a16="http://schemas.microsoft.com/office/drawing/2014/main" id="{B6F9C7D2-7424-4E7B-B1B1-A725A784FEFD}"/>
                </a:ext>
              </a:extLst>
            </p:cNvPr>
            <p:cNvSpPr/>
            <p:nvPr/>
          </p:nvSpPr>
          <p:spPr>
            <a:xfrm>
              <a:off x="1252728" y="5494379"/>
              <a:ext cx="3683059" cy="327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3" name="Gruppo 12">
            <a:extLst>
              <a:ext uri="{FF2B5EF4-FFF2-40B4-BE49-F238E27FC236}">
                <a16:creationId xmlns:a16="http://schemas.microsoft.com/office/drawing/2014/main" id="{3E4035EC-EA8E-4E80-B2E1-C1BDA8B98B48}"/>
              </a:ext>
            </a:extLst>
          </p:cNvPr>
          <p:cNvGrpSpPr/>
          <p:nvPr/>
        </p:nvGrpSpPr>
        <p:grpSpPr>
          <a:xfrm>
            <a:off x="5976699" y="2734988"/>
            <a:ext cx="4305942" cy="3536025"/>
            <a:chOff x="5976699" y="2734988"/>
            <a:chExt cx="4305942" cy="3536025"/>
          </a:xfrm>
        </p:grpSpPr>
        <p:pic>
          <p:nvPicPr>
            <p:cNvPr id="8" name="Picture 4" descr="Eco Label Banner. Healthy Food Labels, Eco Bio Product And Natural Organic  Emblem Badges Vector Set. 100 Percent Stock Vector - Illustration of  design, foliage: 167184103">
              <a:extLst>
                <a:ext uri="{FF2B5EF4-FFF2-40B4-BE49-F238E27FC236}">
                  <a16:creationId xmlns:a16="http://schemas.microsoft.com/office/drawing/2014/main" id="{A7422177-B7F9-4DD7-BFD2-D852AA202F21}"/>
                </a:ext>
              </a:extLst>
            </p:cNvPr>
            <p:cNvPicPr>
              <a:picLocks noChangeAspect="1"/>
            </p:cNvPicPr>
            <p:nvPr/>
          </p:nvPicPr>
          <p:blipFill>
            <a:blip r:embed="rId6"/>
            <a:srcRect/>
            <a:stretch>
              <a:fillRect/>
            </a:stretch>
          </p:blipFill>
          <p:spPr>
            <a:xfrm>
              <a:off x="5976699" y="2734988"/>
              <a:ext cx="4305942" cy="3461981"/>
            </a:xfrm>
            <a:prstGeom prst="rect">
              <a:avLst/>
            </a:prstGeom>
            <a:noFill/>
            <a:ln cap="flat">
              <a:noFill/>
            </a:ln>
          </p:spPr>
        </p:pic>
        <p:pic>
          <p:nvPicPr>
            <p:cNvPr id="12" name="Immagine 11">
              <a:extLst>
                <a:ext uri="{FF2B5EF4-FFF2-40B4-BE49-F238E27FC236}">
                  <a16:creationId xmlns:a16="http://schemas.microsoft.com/office/drawing/2014/main" id="{56AB9762-6389-490C-A2E0-C4829502D2EB}"/>
                </a:ext>
              </a:extLst>
            </p:cNvPr>
            <p:cNvPicPr>
              <a:picLocks noChangeAspect="1"/>
            </p:cNvPicPr>
            <p:nvPr/>
          </p:nvPicPr>
          <p:blipFill>
            <a:blip r:embed="rId7"/>
            <a:stretch>
              <a:fillRect/>
            </a:stretch>
          </p:blipFill>
          <p:spPr>
            <a:xfrm>
              <a:off x="5976699" y="5886044"/>
              <a:ext cx="4305942" cy="38496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0898EF81-4D01-451F-A844-50B4B4376551}"/>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20</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B2CE83DD-DD25-459B-B5D9-CC2689F9A85D}"/>
              </a:ext>
            </a:extLst>
          </p:cNvPr>
          <p:cNvSpPr txBox="1"/>
          <p:nvPr/>
        </p:nvSpPr>
        <p:spPr>
          <a:xfrm>
            <a:off x="2690838" y="203201"/>
            <a:ext cx="5724160" cy="36294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814" b="1">
                <a:solidFill>
                  <a:srgbClr val="FFFFFF"/>
                </a:solidFill>
                <a:latin typeface="Calibri"/>
              </a:rPr>
              <a:t>Le certificazioni ambientali: organizzazione </a:t>
            </a:r>
            <a:r>
              <a:rPr lang="it-IT" sz="1814" b="1" kern="0">
                <a:solidFill>
                  <a:srgbClr val="FFFFFF"/>
                </a:solidFill>
                <a:latin typeface="Calibri"/>
              </a:rPr>
              <a:t>e</a:t>
            </a:r>
            <a:r>
              <a:rPr lang="it-IT" sz="1814" b="1">
                <a:solidFill>
                  <a:srgbClr val="FFFFFF"/>
                </a:solidFill>
                <a:latin typeface="Calibri"/>
              </a:rPr>
              <a:t> prodotto</a:t>
            </a:r>
            <a:endParaRPr lang="it-IT" sz="2540" b="1">
              <a:solidFill>
                <a:srgbClr val="FFFFFF"/>
              </a:solidFill>
              <a:latin typeface="Calibri"/>
            </a:endParaRPr>
          </a:p>
        </p:txBody>
      </p:sp>
      <p:pic>
        <p:nvPicPr>
          <p:cNvPr id="6" name="Immagine 1">
            <a:extLst>
              <a:ext uri="{FF2B5EF4-FFF2-40B4-BE49-F238E27FC236}">
                <a16:creationId xmlns:a16="http://schemas.microsoft.com/office/drawing/2014/main" id="{2F77959E-0CC5-436F-9694-ED9933555FF9}"/>
              </a:ext>
            </a:extLst>
          </p:cNvPr>
          <p:cNvPicPr>
            <a:picLocks noChangeAspect="1"/>
          </p:cNvPicPr>
          <p:nvPr/>
        </p:nvPicPr>
        <p:blipFill>
          <a:blip r:embed="rId3">
            <a:lum/>
            <a:alphaModFix/>
          </a:blip>
          <a:srcRect/>
          <a:stretch>
            <a:fillRect/>
          </a:stretch>
        </p:blipFill>
        <p:spPr>
          <a:xfrm>
            <a:off x="5064315" y="2056231"/>
            <a:ext cx="6057912" cy="3934994"/>
          </a:xfrm>
          <a:prstGeom prst="rect">
            <a:avLst/>
          </a:prstGeom>
          <a:noFill/>
          <a:ln cap="flat">
            <a:noFill/>
          </a:ln>
        </p:spPr>
      </p:pic>
      <p:sp>
        <p:nvSpPr>
          <p:cNvPr id="7" name="Figura a mano libera: forma 6">
            <a:extLst>
              <a:ext uri="{FF2B5EF4-FFF2-40B4-BE49-F238E27FC236}">
                <a16:creationId xmlns:a16="http://schemas.microsoft.com/office/drawing/2014/main" id="{9553143D-B800-40C9-AC52-14D50C0C0F6D}"/>
              </a:ext>
            </a:extLst>
          </p:cNvPr>
          <p:cNvSpPr/>
          <p:nvPr/>
        </p:nvSpPr>
        <p:spPr>
          <a:xfrm>
            <a:off x="1663405" y="3771355"/>
            <a:ext cx="2896019" cy="233408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84669" tIns="57237" rIns="84669" bIns="42338" anchor="t" anchorCtr="0" compatLnSpc="1">
            <a:noAutofit/>
          </a:bodyPr>
          <a:lstStyle/>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505" b="1">
                <a:solidFill>
                  <a:srgbClr val="000000"/>
                </a:solidFill>
                <a:latin typeface="Arial" pitchFamily="18"/>
                <a:ea typeface="SimSun" pitchFamily="2"/>
                <a:cs typeface="SimSun" pitchFamily="2"/>
              </a:rPr>
              <a:t>LCA</a:t>
            </a:r>
            <a:r>
              <a:rPr lang="it-IT" sz="1505">
                <a:solidFill>
                  <a:srgbClr val="000000"/>
                </a:solidFill>
                <a:latin typeface="Arial" pitchFamily="18"/>
                <a:ea typeface="SimSun" pitchFamily="2"/>
                <a:cs typeface="SimSun" pitchFamily="2"/>
              </a:rPr>
              <a:t> è effettuato tramite: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505">
                <a:solidFill>
                  <a:srgbClr val="000000"/>
                </a:solidFill>
                <a:latin typeface="Arial" pitchFamily="18"/>
                <a:ea typeface="SimSun" pitchFamily="2"/>
                <a:cs typeface="SimSun" pitchFamily="2"/>
              </a:rPr>
              <a:t>1) definizione degli obiettivi 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505">
                <a:solidFill>
                  <a:srgbClr val="000000"/>
                </a:solidFill>
                <a:latin typeface="Arial" pitchFamily="18"/>
                <a:ea typeface="SimSun" pitchFamily="2"/>
                <a:cs typeface="SimSun" pitchFamily="2"/>
              </a:rPr>
              <a:t>    dello scopo del LCA;</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505">
                <a:solidFill>
                  <a:srgbClr val="000000"/>
                </a:solidFill>
                <a:latin typeface="Arial" pitchFamily="18"/>
                <a:ea typeface="SimSun" pitchFamily="2"/>
                <a:cs typeface="SimSun" pitchFamily="2"/>
              </a:rPr>
              <a:t>2) compilando un inventario</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505">
                <a:solidFill>
                  <a:srgbClr val="000000"/>
                </a:solidFill>
                <a:latin typeface="Arial" pitchFamily="18"/>
                <a:ea typeface="SimSun" pitchFamily="2"/>
                <a:cs typeface="SimSun" pitchFamily="2"/>
              </a:rPr>
              <a:t>    dei più importanti input 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505">
                <a:solidFill>
                  <a:srgbClr val="000000"/>
                </a:solidFill>
                <a:latin typeface="Arial" pitchFamily="18"/>
                <a:ea typeface="SimSun" pitchFamily="2"/>
                <a:cs typeface="SimSun" pitchFamily="2"/>
              </a:rPr>
              <a:t>    output del sistema;</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505">
                <a:solidFill>
                  <a:srgbClr val="000000"/>
                </a:solidFill>
                <a:latin typeface="Arial" pitchFamily="18"/>
                <a:ea typeface="SimSun" pitchFamily="2"/>
                <a:cs typeface="SimSun" pitchFamily="2"/>
              </a:rPr>
              <a:t>3) valutando i potenziali impatti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505">
                <a:solidFill>
                  <a:srgbClr val="000000"/>
                </a:solidFill>
                <a:latin typeface="Arial" pitchFamily="18"/>
                <a:ea typeface="SimSun" pitchFamily="2"/>
                <a:cs typeface="SimSun" pitchFamily="2"/>
              </a:rPr>
              <a:t>    ambientali;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505">
                <a:solidFill>
                  <a:srgbClr val="000000"/>
                </a:solidFill>
                <a:latin typeface="Arial" pitchFamily="18"/>
                <a:ea typeface="SimSun" pitchFamily="2"/>
                <a:cs typeface="SimSun" pitchFamily="2"/>
              </a:rPr>
              <a:t>4) interpretando i risultati</a:t>
            </a:r>
            <a:r>
              <a:rPr lang="it-IT" sz="1694">
                <a:solidFill>
                  <a:srgbClr val="000000"/>
                </a:solidFill>
                <a:latin typeface="Arial" pitchFamily="18"/>
                <a:ea typeface="SimSun" pitchFamily="2"/>
                <a:cs typeface="SimSun" pitchFamily="2"/>
              </a:rPr>
              <a:t>.</a:t>
            </a:r>
          </a:p>
        </p:txBody>
      </p:sp>
      <p:sp>
        <p:nvSpPr>
          <p:cNvPr id="9" name="CasellaDiTesto 12">
            <a:extLst>
              <a:ext uri="{FF2B5EF4-FFF2-40B4-BE49-F238E27FC236}">
                <a16:creationId xmlns:a16="http://schemas.microsoft.com/office/drawing/2014/main" id="{708C4841-F286-4C4F-9740-E0C0D38EC6CA}"/>
              </a:ext>
            </a:extLst>
          </p:cNvPr>
          <p:cNvSpPr txBox="1"/>
          <p:nvPr/>
        </p:nvSpPr>
        <p:spPr>
          <a:xfrm>
            <a:off x="5779442" y="763186"/>
            <a:ext cx="4889033" cy="1216582"/>
          </a:xfrm>
          <a:prstGeom prst="rect">
            <a:avLst/>
          </a:prstGeom>
          <a:noFill/>
          <a:ln cap="flat">
            <a:noFill/>
          </a:ln>
        </p:spPr>
        <p:txBody>
          <a:bodyPr vert="horz" wrap="square" lIns="84669" tIns="42338" rIns="84669" bIns="42338" anchor="t" anchorCtr="1" compatLnSpc="1">
            <a:spAutoFit/>
          </a:bodyPr>
          <a:lstStyle/>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b="1" dirty="0">
                <a:solidFill>
                  <a:srgbClr val="000000"/>
                </a:solidFill>
                <a:latin typeface="Arial" pitchFamily="34"/>
                <a:ea typeface="SimSun" pitchFamily="2"/>
                <a:cs typeface="Arial" pitchFamily="34"/>
              </a:rPr>
              <a:t>Etichette di III tipo (ISO 14025):</a:t>
            </a:r>
            <a:r>
              <a:rPr lang="it-IT" sz="1317" dirty="0">
                <a:solidFill>
                  <a:srgbClr val="000000"/>
                </a:solidFill>
                <a:latin typeface="Arial" pitchFamily="34"/>
                <a:ea typeface="SimSun" pitchFamily="2"/>
                <a:cs typeface="Arial" pitchFamily="34"/>
              </a:rPr>
              <a:t> </a:t>
            </a:r>
          </a:p>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dirty="0">
                <a:solidFill>
                  <a:srgbClr val="000000"/>
                </a:solidFill>
                <a:latin typeface="Arial" pitchFamily="34"/>
                <a:ea typeface="SimSun" pitchFamily="2"/>
                <a:cs typeface="Arial" pitchFamily="34"/>
              </a:rPr>
              <a:t>sono dichiarazioni ambientali di prodotto, conosciute anche come EPD (</a:t>
            </a:r>
            <a:r>
              <a:rPr lang="it-IT" sz="1317" i="1" dirty="0">
                <a:solidFill>
                  <a:srgbClr val="000000"/>
                </a:solidFill>
                <a:latin typeface="Arial" pitchFamily="34"/>
                <a:ea typeface="SimSun" pitchFamily="2"/>
                <a:cs typeface="Arial" pitchFamily="34"/>
              </a:rPr>
              <a:t>environmental product </a:t>
            </a:r>
            <a:r>
              <a:rPr lang="it-IT" sz="1317" i="1" dirty="0" err="1">
                <a:solidFill>
                  <a:srgbClr val="000000"/>
                </a:solidFill>
                <a:latin typeface="Arial" pitchFamily="34"/>
                <a:ea typeface="SimSun" pitchFamily="2"/>
                <a:cs typeface="Arial" pitchFamily="34"/>
              </a:rPr>
              <a:t>declaration</a:t>
            </a:r>
            <a:r>
              <a:rPr lang="it-IT" sz="1317" dirty="0">
                <a:solidFill>
                  <a:srgbClr val="000000"/>
                </a:solidFill>
                <a:latin typeface="Arial" pitchFamily="34"/>
                <a:ea typeface="SimSun" pitchFamily="2"/>
                <a:cs typeface="Arial" pitchFamily="34"/>
              </a:rPr>
              <a:t>), che informano su tutti gli aspetti e gli impatti ambientali legati al ciclo di vita del prodotto/servizio. Viene verificata da parte terza indipendente la loro conformità alle norme le norme ISO 14040 e ISO 14044.</a:t>
            </a:r>
          </a:p>
        </p:txBody>
      </p:sp>
      <p:pic>
        <p:nvPicPr>
          <p:cNvPr id="10" name="Immagine 14">
            <a:extLst>
              <a:ext uri="{FF2B5EF4-FFF2-40B4-BE49-F238E27FC236}">
                <a16:creationId xmlns:a16="http://schemas.microsoft.com/office/drawing/2014/main" id="{C85D08DF-A8A8-420C-885E-C3C7A6A6CDC7}"/>
              </a:ext>
            </a:extLst>
          </p:cNvPr>
          <p:cNvPicPr>
            <a:picLocks noChangeAspect="1"/>
          </p:cNvPicPr>
          <p:nvPr/>
        </p:nvPicPr>
        <p:blipFill>
          <a:blip r:embed="rId4">
            <a:lum/>
            <a:alphaModFix/>
          </a:blip>
          <a:srcRect/>
          <a:stretch>
            <a:fillRect/>
          </a:stretch>
        </p:blipFill>
        <p:spPr>
          <a:xfrm>
            <a:off x="1716360" y="1599179"/>
            <a:ext cx="1290080" cy="618114"/>
          </a:xfrm>
          <a:prstGeom prst="rect">
            <a:avLst/>
          </a:prstGeom>
          <a:noFill/>
          <a:ln cap="flat">
            <a:noFill/>
          </a:ln>
        </p:spPr>
      </p:pic>
      <p:sp>
        <p:nvSpPr>
          <p:cNvPr id="11" name="CasellaDiTesto 16">
            <a:extLst>
              <a:ext uri="{FF2B5EF4-FFF2-40B4-BE49-F238E27FC236}">
                <a16:creationId xmlns:a16="http://schemas.microsoft.com/office/drawing/2014/main" id="{DED7B23E-6C98-40EF-9008-896B4F227D2F}"/>
              </a:ext>
            </a:extLst>
          </p:cNvPr>
          <p:cNvSpPr txBox="1"/>
          <p:nvPr/>
        </p:nvSpPr>
        <p:spPr>
          <a:xfrm>
            <a:off x="3648703" y="1463378"/>
            <a:ext cx="922801" cy="516390"/>
          </a:xfrm>
          <a:prstGeom prst="rect">
            <a:avLst/>
          </a:prstGeom>
          <a:noFill/>
          <a:ln cap="flat">
            <a:noFill/>
          </a:ln>
        </p:spPr>
        <p:txBody>
          <a:bodyPr vert="horz" wrap="none" lIns="84669" tIns="42338" rIns="84669" bIns="42338" anchor="t" anchorCtr="0" compatLnSpc="1">
            <a:spAutoFit/>
          </a:bodyPr>
          <a:lstStyle/>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3011" b="1">
                <a:solidFill>
                  <a:srgbClr val="000000"/>
                </a:solidFill>
                <a:latin typeface="Arial" pitchFamily="18"/>
                <a:ea typeface="SimSun" pitchFamily="2"/>
                <a:cs typeface="SimSun" pitchFamily="2"/>
              </a:rPr>
              <a:t>PEF</a:t>
            </a:r>
          </a:p>
        </p:txBody>
      </p:sp>
      <p:sp>
        <p:nvSpPr>
          <p:cNvPr id="12" name="CasellaDiTesto 18">
            <a:extLst>
              <a:ext uri="{FF2B5EF4-FFF2-40B4-BE49-F238E27FC236}">
                <a16:creationId xmlns:a16="http://schemas.microsoft.com/office/drawing/2014/main" id="{B12C68B8-E81A-4B7F-8F3C-2BD87C9953B1}"/>
              </a:ext>
            </a:extLst>
          </p:cNvPr>
          <p:cNvSpPr txBox="1"/>
          <p:nvPr/>
        </p:nvSpPr>
        <p:spPr>
          <a:xfrm>
            <a:off x="1834211" y="2798461"/>
            <a:ext cx="1897426" cy="319221"/>
          </a:xfrm>
          <a:prstGeom prst="rect">
            <a:avLst/>
          </a:prstGeom>
          <a:noFill/>
          <a:ln cap="flat">
            <a:noFill/>
          </a:ln>
        </p:spPr>
        <p:txBody>
          <a:bodyPr vert="horz" wrap="none" lIns="84669" tIns="42338" rIns="84669" bIns="42338" anchor="t" anchorCtr="0" compatLnSpc="1">
            <a:spAutoFit/>
          </a:bodyPr>
          <a:lstStyle/>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33" b="1">
                <a:solidFill>
                  <a:srgbClr val="000000"/>
                </a:solidFill>
                <a:latin typeface="Arial" pitchFamily="18"/>
                <a:ea typeface="SimSun" pitchFamily="2"/>
                <a:cs typeface="SimSun" pitchFamily="2"/>
              </a:rPr>
              <a:t>Carbon-Footprint</a:t>
            </a:r>
          </a:p>
        </p:txBody>
      </p:sp>
      <p:pic>
        <p:nvPicPr>
          <p:cNvPr id="13" name="Immagine 6">
            <a:extLst>
              <a:ext uri="{FF2B5EF4-FFF2-40B4-BE49-F238E27FC236}">
                <a16:creationId xmlns:a16="http://schemas.microsoft.com/office/drawing/2014/main" id="{722F310D-6C46-47A7-AFCE-FEBC4F1D0300}"/>
              </a:ext>
            </a:extLst>
          </p:cNvPr>
          <p:cNvPicPr>
            <a:picLocks noChangeAspect="1"/>
          </p:cNvPicPr>
          <p:nvPr/>
        </p:nvPicPr>
        <p:blipFill>
          <a:blip r:embed="rId5" cstate="screen">
            <a:lum/>
            <a:alphaModFix/>
            <a:extLst>
              <a:ext uri="{28A0092B-C50C-407E-A947-70E740481C1C}">
                <a14:useLocalDpi xmlns:a14="http://schemas.microsoft.com/office/drawing/2010/main"/>
              </a:ext>
            </a:extLst>
          </a:blip>
          <a:srcRect/>
          <a:stretch>
            <a:fillRect/>
          </a:stretch>
        </p:blipFill>
        <p:spPr>
          <a:xfrm>
            <a:off x="3696932" y="2341773"/>
            <a:ext cx="947095" cy="985959"/>
          </a:xfrm>
          <a:prstGeom prst="rect">
            <a:avLst/>
          </a:prstGeom>
          <a:noFill/>
          <a:ln cap="flat">
            <a:noFill/>
          </a:ln>
        </p:spPr>
      </p:pic>
      <p:sp>
        <p:nvSpPr>
          <p:cNvPr id="14" name="Titolo 1">
            <a:extLst>
              <a:ext uri="{FF2B5EF4-FFF2-40B4-BE49-F238E27FC236}">
                <a16:creationId xmlns:a16="http://schemas.microsoft.com/office/drawing/2014/main" id="{46B7377C-1E7F-4643-BDB0-AA957D0C2986}"/>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CAPITOLO1: </a:t>
            </a:r>
            <a:r>
              <a:rPr lang="it-IT" sz="2000" b="1" dirty="0"/>
              <a:t>le etichette ambientali di prodotto</a:t>
            </a:r>
            <a:endParaRPr lang="it-IT" sz="1814" dirty="0"/>
          </a:p>
        </p:txBody>
      </p:sp>
      <p:sp>
        <p:nvSpPr>
          <p:cNvPr id="15" name="Segnaposto numero diapositiva 3">
            <a:extLst>
              <a:ext uri="{FF2B5EF4-FFF2-40B4-BE49-F238E27FC236}">
                <a16:creationId xmlns:a16="http://schemas.microsoft.com/office/drawing/2014/main" id="{67941CE8-0FE4-47E8-BF21-5D65DCAD43EC}"/>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13</a:t>
            </a:fld>
            <a:endParaRPr lang="en-US" sz="1000" noProof="1"/>
          </a:p>
        </p:txBody>
      </p:sp>
      <p:pic>
        <p:nvPicPr>
          <p:cNvPr id="2" name="Immagine 1">
            <a:extLst>
              <a:ext uri="{FF2B5EF4-FFF2-40B4-BE49-F238E27FC236}">
                <a16:creationId xmlns:a16="http://schemas.microsoft.com/office/drawing/2014/main" id="{6B79675F-0025-4521-A537-AF97D68A045F}"/>
              </a:ext>
            </a:extLst>
          </p:cNvPr>
          <p:cNvPicPr>
            <a:picLocks noChangeAspect="1"/>
          </p:cNvPicPr>
          <p:nvPr/>
        </p:nvPicPr>
        <p:blipFill>
          <a:blip r:embed="rId6"/>
          <a:stretch>
            <a:fillRect/>
          </a:stretch>
        </p:blipFill>
        <p:spPr>
          <a:xfrm>
            <a:off x="90501" y="6160590"/>
            <a:ext cx="1572904" cy="451143"/>
          </a:xfrm>
          <a:prstGeom prst="rect">
            <a:avLst/>
          </a:prstGeom>
        </p:spPr>
      </p:pic>
      <p:pic>
        <p:nvPicPr>
          <p:cNvPr id="4" name="Immagine 3">
            <a:extLst>
              <a:ext uri="{FF2B5EF4-FFF2-40B4-BE49-F238E27FC236}">
                <a16:creationId xmlns:a16="http://schemas.microsoft.com/office/drawing/2014/main" id="{49FF78B9-5FAA-43C2-A676-95DF4CDBCA3B}"/>
              </a:ext>
            </a:extLst>
          </p:cNvPr>
          <p:cNvPicPr>
            <a:picLocks noChangeAspect="1"/>
          </p:cNvPicPr>
          <p:nvPr/>
        </p:nvPicPr>
        <p:blipFill>
          <a:blip r:embed="rId7"/>
          <a:stretch>
            <a:fillRect/>
          </a:stretch>
        </p:blipFill>
        <p:spPr>
          <a:xfrm>
            <a:off x="10668475" y="5258975"/>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C3FF8494-16B9-4F49-A1B3-C3CAC41C80C3}"/>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21</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F9C4A289-6058-427F-A504-0E02E99998C5}"/>
              </a:ext>
            </a:extLst>
          </p:cNvPr>
          <p:cNvSpPr txBox="1"/>
          <p:nvPr/>
        </p:nvSpPr>
        <p:spPr>
          <a:xfrm>
            <a:off x="2690838" y="203201"/>
            <a:ext cx="5724160" cy="36294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814" b="1">
                <a:solidFill>
                  <a:srgbClr val="FFFFFF"/>
                </a:solidFill>
                <a:latin typeface="Calibri"/>
              </a:rPr>
              <a:t>Le certificazioni ambientali: organizzazione </a:t>
            </a:r>
            <a:r>
              <a:rPr lang="it-IT" sz="1814" b="1" kern="0">
                <a:solidFill>
                  <a:srgbClr val="FFFFFF"/>
                </a:solidFill>
                <a:latin typeface="Calibri"/>
              </a:rPr>
              <a:t>e</a:t>
            </a:r>
            <a:r>
              <a:rPr lang="it-IT" sz="1814" b="1">
                <a:solidFill>
                  <a:srgbClr val="FFFFFF"/>
                </a:solidFill>
                <a:latin typeface="Calibri"/>
              </a:rPr>
              <a:t> prodotto</a:t>
            </a:r>
            <a:endParaRPr lang="it-IT" sz="2540" b="1">
              <a:solidFill>
                <a:srgbClr val="FFFFFF"/>
              </a:solidFill>
              <a:latin typeface="Calibri"/>
            </a:endParaRPr>
          </a:p>
        </p:txBody>
      </p:sp>
      <p:sp>
        <p:nvSpPr>
          <p:cNvPr id="6" name="CasellaDiTesto 1">
            <a:extLst>
              <a:ext uri="{FF2B5EF4-FFF2-40B4-BE49-F238E27FC236}">
                <a16:creationId xmlns:a16="http://schemas.microsoft.com/office/drawing/2014/main" id="{417A1B7C-CDFC-42E9-804B-8DE7ED32B9A1}"/>
              </a:ext>
            </a:extLst>
          </p:cNvPr>
          <p:cNvSpPr txBox="1"/>
          <p:nvPr/>
        </p:nvSpPr>
        <p:spPr>
          <a:xfrm>
            <a:off x="3080964" y="1508985"/>
            <a:ext cx="7937541" cy="1889971"/>
          </a:xfrm>
          <a:prstGeom prst="rect">
            <a:avLst/>
          </a:prstGeom>
          <a:noFill/>
          <a:ln cap="flat">
            <a:noFill/>
          </a:ln>
        </p:spPr>
        <p:txBody>
          <a:bodyPr vert="horz" wrap="none" lIns="84669" tIns="42338" rIns="84669" bIns="42338" anchor="t" anchorCtr="0" compatLnSpc="1">
            <a:spAutoFit/>
          </a:bodyPr>
          <a:lstStyle/>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a:solidFill>
                  <a:srgbClr val="000000"/>
                </a:solidFill>
                <a:latin typeface="Arial" pitchFamily="18"/>
                <a:ea typeface="SimSun" pitchFamily="2"/>
                <a:cs typeface="SimSun" pitchFamily="2"/>
              </a:rPr>
              <a:t>Scheda riassuntiva generale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endParaRPr lang="it-IT" sz="1694">
              <a:solidFill>
                <a:srgbClr val="000000"/>
              </a:solidFill>
              <a:latin typeface="Arial" pitchFamily="18"/>
              <a:ea typeface="SimSun" pitchFamily="2"/>
              <a:cs typeface="SimSun" pitchFamily="2"/>
            </a:endParaRP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a:solidFill>
                  <a:srgbClr val="000000"/>
                </a:solidFill>
                <a:latin typeface="Arial" pitchFamily="18"/>
                <a:ea typeface="SimSun" pitchFamily="2"/>
                <a:cs typeface="SimSun" pitchFamily="2"/>
              </a:rPr>
              <a:t>Norma</a:t>
            </a:r>
            <a:r>
              <a:rPr lang="it-IT" sz="1317">
                <a:solidFill>
                  <a:srgbClr val="000000"/>
                </a:solidFill>
                <a:latin typeface="Arial" pitchFamily="18"/>
                <a:ea typeface="SimSun" pitchFamily="2"/>
                <a:cs typeface="SimSun" pitchFamily="2"/>
              </a:rPr>
              <a:t>: </a:t>
            </a:r>
            <a:r>
              <a:rPr lang="it-IT" sz="1317" b="1">
                <a:solidFill>
                  <a:srgbClr val="000000"/>
                </a:solidFill>
                <a:latin typeface="Arial" pitchFamily="18"/>
                <a:ea typeface="SimSun" pitchFamily="2"/>
                <a:cs typeface="SimSun" pitchFamily="2"/>
              </a:rPr>
              <a:t>ISO 14040:2006 e ISO 14044:2018 (LCA)</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a:solidFill>
                  <a:srgbClr val="000000"/>
                </a:solidFill>
                <a:latin typeface="Arial" pitchFamily="18"/>
                <a:ea typeface="SimSun" pitchFamily="2"/>
                <a:cs typeface="SimSun" pitchFamily="2"/>
              </a:rPr>
              <a:t>Obiettivo</a:t>
            </a:r>
            <a:r>
              <a:rPr lang="it-IT" sz="1317">
                <a:solidFill>
                  <a:srgbClr val="000000"/>
                </a:solidFill>
                <a:latin typeface="Arial" pitchFamily="18"/>
                <a:ea typeface="SimSun" pitchFamily="2"/>
                <a:cs typeface="SimSun" pitchFamily="2"/>
              </a:rPr>
              <a:t>: studiare LCA di un prodotto/servizio lungo tutta la sua vita - non certificabile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a:solidFill>
                  <a:srgbClr val="000000"/>
                </a:solidFill>
                <a:latin typeface="Arial" pitchFamily="18"/>
                <a:ea typeface="SimSun" pitchFamily="2"/>
                <a:cs typeface="SimSun" pitchFamily="2"/>
              </a:rPr>
              <a:t>A chi è rivolta</a:t>
            </a:r>
            <a:r>
              <a:rPr lang="it-IT" sz="1317">
                <a:solidFill>
                  <a:srgbClr val="000000"/>
                </a:solidFill>
                <a:latin typeface="Arial" pitchFamily="18"/>
                <a:ea typeface="SimSun" pitchFamily="2"/>
                <a:cs typeface="SimSun" pitchFamily="2"/>
              </a:rPr>
              <a:t>: a tutte le organizzazione, PA e private (PMI e grandi imprese)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a:solidFill>
                  <a:srgbClr val="000000"/>
                </a:solidFill>
                <a:latin typeface="Arial" pitchFamily="18"/>
                <a:ea typeface="SimSun" pitchFamily="2"/>
                <a:cs typeface="SimSun" pitchFamily="2"/>
              </a:rPr>
              <a:t>Punti di forza</a:t>
            </a:r>
            <a:r>
              <a:rPr lang="it-IT" sz="1317">
                <a:solidFill>
                  <a:srgbClr val="000000"/>
                </a:solidFill>
                <a:latin typeface="Arial" pitchFamily="18"/>
                <a:ea typeface="SimSun" pitchFamily="2"/>
                <a:cs typeface="SimSun" pitchFamily="2"/>
              </a:rPr>
              <a:t>: applicabile a tutto, sfruttando banche dati e avviando “filiere” di attenzione al problema</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a:solidFill>
                  <a:srgbClr val="000000"/>
                </a:solidFill>
                <a:latin typeface="Arial" pitchFamily="18"/>
                <a:ea typeface="SimSun" pitchFamily="2"/>
                <a:cs typeface="SimSun" pitchFamily="2"/>
              </a:rPr>
              <a:t>Punti di debolezza</a:t>
            </a:r>
            <a:r>
              <a:rPr lang="it-IT" sz="1317">
                <a:solidFill>
                  <a:srgbClr val="000000"/>
                </a:solidFill>
                <a:latin typeface="Arial" pitchFamily="18"/>
                <a:ea typeface="SimSun" pitchFamily="2"/>
                <a:cs typeface="SimSun" pitchFamily="2"/>
              </a:rPr>
              <a:t>: lavoro da “specialisti” e carenza dati primari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a:solidFill>
                  <a:srgbClr val="000000"/>
                </a:solidFill>
                <a:latin typeface="Arial" pitchFamily="18"/>
                <a:ea typeface="SimSun" pitchFamily="2"/>
                <a:cs typeface="SimSun" pitchFamily="2"/>
              </a:rPr>
              <a:t>Motivi economici</a:t>
            </a:r>
            <a:r>
              <a:rPr lang="it-IT" sz="1317">
                <a:solidFill>
                  <a:srgbClr val="000000"/>
                </a:solidFill>
                <a:latin typeface="Arial" pitchFamily="18"/>
                <a:ea typeface="SimSun" pitchFamily="2"/>
                <a:cs typeface="SimSun" pitchFamily="2"/>
              </a:rPr>
              <a:t> per implementarla: conoscere meglio il proprio processo produttivo e la filiera correlata</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a:solidFill>
                  <a:srgbClr val="000000"/>
                </a:solidFill>
                <a:latin typeface="Arial" pitchFamily="18"/>
                <a:ea typeface="SimSun" pitchFamily="2"/>
                <a:cs typeface="SimSun" pitchFamily="2"/>
              </a:rPr>
              <a:t>Motivi di legge</a:t>
            </a:r>
            <a:r>
              <a:rPr lang="it-IT" sz="1317">
                <a:solidFill>
                  <a:srgbClr val="000000"/>
                </a:solidFill>
                <a:latin typeface="Arial" pitchFamily="18"/>
                <a:ea typeface="SimSun" pitchFamily="2"/>
                <a:cs typeface="SimSun" pitchFamily="2"/>
              </a:rPr>
              <a:t> per implementarla: /</a:t>
            </a:r>
          </a:p>
        </p:txBody>
      </p:sp>
      <p:sp>
        <p:nvSpPr>
          <p:cNvPr id="8" name="CasellaDiTesto 10">
            <a:extLst>
              <a:ext uri="{FF2B5EF4-FFF2-40B4-BE49-F238E27FC236}">
                <a16:creationId xmlns:a16="http://schemas.microsoft.com/office/drawing/2014/main" id="{CA65593A-5962-4A82-A5F5-F70E783228F5}"/>
              </a:ext>
            </a:extLst>
          </p:cNvPr>
          <p:cNvSpPr txBox="1"/>
          <p:nvPr/>
        </p:nvSpPr>
        <p:spPr>
          <a:xfrm>
            <a:off x="3022416" y="3787655"/>
            <a:ext cx="7632971" cy="1889971"/>
          </a:xfrm>
          <a:prstGeom prst="rect">
            <a:avLst/>
          </a:prstGeom>
          <a:noFill/>
          <a:ln cap="flat">
            <a:noFill/>
          </a:ln>
        </p:spPr>
        <p:txBody>
          <a:bodyPr vert="horz" wrap="none" lIns="84669" tIns="42338" rIns="84669" bIns="42338" anchor="t" anchorCtr="0" compatLnSpc="1">
            <a:spAutoFit/>
          </a:bodyPr>
          <a:lstStyle/>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dirty="0">
                <a:solidFill>
                  <a:srgbClr val="000000"/>
                </a:solidFill>
                <a:latin typeface="Arial" pitchFamily="18"/>
                <a:ea typeface="SimSun" pitchFamily="2"/>
                <a:cs typeface="SimSun" pitchFamily="2"/>
              </a:rPr>
              <a:t>Scheda riassuntiva generale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endParaRPr lang="it-IT" sz="1694" dirty="0">
              <a:solidFill>
                <a:srgbClr val="000000"/>
              </a:solidFill>
              <a:latin typeface="Arial" pitchFamily="18"/>
              <a:ea typeface="SimSun" pitchFamily="2"/>
              <a:cs typeface="SimSun" pitchFamily="2"/>
            </a:endParaRP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Norma</a:t>
            </a:r>
            <a:r>
              <a:rPr lang="it-IT" sz="1317" dirty="0">
                <a:solidFill>
                  <a:srgbClr val="000000"/>
                </a:solidFill>
                <a:latin typeface="Arial" pitchFamily="18"/>
                <a:ea typeface="SimSun" pitchFamily="2"/>
                <a:cs typeface="SimSun" pitchFamily="2"/>
              </a:rPr>
              <a:t>: </a:t>
            </a:r>
            <a:r>
              <a:rPr lang="it-IT" sz="1317" b="1" dirty="0">
                <a:solidFill>
                  <a:srgbClr val="000000"/>
                </a:solidFill>
                <a:latin typeface="Arial" pitchFamily="18"/>
                <a:ea typeface="SimSun" pitchFamily="2"/>
                <a:cs typeface="SimSun" pitchFamily="2"/>
              </a:rPr>
              <a:t>ISO 14025:2010 (EPD: Environmental Product </a:t>
            </a:r>
            <a:r>
              <a:rPr lang="it-IT" sz="1317" b="1" dirty="0" err="1">
                <a:solidFill>
                  <a:srgbClr val="000000"/>
                </a:solidFill>
                <a:latin typeface="Arial" pitchFamily="18"/>
                <a:ea typeface="SimSun" pitchFamily="2"/>
                <a:cs typeface="SimSun" pitchFamily="2"/>
              </a:rPr>
              <a:t>Declaration</a:t>
            </a:r>
            <a:r>
              <a:rPr lang="it-IT" sz="1317" b="1" dirty="0">
                <a:solidFill>
                  <a:srgbClr val="000000"/>
                </a:solidFill>
                <a:latin typeface="Arial" pitchFamily="18"/>
                <a:ea typeface="SimSun" pitchFamily="2"/>
                <a:cs typeface="SimSun" pitchFamily="2"/>
              </a:rPr>
              <a:t>)</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Obiettivo</a:t>
            </a:r>
            <a:r>
              <a:rPr lang="it-IT" sz="1317" dirty="0">
                <a:solidFill>
                  <a:srgbClr val="000000"/>
                </a:solidFill>
                <a:latin typeface="Arial" pitchFamily="18"/>
                <a:ea typeface="SimSun" pitchFamily="2"/>
                <a:cs typeface="SimSun" pitchFamily="2"/>
              </a:rPr>
              <a:t>: rendere confrontabili le prestazioni e gli impatti ambientali tra prodotti e servizi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A chi è rivolta</a:t>
            </a:r>
            <a:r>
              <a:rPr lang="it-IT" sz="1317" dirty="0">
                <a:solidFill>
                  <a:srgbClr val="000000"/>
                </a:solidFill>
                <a:latin typeface="Arial" pitchFamily="18"/>
                <a:ea typeface="SimSun" pitchFamily="2"/>
                <a:cs typeface="SimSun" pitchFamily="2"/>
              </a:rPr>
              <a:t>: imprese ed istituzioni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Punti di forza</a:t>
            </a:r>
            <a:r>
              <a:rPr lang="it-IT" sz="1317" dirty="0">
                <a:solidFill>
                  <a:srgbClr val="000000"/>
                </a:solidFill>
                <a:latin typeface="Arial" pitchFamily="18"/>
                <a:ea typeface="SimSun" pitchFamily="2"/>
                <a:cs typeface="SimSun" pitchFamily="2"/>
              </a:rPr>
              <a:t>: ha carattere internazionale e utilizza la metodologia LCA per valutare gli impatti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Punti di debolezza</a:t>
            </a:r>
            <a:r>
              <a:rPr lang="it-IT" sz="1317" dirty="0">
                <a:solidFill>
                  <a:srgbClr val="000000"/>
                </a:solidFill>
                <a:latin typeface="Arial" pitchFamily="18"/>
                <a:ea typeface="SimSun" pitchFamily="2"/>
                <a:cs typeface="SimSun" pitchFamily="2"/>
              </a:rPr>
              <a:t>: lavoro da “specialisti” e ancora bassa conoscenza da parte del mercato</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Motivi economici</a:t>
            </a:r>
            <a:r>
              <a:rPr lang="it-IT" sz="1317" dirty="0">
                <a:solidFill>
                  <a:srgbClr val="000000"/>
                </a:solidFill>
                <a:latin typeface="Arial" pitchFamily="18"/>
                <a:ea typeface="SimSun" pitchFamily="2"/>
                <a:cs typeface="SimSun" pitchFamily="2"/>
              </a:rPr>
              <a:t> per implementarla: comunicare i miglioramenti ambientali dei propri prodotti/servizi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Motivi di legge</a:t>
            </a:r>
            <a:r>
              <a:rPr lang="it-IT" sz="1317" dirty="0">
                <a:solidFill>
                  <a:srgbClr val="000000"/>
                </a:solidFill>
                <a:latin typeface="Arial" pitchFamily="18"/>
                <a:ea typeface="SimSun" pitchFamily="2"/>
                <a:cs typeface="SimSun" pitchFamily="2"/>
              </a:rPr>
              <a:t> per implementarla: utile strumento per l'attuazione di politiche sostenibili</a:t>
            </a:r>
          </a:p>
        </p:txBody>
      </p:sp>
      <p:sp>
        <p:nvSpPr>
          <p:cNvPr id="9" name="Titolo 1">
            <a:extLst>
              <a:ext uri="{FF2B5EF4-FFF2-40B4-BE49-F238E27FC236}">
                <a16:creationId xmlns:a16="http://schemas.microsoft.com/office/drawing/2014/main" id="{0D82F291-C9B5-4728-A900-EF234F49D7F0}"/>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CAPITOLO1: </a:t>
            </a:r>
            <a:r>
              <a:rPr lang="it-IT" sz="2000" b="1" dirty="0"/>
              <a:t>le etichette ambientali di prodotto</a:t>
            </a:r>
            <a:endParaRPr lang="it-IT" sz="1814" dirty="0"/>
          </a:p>
        </p:txBody>
      </p:sp>
      <p:sp>
        <p:nvSpPr>
          <p:cNvPr id="7" name="Segnaposto numero diapositiva 3">
            <a:extLst>
              <a:ext uri="{FF2B5EF4-FFF2-40B4-BE49-F238E27FC236}">
                <a16:creationId xmlns:a16="http://schemas.microsoft.com/office/drawing/2014/main" id="{DE3A8537-A067-4E25-AD56-9800192C3DFA}"/>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14</a:t>
            </a:fld>
            <a:endParaRPr lang="en-US" sz="1000" noProof="1"/>
          </a:p>
        </p:txBody>
      </p:sp>
      <p:pic>
        <p:nvPicPr>
          <p:cNvPr id="2" name="Immagine 1">
            <a:extLst>
              <a:ext uri="{FF2B5EF4-FFF2-40B4-BE49-F238E27FC236}">
                <a16:creationId xmlns:a16="http://schemas.microsoft.com/office/drawing/2014/main" id="{0B1E7220-7B8D-4F11-BA30-95D9196FB3BC}"/>
              </a:ext>
            </a:extLst>
          </p:cNvPr>
          <p:cNvPicPr>
            <a:picLocks noChangeAspect="1"/>
          </p:cNvPicPr>
          <p:nvPr/>
        </p:nvPicPr>
        <p:blipFill>
          <a:blip r:embed="rId3"/>
          <a:stretch>
            <a:fillRect/>
          </a:stretch>
        </p:blipFill>
        <p:spPr>
          <a:xfrm>
            <a:off x="115756" y="6160590"/>
            <a:ext cx="1572904" cy="451143"/>
          </a:xfrm>
          <a:prstGeom prst="rect">
            <a:avLst/>
          </a:prstGeom>
        </p:spPr>
      </p:pic>
      <p:pic>
        <p:nvPicPr>
          <p:cNvPr id="4" name="Immagine 3">
            <a:extLst>
              <a:ext uri="{FF2B5EF4-FFF2-40B4-BE49-F238E27FC236}">
                <a16:creationId xmlns:a16="http://schemas.microsoft.com/office/drawing/2014/main" id="{F88613A6-8B0C-4138-9744-D0DE838A9193}"/>
              </a:ext>
            </a:extLst>
          </p:cNvPr>
          <p:cNvPicPr>
            <a:picLocks noChangeAspect="1"/>
          </p:cNvPicPr>
          <p:nvPr/>
        </p:nvPicPr>
        <p:blipFill>
          <a:blip r:embed="rId4"/>
          <a:stretch>
            <a:fillRect/>
          </a:stretch>
        </p:blipFill>
        <p:spPr>
          <a:xfrm>
            <a:off x="10655387" y="5128938"/>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2BA9A621-7644-48BE-AC70-F4B0039D6F93}"/>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22</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4347F12E-4285-4D33-8E95-53313DAD3F78}"/>
              </a:ext>
            </a:extLst>
          </p:cNvPr>
          <p:cNvSpPr txBox="1"/>
          <p:nvPr/>
        </p:nvSpPr>
        <p:spPr>
          <a:xfrm>
            <a:off x="2690838" y="203201"/>
            <a:ext cx="5724160" cy="36294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814" b="1">
                <a:solidFill>
                  <a:srgbClr val="FFFFFF"/>
                </a:solidFill>
                <a:latin typeface="Calibri"/>
              </a:rPr>
              <a:t>Le certificazioni ambientali: organizzazione </a:t>
            </a:r>
            <a:r>
              <a:rPr lang="it-IT" sz="1814" b="1" kern="0">
                <a:solidFill>
                  <a:srgbClr val="FFFFFF"/>
                </a:solidFill>
                <a:latin typeface="Calibri"/>
              </a:rPr>
              <a:t>e</a:t>
            </a:r>
            <a:r>
              <a:rPr lang="it-IT" sz="1814" b="1">
                <a:solidFill>
                  <a:srgbClr val="FFFFFF"/>
                </a:solidFill>
                <a:latin typeface="Calibri"/>
              </a:rPr>
              <a:t> prodotto</a:t>
            </a:r>
            <a:endParaRPr lang="it-IT" sz="2540" b="1">
              <a:solidFill>
                <a:srgbClr val="FFFFFF"/>
              </a:solidFill>
              <a:latin typeface="Calibri"/>
            </a:endParaRPr>
          </a:p>
        </p:txBody>
      </p:sp>
      <p:sp>
        <p:nvSpPr>
          <p:cNvPr id="6" name="Segnaposto testo 2">
            <a:extLst>
              <a:ext uri="{FF2B5EF4-FFF2-40B4-BE49-F238E27FC236}">
                <a16:creationId xmlns:a16="http://schemas.microsoft.com/office/drawing/2014/main" id="{CF95C8A5-198C-4E94-BF0B-619F5ED2F25B}"/>
              </a:ext>
            </a:extLst>
          </p:cNvPr>
          <p:cNvSpPr txBox="1"/>
          <p:nvPr/>
        </p:nvSpPr>
        <p:spPr>
          <a:xfrm>
            <a:off x="3545570" y="1256157"/>
            <a:ext cx="7808230" cy="269264"/>
          </a:xfrm>
          <a:prstGeom prst="rect">
            <a:avLst/>
          </a:prstGeom>
          <a:noFill/>
          <a:ln cap="flat">
            <a:noFill/>
          </a:ln>
        </p:spPr>
        <p:txBody>
          <a:bodyPr vert="horz" wrap="square" lIns="0" tIns="0" rIns="0" bIns="0" anchor="t" anchorCtr="0" compatLnSpc="1">
            <a:noAutofit/>
          </a:bodyPr>
          <a:lstStyle/>
          <a:p>
            <a:pPr defTabSz="829544" hangingPunct="0">
              <a:spcAft>
                <a:spcPts val="1284"/>
              </a:spcAft>
              <a:defRPr sz="1800" b="0" i="0" u="none" strike="noStrike" kern="0" cap="none" spc="0" baseline="0">
                <a:solidFill>
                  <a:srgbClr val="000000"/>
                </a:solidFill>
                <a:uFillTx/>
              </a:defRPr>
            </a:pPr>
            <a:r>
              <a:rPr lang="en-US" sz="1694" b="1" dirty="0">
                <a:solidFill>
                  <a:srgbClr val="000000"/>
                </a:solidFill>
                <a:latin typeface="Arial" pitchFamily="34"/>
                <a:ea typeface="Microsoft YaHei" pitchFamily="2"/>
                <a:cs typeface="Arial" pitchFamily="2"/>
              </a:rPr>
              <a:t>Ecolabel, ISO 14067 (carbon-footprint), EPD, PEF</a:t>
            </a:r>
          </a:p>
        </p:txBody>
      </p:sp>
      <p:sp>
        <p:nvSpPr>
          <p:cNvPr id="7" name="CasellaDiTesto 7">
            <a:extLst>
              <a:ext uri="{FF2B5EF4-FFF2-40B4-BE49-F238E27FC236}">
                <a16:creationId xmlns:a16="http://schemas.microsoft.com/office/drawing/2014/main" id="{70DB6AB1-9D02-4E9E-9336-7B9FD6180C4C}"/>
              </a:ext>
            </a:extLst>
          </p:cNvPr>
          <p:cNvSpPr txBox="1"/>
          <p:nvPr/>
        </p:nvSpPr>
        <p:spPr>
          <a:xfrm>
            <a:off x="1614701" y="3776364"/>
            <a:ext cx="8573933" cy="1889971"/>
          </a:xfrm>
          <a:prstGeom prst="rect">
            <a:avLst/>
          </a:prstGeom>
          <a:noFill/>
          <a:ln cap="flat">
            <a:noFill/>
          </a:ln>
        </p:spPr>
        <p:txBody>
          <a:bodyPr vert="horz" wrap="none" lIns="84669" tIns="42338" rIns="84669" bIns="42338" anchor="t" anchorCtr="0" compatLnSpc="1">
            <a:spAutoFit/>
          </a:bodyPr>
          <a:lstStyle/>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dirty="0">
                <a:solidFill>
                  <a:srgbClr val="000000"/>
                </a:solidFill>
                <a:latin typeface="Arial" pitchFamily="18"/>
                <a:ea typeface="SimSun" pitchFamily="2"/>
                <a:cs typeface="SimSun" pitchFamily="2"/>
              </a:rPr>
              <a:t>Scheda riassuntiva generale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endParaRPr lang="it-IT" sz="1694" dirty="0">
              <a:solidFill>
                <a:srgbClr val="000000"/>
              </a:solidFill>
              <a:latin typeface="Arial" pitchFamily="18"/>
              <a:ea typeface="SimSun" pitchFamily="2"/>
              <a:cs typeface="SimSun" pitchFamily="2"/>
            </a:endParaRP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Norma</a:t>
            </a:r>
            <a:r>
              <a:rPr lang="it-IT" sz="1317" dirty="0">
                <a:solidFill>
                  <a:srgbClr val="000000"/>
                </a:solidFill>
                <a:latin typeface="Arial" pitchFamily="18"/>
                <a:ea typeface="SimSun" pitchFamily="2"/>
                <a:cs typeface="SimSun" pitchFamily="2"/>
              </a:rPr>
              <a:t>:</a:t>
            </a:r>
            <a:r>
              <a:rPr lang="it-IT" sz="1317" b="1" dirty="0">
                <a:solidFill>
                  <a:srgbClr val="000000"/>
                </a:solidFill>
                <a:latin typeface="Arial" pitchFamily="18"/>
                <a:ea typeface="SimSun" pitchFamily="2"/>
                <a:cs typeface="SimSun" pitchFamily="2"/>
              </a:rPr>
              <a:t> </a:t>
            </a:r>
            <a:r>
              <a:rPr lang="it-IT" sz="1317" b="1" i="1" dirty="0">
                <a:solidFill>
                  <a:srgbClr val="000000"/>
                </a:solidFill>
                <a:latin typeface="Arial" pitchFamily="18"/>
                <a:ea typeface="SimSun" pitchFamily="2"/>
                <a:cs typeface="SimSun" pitchFamily="2"/>
              </a:rPr>
              <a:t>Raccomandazione UE n.179/2013 </a:t>
            </a:r>
            <a:r>
              <a:rPr lang="it-IT" sz="1317" b="1" dirty="0">
                <a:solidFill>
                  <a:srgbClr val="000000"/>
                </a:solidFill>
                <a:latin typeface="Arial" pitchFamily="18"/>
                <a:ea typeface="SimSun" pitchFamily="2"/>
                <a:cs typeface="SimSun" pitchFamily="2"/>
              </a:rPr>
              <a:t>(PEF: Product Environmental Footprint)</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Obiettivo</a:t>
            </a:r>
            <a:r>
              <a:rPr lang="it-IT" sz="1317" dirty="0">
                <a:solidFill>
                  <a:srgbClr val="000000"/>
                </a:solidFill>
                <a:latin typeface="Arial" pitchFamily="18"/>
                <a:ea typeface="SimSun" pitchFamily="2"/>
                <a:cs typeface="SimSun" pitchFamily="2"/>
              </a:rPr>
              <a:t>: valutare e ridurre gli impatti ambientali di prodotti e servizi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A chi è rivolta</a:t>
            </a:r>
            <a:r>
              <a:rPr lang="it-IT" sz="1317" dirty="0">
                <a:solidFill>
                  <a:srgbClr val="000000"/>
                </a:solidFill>
                <a:latin typeface="Arial" pitchFamily="18"/>
                <a:ea typeface="SimSun" pitchFamily="2"/>
                <a:cs typeface="SimSun" pitchFamily="2"/>
              </a:rPr>
              <a:t>: imprese ed istituzioni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Punti di forza</a:t>
            </a:r>
            <a:r>
              <a:rPr lang="it-IT" sz="1317" dirty="0">
                <a:solidFill>
                  <a:srgbClr val="000000"/>
                </a:solidFill>
                <a:latin typeface="Arial" pitchFamily="18"/>
                <a:ea typeface="SimSun" pitchFamily="2"/>
                <a:cs typeface="SimSun" pitchFamily="2"/>
              </a:rPr>
              <a:t>: ha carattere europeo e utilizza la metodologia LCA per valutare gli impatti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Punti di debolezza</a:t>
            </a:r>
            <a:r>
              <a:rPr lang="it-IT" sz="1317" dirty="0">
                <a:solidFill>
                  <a:srgbClr val="000000"/>
                </a:solidFill>
                <a:latin typeface="Arial" pitchFamily="18"/>
                <a:ea typeface="SimSun" pitchFamily="2"/>
                <a:cs typeface="SimSun" pitchFamily="2"/>
              </a:rPr>
              <a:t>: strumento relativamente nuovo, poco conosciuto, la prima fase di test si è conclusa nel 2016</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Motivi economici</a:t>
            </a:r>
            <a:r>
              <a:rPr lang="it-IT" sz="1317" dirty="0">
                <a:solidFill>
                  <a:srgbClr val="000000"/>
                </a:solidFill>
                <a:latin typeface="Arial" pitchFamily="18"/>
                <a:ea typeface="SimSun" pitchFamily="2"/>
                <a:cs typeface="SimSun" pitchFamily="2"/>
              </a:rPr>
              <a:t> per implementarla: metodologia LCA permette di ridurre i costi (individuando le fasi critiche)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Motivi di legge</a:t>
            </a:r>
            <a:r>
              <a:rPr lang="it-IT" sz="1317" dirty="0">
                <a:solidFill>
                  <a:srgbClr val="000000"/>
                </a:solidFill>
                <a:latin typeface="Arial" pitchFamily="18"/>
                <a:ea typeface="SimSun" pitchFamily="2"/>
                <a:cs typeface="SimSun" pitchFamily="2"/>
              </a:rPr>
              <a:t> per implementarla: “collegato ambientale 2016” (Acquisti Pubblici Verdi)</a:t>
            </a:r>
          </a:p>
        </p:txBody>
      </p:sp>
      <p:sp>
        <p:nvSpPr>
          <p:cNvPr id="8" name="CasellaDiTesto 1">
            <a:extLst>
              <a:ext uri="{FF2B5EF4-FFF2-40B4-BE49-F238E27FC236}">
                <a16:creationId xmlns:a16="http://schemas.microsoft.com/office/drawing/2014/main" id="{B9DDFB85-E2BB-4BA5-AD98-015EF1903784}"/>
              </a:ext>
            </a:extLst>
          </p:cNvPr>
          <p:cNvSpPr txBox="1"/>
          <p:nvPr/>
        </p:nvSpPr>
        <p:spPr>
          <a:xfrm>
            <a:off x="1614701" y="1688230"/>
            <a:ext cx="7907084" cy="1889971"/>
          </a:xfrm>
          <a:prstGeom prst="rect">
            <a:avLst/>
          </a:prstGeom>
          <a:noFill/>
          <a:ln cap="flat">
            <a:noFill/>
          </a:ln>
        </p:spPr>
        <p:txBody>
          <a:bodyPr vert="horz" wrap="none" lIns="84669" tIns="42338" rIns="84669" bIns="42338" anchor="t" anchorCtr="0" compatLnSpc="1">
            <a:spAutoFit/>
          </a:bodyPr>
          <a:lstStyle/>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dirty="0">
                <a:solidFill>
                  <a:srgbClr val="000000"/>
                </a:solidFill>
                <a:latin typeface="Arial" pitchFamily="18"/>
                <a:ea typeface="SimSun" pitchFamily="2"/>
                <a:cs typeface="SimSun" pitchFamily="2"/>
              </a:rPr>
              <a:t>Scheda riassuntiva generale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endParaRPr lang="it-IT" sz="1694" dirty="0">
              <a:solidFill>
                <a:srgbClr val="000000"/>
              </a:solidFill>
              <a:latin typeface="Arial" pitchFamily="18"/>
              <a:ea typeface="SimSun" pitchFamily="2"/>
              <a:cs typeface="SimSun" pitchFamily="2"/>
            </a:endParaRP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Norma</a:t>
            </a:r>
            <a:r>
              <a:rPr lang="it-IT" sz="1317" dirty="0">
                <a:solidFill>
                  <a:srgbClr val="000000"/>
                </a:solidFill>
                <a:latin typeface="Arial" pitchFamily="18"/>
                <a:ea typeface="SimSun" pitchFamily="2"/>
                <a:cs typeface="SimSun" pitchFamily="2"/>
              </a:rPr>
              <a:t>: </a:t>
            </a:r>
            <a:r>
              <a:rPr lang="it-IT" sz="1317" b="1" dirty="0">
                <a:solidFill>
                  <a:srgbClr val="000000"/>
                </a:solidFill>
                <a:latin typeface="Arial" pitchFamily="18"/>
                <a:ea typeface="SimSun" pitchFamily="2"/>
                <a:cs typeface="SimSun" pitchFamily="2"/>
              </a:rPr>
              <a:t>ISO 14067:2018 (Carbon-Footprint)</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Obiettivo</a:t>
            </a:r>
            <a:r>
              <a:rPr lang="it-IT" sz="1317" dirty="0">
                <a:solidFill>
                  <a:srgbClr val="000000"/>
                </a:solidFill>
                <a:latin typeface="Arial" pitchFamily="18"/>
                <a:ea typeface="SimSun" pitchFamily="2"/>
                <a:cs typeface="SimSun" pitchFamily="2"/>
              </a:rPr>
              <a:t>: studiare emissione carbonio di un prodotto/servizio lungo tutta la sua vita (LCA) e certificabile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A chi è rivolta</a:t>
            </a:r>
            <a:r>
              <a:rPr lang="it-IT" sz="1317" dirty="0">
                <a:solidFill>
                  <a:srgbClr val="000000"/>
                </a:solidFill>
                <a:latin typeface="Arial" pitchFamily="18"/>
                <a:ea typeface="SimSun" pitchFamily="2"/>
                <a:cs typeface="SimSun" pitchFamily="2"/>
              </a:rPr>
              <a:t>: a tutte le organizzazione, PA e private (PMI e grandi imprese)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Punti di forza</a:t>
            </a:r>
            <a:r>
              <a:rPr lang="it-IT" sz="1317" dirty="0">
                <a:solidFill>
                  <a:srgbClr val="000000"/>
                </a:solidFill>
                <a:latin typeface="Arial" pitchFamily="18"/>
                <a:ea typeface="SimSun" pitchFamily="2"/>
                <a:cs typeface="SimSun" pitchFamily="2"/>
              </a:rPr>
              <a:t>: applicabile a tutto, sfruttando banche dati e avviando “filiere” di attenzione al problema</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Punti di debolezza</a:t>
            </a:r>
            <a:r>
              <a:rPr lang="it-IT" sz="1317" dirty="0">
                <a:solidFill>
                  <a:srgbClr val="000000"/>
                </a:solidFill>
                <a:latin typeface="Arial" pitchFamily="18"/>
                <a:ea typeface="SimSun" pitchFamily="2"/>
                <a:cs typeface="SimSun" pitchFamily="2"/>
              </a:rPr>
              <a:t>: lavoro da “specialisti” e carenza dati primari</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Motivi economici</a:t>
            </a:r>
            <a:r>
              <a:rPr lang="it-IT" sz="1317" dirty="0">
                <a:solidFill>
                  <a:srgbClr val="000000"/>
                </a:solidFill>
                <a:latin typeface="Arial" pitchFamily="18"/>
                <a:ea typeface="SimSun" pitchFamily="2"/>
                <a:cs typeface="SimSun" pitchFamily="2"/>
              </a:rPr>
              <a:t> per implementarla: il mercato internazionale la riconosce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u="sng" dirty="0">
                <a:solidFill>
                  <a:srgbClr val="000000"/>
                </a:solidFill>
                <a:latin typeface="Arial" pitchFamily="18"/>
                <a:ea typeface="SimSun" pitchFamily="2"/>
                <a:cs typeface="SimSun" pitchFamily="2"/>
              </a:rPr>
              <a:t>Motivi di legge</a:t>
            </a:r>
            <a:r>
              <a:rPr lang="it-IT" sz="1317" dirty="0">
                <a:solidFill>
                  <a:srgbClr val="000000"/>
                </a:solidFill>
                <a:latin typeface="Arial" pitchFamily="18"/>
                <a:ea typeface="SimSun" pitchFamily="2"/>
                <a:cs typeface="SimSun" pitchFamily="2"/>
              </a:rPr>
              <a:t> per implementarla: i bandi pubblici possono utilizzare tale strumento</a:t>
            </a:r>
          </a:p>
        </p:txBody>
      </p:sp>
      <p:sp>
        <p:nvSpPr>
          <p:cNvPr id="10" name="Titolo 1">
            <a:extLst>
              <a:ext uri="{FF2B5EF4-FFF2-40B4-BE49-F238E27FC236}">
                <a16:creationId xmlns:a16="http://schemas.microsoft.com/office/drawing/2014/main" id="{BB48FAC4-82E4-4F03-8652-57EDF2BC7089}"/>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CAPITOLO1: </a:t>
            </a:r>
            <a:r>
              <a:rPr lang="it-IT" sz="2000" b="1" dirty="0"/>
              <a:t>le etichette ambientali di prodotto</a:t>
            </a:r>
            <a:endParaRPr lang="it-IT" sz="1814" dirty="0"/>
          </a:p>
        </p:txBody>
      </p:sp>
      <p:sp>
        <p:nvSpPr>
          <p:cNvPr id="9" name="Segnaposto numero diapositiva 3">
            <a:extLst>
              <a:ext uri="{FF2B5EF4-FFF2-40B4-BE49-F238E27FC236}">
                <a16:creationId xmlns:a16="http://schemas.microsoft.com/office/drawing/2014/main" id="{08A6FAAD-B33D-4282-8B8A-8AA9F804D193}"/>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15</a:t>
            </a:fld>
            <a:endParaRPr lang="en-US" sz="1000" noProof="1"/>
          </a:p>
        </p:txBody>
      </p:sp>
      <p:pic>
        <p:nvPicPr>
          <p:cNvPr id="2" name="Immagine 1">
            <a:extLst>
              <a:ext uri="{FF2B5EF4-FFF2-40B4-BE49-F238E27FC236}">
                <a16:creationId xmlns:a16="http://schemas.microsoft.com/office/drawing/2014/main" id="{4F3F779E-F986-49AF-AE06-BDEB6B4FE253}"/>
              </a:ext>
            </a:extLst>
          </p:cNvPr>
          <p:cNvPicPr>
            <a:picLocks noChangeAspect="1"/>
          </p:cNvPicPr>
          <p:nvPr/>
        </p:nvPicPr>
        <p:blipFill>
          <a:blip r:embed="rId3"/>
          <a:stretch>
            <a:fillRect/>
          </a:stretch>
        </p:blipFill>
        <p:spPr>
          <a:xfrm>
            <a:off x="115756" y="6160590"/>
            <a:ext cx="1572904" cy="451143"/>
          </a:xfrm>
          <a:prstGeom prst="rect">
            <a:avLst/>
          </a:prstGeom>
        </p:spPr>
      </p:pic>
      <p:pic>
        <p:nvPicPr>
          <p:cNvPr id="4" name="Immagine 3">
            <a:extLst>
              <a:ext uri="{FF2B5EF4-FFF2-40B4-BE49-F238E27FC236}">
                <a16:creationId xmlns:a16="http://schemas.microsoft.com/office/drawing/2014/main" id="{F78BD497-4C14-4305-A9F7-27866A820CF4}"/>
              </a:ext>
            </a:extLst>
          </p:cNvPr>
          <p:cNvPicPr>
            <a:picLocks noChangeAspect="1"/>
          </p:cNvPicPr>
          <p:nvPr/>
        </p:nvPicPr>
        <p:blipFill>
          <a:blip r:embed="rId4"/>
          <a:stretch>
            <a:fillRect/>
          </a:stretch>
        </p:blipFill>
        <p:spPr>
          <a:xfrm>
            <a:off x="10628328" y="5187172"/>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8AAD998F-119B-4AD0-B7B5-5C86F2C32C99}"/>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23</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3D0CC652-82FA-4494-9AC2-8444D97716F3}"/>
              </a:ext>
            </a:extLst>
          </p:cNvPr>
          <p:cNvSpPr txBox="1"/>
          <p:nvPr/>
        </p:nvSpPr>
        <p:spPr>
          <a:xfrm>
            <a:off x="2690838" y="203201"/>
            <a:ext cx="5724160" cy="36294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814" b="1">
                <a:solidFill>
                  <a:srgbClr val="FFFFFF"/>
                </a:solidFill>
                <a:latin typeface="Calibri"/>
              </a:rPr>
              <a:t>Le certificazioni ambientali: organizzazione </a:t>
            </a:r>
            <a:r>
              <a:rPr lang="it-IT" sz="1814" b="1" kern="0">
                <a:solidFill>
                  <a:srgbClr val="FFFFFF"/>
                </a:solidFill>
                <a:latin typeface="Calibri"/>
              </a:rPr>
              <a:t>e</a:t>
            </a:r>
            <a:r>
              <a:rPr lang="it-IT" sz="1814" b="1">
                <a:solidFill>
                  <a:srgbClr val="FFFFFF"/>
                </a:solidFill>
                <a:latin typeface="Calibri"/>
              </a:rPr>
              <a:t> prodotto</a:t>
            </a:r>
            <a:endParaRPr lang="it-IT" sz="2540" b="1">
              <a:solidFill>
                <a:srgbClr val="FFFFFF"/>
              </a:solidFill>
              <a:latin typeface="Calibri"/>
            </a:endParaRPr>
          </a:p>
        </p:txBody>
      </p:sp>
      <p:sp>
        <p:nvSpPr>
          <p:cNvPr id="6" name="Titolo 1">
            <a:extLst>
              <a:ext uri="{FF2B5EF4-FFF2-40B4-BE49-F238E27FC236}">
                <a16:creationId xmlns:a16="http://schemas.microsoft.com/office/drawing/2014/main" id="{AC8AA112-5974-4FC4-993A-C8AFA1891000}"/>
              </a:ext>
            </a:extLst>
          </p:cNvPr>
          <p:cNvSpPr txBox="1"/>
          <p:nvPr/>
        </p:nvSpPr>
        <p:spPr>
          <a:xfrm>
            <a:off x="1189469" y="1038880"/>
            <a:ext cx="6711371" cy="589685"/>
          </a:xfrm>
          <a:prstGeom prst="rect">
            <a:avLst/>
          </a:prstGeom>
          <a:noFill/>
          <a:ln cap="flat">
            <a:noFill/>
          </a:ln>
        </p:spPr>
        <p:txBody>
          <a:bodyPr vert="horz" wrap="square" lIns="0" tIns="0" rIns="0" bIns="0" anchor="ctr" anchorCtr="1" compatLnSpc="1">
            <a:noAutofit/>
          </a:bodyPr>
          <a:lstStyle/>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882" b="1">
                <a:solidFill>
                  <a:srgbClr val="000000"/>
                </a:solidFill>
                <a:latin typeface="Arial" pitchFamily="34"/>
                <a:ea typeface="Microsoft YaHei" pitchFamily="2"/>
                <a:cs typeface="Arial" pitchFamily="2"/>
              </a:rPr>
              <a:t>certificazione di sistema e di prodotto in ambito EDILE</a:t>
            </a:r>
          </a:p>
        </p:txBody>
      </p:sp>
      <p:sp>
        <p:nvSpPr>
          <p:cNvPr id="7" name="Figura a mano libera: forma 6">
            <a:extLst>
              <a:ext uri="{FF2B5EF4-FFF2-40B4-BE49-F238E27FC236}">
                <a16:creationId xmlns:a16="http://schemas.microsoft.com/office/drawing/2014/main" id="{3F3F4B80-441D-4C47-B56B-3805593E5E12}"/>
              </a:ext>
            </a:extLst>
          </p:cNvPr>
          <p:cNvSpPr/>
          <p:nvPr/>
        </p:nvSpPr>
        <p:spPr>
          <a:xfrm>
            <a:off x="1593357" y="3070084"/>
            <a:ext cx="2221830" cy="78542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9 1 2"/>
              <a:gd name="f33" fmla="*/ f30 1 2"/>
              <a:gd name="f34" fmla="+- 0 0 f31"/>
              <a:gd name="f35" fmla="+- f6 f32 0"/>
              <a:gd name="f36" fmla="+- f6 f33 0"/>
              <a:gd name="f37" fmla="*/ f34 f0 1"/>
              <a:gd name="f38" fmla="*/ f33 f21 1"/>
              <a:gd name="f39" fmla="*/ f32 f21 1"/>
              <a:gd name="f40" fmla="*/ f37 1 f7"/>
              <a:gd name="f41" fmla="*/ f35 f21 1"/>
              <a:gd name="f42" fmla="+- f40 0 f1"/>
              <a:gd name="f43" fmla="cos 1 f42"/>
              <a:gd name="f44" fmla="sin 1 f42"/>
              <a:gd name="f45" fmla="+- 0 0 f43"/>
              <a:gd name="f46" fmla="+- 0 0 f44"/>
              <a:gd name="f47" fmla="+- 0 0 f45"/>
              <a:gd name="f48" fmla="+- 0 0 f46"/>
              <a:gd name="f49" fmla="val f47"/>
              <a:gd name="f50" fmla="val f48"/>
              <a:gd name="f51" fmla="*/ f49 f33 1"/>
              <a:gd name="f52" fmla="*/ f50 f32 1"/>
              <a:gd name="f53" fmla="+- f36 0 f51"/>
              <a:gd name="f54" fmla="+- f36 f51 0"/>
              <a:gd name="f55" fmla="+- f35 0 f52"/>
              <a:gd name="f56" fmla="+- f35 f52 0"/>
              <a:gd name="f57" fmla="*/ f53 f21 1"/>
              <a:gd name="f58" fmla="*/ f55 f21 1"/>
              <a:gd name="f59" fmla="*/ f54 f21 1"/>
              <a:gd name="f60" fmla="*/ f56 f21 1"/>
            </a:gdLst>
            <a:ahLst/>
            <a:cxnLst>
              <a:cxn ang="3cd4">
                <a:pos x="hc" y="t"/>
              </a:cxn>
              <a:cxn ang="0">
                <a:pos x="r" y="vc"/>
              </a:cxn>
              <a:cxn ang="cd4">
                <a:pos x="hc" y="b"/>
              </a:cxn>
              <a:cxn ang="cd2">
                <a:pos x="l" y="vc"/>
              </a:cxn>
            </a:cxnLst>
            <a:rect l="f57" t="f58" r="f59" b="f60"/>
            <a:pathLst>
              <a:path>
                <a:moveTo>
                  <a:pt x="f28" y="f41"/>
                </a:moveTo>
                <a:arcTo wR="f38" hR="f39" stAng="f0" swAng="f1"/>
                <a:arcTo wR="f38" hR="f39" stAng="f2" swAng="f1"/>
                <a:arcTo wR="f38" hR="f39" stAng="f6" swAng="f1"/>
                <a:arcTo wR="f38" hR="f39" stAng="f1" swAng="f1"/>
                <a:close/>
              </a:path>
            </a:pathLst>
          </a:custGeom>
          <a:solidFill>
            <a:srgbClr val="99CCFF"/>
          </a:solidFill>
          <a:ln w="0" cap="flat">
            <a:solidFill>
              <a:srgbClr val="000000"/>
            </a:solidFill>
            <a:prstDash val="solid"/>
            <a:miter/>
          </a:ln>
        </p:spPr>
        <p:txBody>
          <a:bodyPr vert="horz" wrap="none" lIns="84669" tIns="42338" rIns="84669" bIns="42338" anchor="ctr" anchorCtr="1" compatLnSpc="1">
            <a:noAutofit/>
          </a:bodyPr>
          <a:lstStyle/>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b="1">
                <a:solidFill>
                  <a:srgbClr val="000000"/>
                </a:solidFill>
                <a:latin typeface="Arial" pitchFamily="18"/>
                <a:ea typeface="SimSun" pitchFamily="2"/>
                <a:cs typeface="SimSun" pitchFamily="2"/>
              </a:rPr>
              <a:t>ECO-EDILIZIA</a:t>
            </a:r>
          </a:p>
        </p:txBody>
      </p:sp>
      <p:sp>
        <p:nvSpPr>
          <p:cNvPr id="8" name="Rettangolo 7">
            <a:extLst>
              <a:ext uri="{FF2B5EF4-FFF2-40B4-BE49-F238E27FC236}">
                <a16:creationId xmlns:a16="http://schemas.microsoft.com/office/drawing/2014/main" id="{D77C760F-F759-4F06-B062-CD16ECDB9940}"/>
              </a:ext>
            </a:extLst>
          </p:cNvPr>
          <p:cNvSpPr/>
          <p:nvPr/>
        </p:nvSpPr>
        <p:spPr>
          <a:xfrm>
            <a:off x="5011116" y="1952395"/>
            <a:ext cx="1988808" cy="1166124"/>
          </a:xfrm>
          <a:prstGeom prst="rect">
            <a:avLst/>
          </a:prstGeom>
          <a:solidFill>
            <a:srgbClr val="99CCFF"/>
          </a:solidFill>
          <a:ln w="0" cap="flat">
            <a:solidFill>
              <a:srgbClr val="000000"/>
            </a:solidFill>
            <a:prstDash val="solid"/>
            <a:miter/>
          </a:ln>
        </p:spPr>
        <p:txBody>
          <a:bodyPr vert="horz" wrap="none" lIns="84669" tIns="42338" rIns="84669" bIns="42338" anchor="ctr" anchorCtr="1" compatLnSpc="1">
            <a:noAutofit/>
          </a:bodyPr>
          <a:lstStyle/>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b="1">
                <a:solidFill>
                  <a:srgbClr val="000000"/>
                </a:solidFill>
                <a:latin typeface="Arial" pitchFamily="18"/>
                <a:ea typeface="SimSun" pitchFamily="2"/>
                <a:cs typeface="SimSun" pitchFamily="2"/>
              </a:rPr>
              <a:t>Produzione</a:t>
            </a:r>
            <a:r>
              <a:rPr lang="it-IT" sz="1694">
                <a:solidFill>
                  <a:srgbClr val="000000"/>
                </a:solidFill>
                <a:latin typeface="Arial" pitchFamily="18"/>
                <a:ea typeface="SimSun" pitchFamily="2"/>
                <a:cs typeface="SimSun" pitchFamily="2"/>
              </a:rPr>
              <a:t> di</a:t>
            </a:r>
          </a:p>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a:solidFill>
                  <a:srgbClr val="000000"/>
                </a:solidFill>
                <a:latin typeface="Arial" pitchFamily="18"/>
                <a:ea typeface="SimSun" pitchFamily="2"/>
                <a:cs typeface="SimSun" pitchFamily="2"/>
              </a:rPr>
              <a:t>Materiali da</a:t>
            </a:r>
          </a:p>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a:solidFill>
                  <a:srgbClr val="000000"/>
                </a:solidFill>
                <a:latin typeface="Arial" pitchFamily="18"/>
                <a:ea typeface="SimSun" pitchFamily="2"/>
                <a:cs typeface="SimSun" pitchFamily="2"/>
              </a:rPr>
              <a:t>costruzione</a:t>
            </a:r>
          </a:p>
        </p:txBody>
      </p:sp>
      <p:sp>
        <p:nvSpPr>
          <p:cNvPr id="9" name="Rettangolo 8">
            <a:extLst>
              <a:ext uri="{FF2B5EF4-FFF2-40B4-BE49-F238E27FC236}">
                <a16:creationId xmlns:a16="http://schemas.microsoft.com/office/drawing/2014/main" id="{D7E59E2C-7425-49E6-8891-52588B64CC3F}"/>
              </a:ext>
            </a:extLst>
          </p:cNvPr>
          <p:cNvSpPr/>
          <p:nvPr/>
        </p:nvSpPr>
        <p:spPr>
          <a:xfrm>
            <a:off x="5025343" y="3998440"/>
            <a:ext cx="1988808" cy="1166124"/>
          </a:xfrm>
          <a:prstGeom prst="rect">
            <a:avLst/>
          </a:prstGeom>
          <a:solidFill>
            <a:srgbClr val="99CCFF"/>
          </a:solidFill>
          <a:ln w="0" cap="flat">
            <a:solidFill>
              <a:srgbClr val="000000"/>
            </a:solidFill>
            <a:prstDash val="solid"/>
            <a:miter/>
          </a:ln>
        </p:spPr>
        <p:txBody>
          <a:bodyPr vert="horz" wrap="none" lIns="84669" tIns="42338" rIns="84669" bIns="42338" anchor="ctr" anchorCtr="1" compatLnSpc="1">
            <a:noAutofit/>
          </a:bodyPr>
          <a:lstStyle/>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b="1">
                <a:solidFill>
                  <a:srgbClr val="000000"/>
                </a:solidFill>
                <a:latin typeface="Arial" pitchFamily="18"/>
                <a:ea typeface="SimSun" pitchFamily="2"/>
                <a:cs typeface="SimSun" pitchFamily="2"/>
              </a:rPr>
              <a:t>Progettazione</a:t>
            </a:r>
          </a:p>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b="1">
                <a:solidFill>
                  <a:srgbClr val="000000"/>
                </a:solidFill>
                <a:latin typeface="Arial" pitchFamily="18"/>
                <a:ea typeface="SimSun" pitchFamily="2"/>
                <a:cs typeface="SimSun" pitchFamily="2"/>
              </a:rPr>
              <a:t>e costruzione</a:t>
            </a:r>
          </a:p>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694">
                <a:solidFill>
                  <a:srgbClr val="000000"/>
                </a:solidFill>
                <a:latin typeface="Arial" pitchFamily="18"/>
                <a:ea typeface="SimSun" pitchFamily="2"/>
                <a:cs typeface="SimSun" pitchFamily="2"/>
              </a:rPr>
              <a:t>edifici</a:t>
            </a:r>
          </a:p>
        </p:txBody>
      </p:sp>
      <p:sp>
        <p:nvSpPr>
          <p:cNvPr id="10" name="CasellaDiTesto 9">
            <a:extLst>
              <a:ext uri="{FF2B5EF4-FFF2-40B4-BE49-F238E27FC236}">
                <a16:creationId xmlns:a16="http://schemas.microsoft.com/office/drawing/2014/main" id="{0FA5DE92-6CBF-401A-83D1-BE9D7ADA8ADE}"/>
              </a:ext>
            </a:extLst>
          </p:cNvPr>
          <p:cNvSpPr txBox="1"/>
          <p:nvPr/>
        </p:nvSpPr>
        <p:spPr>
          <a:xfrm>
            <a:off x="1614701" y="4028246"/>
            <a:ext cx="2872052" cy="839555"/>
          </a:xfrm>
          <a:prstGeom prst="rect">
            <a:avLst/>
          </a:prstGeom>
          <a:noFill/>
          <a:ln cap="flat">
            <a:noFill/>
          </a:ln>
        </p:spPr>
        <p:txBody>
          <a:bodyPr vert="horz" wrap="none" lIns="84669" tIns="42338" rIns="84669" bIns="42338" anchor="t" anchorCtr="0" compatLnSpc="1">
            <a:spAutoFit/>
          </a:bodyPr>
          <a:lstStyle/>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Energia consumata</a:t>
            </a:r>
          </a:p>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Materiali impiegati</a:t>
            </a:r>
          </a:p>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Salubrità ambienti interni</a:t>
            </a:r>
          </a:p>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Costo gestione vs costi costruzione</a:t>
            </a:r>
          </a:p>
        </p:txBody>
      </p:sp>
      <p:sp>
        <p:nvSpPr>
          <p:cNvPr id="11" name="Figura a mano libera: forma 10">
            <a:extLst>
              <a:ext uri="{FF2B5EF4-FFF2-40B4-BE49-F238E27FC236}">
                <a16:creationId xmlns:a16="http://schemas.microsoft.com/office/drawing/2014/main" id="{AA00159B-60E7-44A4-8492-E7C380C54EA3}"/>
              </a:ext>
            </a:extLst>
          </p:cNvPr>
          <p:cNvSpPr/>
          <p:nvPr/>
        </p:nvSpPr>
        <p:spPr>
          <a:xfrm>
            <a:off x="7199070" y="1572041"/>
            <a:ext cx="2607933" cy="1891603"/>
          </a:xfrm>
          <a:custGeom>
            <a:avLst>
              <a:gd name="f0" fmla="val 5814"/>
              <a:gd name="f1" fmla="val 5400"/>
              <a:gd name="f2" fmla="val 3600"/>
              <a:gd name="f3" fmla="val 8100"/>
            </a:avLst>
            <a:gdLst>
              <a:gd name="f4" fmla="val w"/>
              <a:gd name="f5" fmla="val h"/>
              <a:gd name="f6" fmla="val 0"/>
              <a:gd name="f7" fmla="val 21600"/>
              <a:gd name="f8" fmla="val 10800"/>
              <a:gd name="f9" fmla="val -2147483647"/>
              <a:gd name="f10" fmla="val 2147483647"/>
              <a:gd name="f11" fmla="*/ f4 1 21600"/>
              <a:gd name="f12" fmla="*/ f5 1 21600"/>
              <a:gd name="f13" fmla="val f6"/>
              <a:gd name="f14" fmla="val f7"/>
              <a:gd name="f15" fmla="+- f7 0 f6"/>
              <a:gd name="f16" fmla="pin 0 f0 21600"/>
              <a:gd name="f17" fmla="pin 0 f3 10800"/>
              <a:gd name="f18" fmla="+- f14 0 f13"/>
              <a:gd name="f19" fmla="val f16"/>
              <a:gd name="f20" fmla="val f17"/>
              <a:gd name="f21" fmla="*/ f15 1 21600"/>
              <a:gd name="f22" fmla="*/ f16 f11 1"/>
              <a:gd name="f23" fmla="*/ f17 f12 1"/>
              <a:gd name="f24" fmla="*/ f18 1 21600"/>
              <a:gd name="f25" fmla="+- 21600 0 f20"/>
              <a:gd name="f26" fmla="*/ 21600 f21 1"/>
              <a:gd name="f27" fmla="*/ 0 f21 1"/>
              <a:gd name="f28" fmla="pin 0 f2 f19"/>
              <a:gd name="f29" fmla="pin 0 f1 f20"/>
              <a:gd name="f30" fmla="*/ f19 f11 1"/>
              <a:gd name="f31" fmla="*/ 0 f24 1"/>
              <a:gd name="f32" fmla="val f28"/>
              <a:gd name="f33" fmla="val f29"/>
              <a:gd name="f34" fmla="*/ f26 1 f21"/>
              <a:gd name="f35" fmla="*/ f27 1 f21"/>
              <a:gd name="f36" fmla="*/ f28 f11 1"/>
              <a:gd name="f37" fmla="*/ f29 f12 1"/>
              <a:gd name="f38" fmla="+- 21600 0 f33"/>
              <a:gd name="f39" fmla="*/ f31 1 f24"/>
              <a:gd name="f40" fmla="*/ f34 f11 1"/>
              <a:gd name="f41" fmla="*/ f34 f12 1"/>
              <a:gd name="f42" fmla="*/ f35 f12 1"/>
              <a:gd name="f43" fmla="*/ f39 f12 1"/>
              <a:gd name="f44" fmla="*/ f39 f11 1"/>
            </a:gdLst>
            <a:ahLst>
              <a:ahXY gdRefX="f0" minX="f6" maxX="f7">
                <a:pos x="f22" y="f43"/>
              </a:ahXY>
              <a:ahXY gdRefX="f2" minX="f6" maxX="f19" gdRefY="f3" minY="f6" maxY="f8">
                <a:pos x="f36" y="f23"/>
              </a:ahXY>
              <a:ahXY gdRefY="f1" minY="f6" maxY="f20">
                <a:pos x="f44" y="f37"/>
              </a:ahXY>
            </a:ahLst>
            <a:cxnLst>
              <a:cxn ang="3cd4">
                <a:pos x="hc" y="t"/>
              </a:cxn>
              <a:cxn ang="0">
                <a:pos x="r" y="vc"/>
              </a:cxn>
              <a:cxn ang="cd4">
                <a:pos x="hc" y="b"/>
              </a:cxn>
              <a:cxn ang="cd2">
                <a:pos x="l" y="vc"/>
              </a:cxn>
            </a:cxnLst>
            <a:rect l="f30" t="f42" r="f40" b="f41"/>
            <a:pathLst>
              <a:path w="21600" h="21600">
                <a:moveTo>
                  <a:pt x="f19" y="f6"/>
                </a:moveTo>
                <a:lnTo>
                  <a:pt x="f7" y="f6"/>
                </a:lnTo>
                <a:lnTo>
                  <a:pt x="f7" y="f7"/>
                </a:lnTo>
                <a:lnTo>
                  <a:pt x="f19" y="f7"/>
                </a:lnTo>
                <a:lnTo>
                  <a:pt x="f19" y="f25"/>
                </a:lnTo>
                <a:lnTo>
                  <a:pt x="f32" y="f25"/>
                </a:lnTo>
                <a:lnTo>
                  <a:pt x="f32" y="f38"/>
                </a:lnTo>
                <a:lnTo>
                  <a:pt x="f6" y="f8"/>
                </a:lnTo>
                <a:lnTo>
                  <a:pt x="f32" y="f33"/>
                </a:lnTo>
                <a:lnTo>
                  <a:pt x="f32" y="f20"/>
                </a:lnTo>
                <a:lnTo>
                  <a:pt x="f19" y="f20"/>
                </a:lnTo>
                <a:close/>
              </a:path>
            </a:pathLst>
          </a:custGeom>
          <a:solidFill>
            <a:srgbClr val="99CCFF"/>
          </a:solidFill>
          <a:ln w="0" cap="flat">
            <a:solidFill>
              <a:srgbClr val="000000"/>
            </a:solidFill>
            <a:prstDash val="solid"/>
            <a:miter/>
          </a:ln>
        </p:spPr>
        <p:txBody>
          <a:bodyPr vert="horz" wrap="none" lIns="84669" tIns="42338" rIns="84669" bIns="42338" anchor="ctr" anchorCtr="0" compatLnSpc="1">
            <a:noAutofit/>
          </a:bodyPr>
          <a:lstStyle/>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Francia- </a:t>
            </a:r>
            <a:r>
              <a:rPr lang="it-IT" sz="1317" b="1">
                <a:solidFill>
                  <a:srgbClr val="000000"/>
                </a:solidFill>
                <a:latin typeface="Arial" pitchFamily="18"/>
                <a:ea typeface="SimSun" pitchFamily="2"/>
                <a:cs typeface="SimSun" pitchFamily="2"/>
              </a:rPr>
              <a:t>HQA/INIES</a:t>
            </a:r>
          </a:p>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GB: </a:t>
            </a:r>
            <a:r>
              <a:rPr lang="it-IT" sz="1317" b="1">
                <a:solidFill>
                  <a:srgbClr val="000000"/>
                </a:solidFill>
                <a:latin typeface="Arial" pitchFamily="18"/>
                <a:ea typeface="SimSun" pitchFamily="2"/>
                <a:cs typeface="SimSun" pitchFamily="2"/>
              </a:rPr>
              <a:t>BREEAM</a:t>
            </a:r>
          </a:p>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GER-AUT-TR: </a:t>
            </a:r>
            <a:r>
              <a:rPr lang="it-IT" sz="1317" b="1">
                <a:solidFill>
                  <a:srgbClr val="000000"/>
                </a:solidFill>
                <a:latin typeface="Arial" pitchFamily="18"/>
                <a:ea typeface="SimSun" pitchFamily="2"/>
                <a:cs typeface="SimSun" pitchFamily="2"/>
              </a:rPr>
              <a:t>IBU</a:t>
            </a:r>
          </a:p>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USA: </a:t>
            </a:r>
            <a:r>
              <a:rPr lang="it-IT" sz="1317" b="1">
                <a:solidFill>
                  <a:srgbClr val="000000"/>
                </a:solidFill>
                <a:latin typeface="Arial" pitchFamily="18"/>
                <a:ea typeface="SimSun" pitchFamily="2"/>
                <a:cs typeface="SimSun" pitchFamily="2"/>
              </a:rPr>
              <a:t>ASTM</a:t>
            </a:r>
          </a:p>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CAN/World: </a:t>
            </a:r>
            <a:r>
              <a:rPr lang="it-IT" sz="1317" b="1">
                <a:solidFill>
                  <a:srgbClr val="000000"/>
                </a:solidFill>
                <a:latin typeface="Arial" pitchFamily="18"/>
                <a:ea typeface="SimSun" pitchFamily="2"/>
                <a:cs typeface="SimSun" pitchFamily="2"/>
              </a:rPr>
              <a:t>LEED</a:t>
            </a:r>
          </a:p>
        </p:txBody>
      </p:sp>
      <p:sp>
        <p:nvSpPr>
          <p:cNvPr id="12" name="Figura a mano libera: forma 11">
            <a:extLst>
              <a:ext uri="{FF2B5EF4-FFF2-40B4-BE49-F238E27FC236}">
                <a16:creationId xmlns:a16="http://schemas.microsoft.com/office/drawing/2014/main" id="{7A46BD6F-5C6F-4259-9D30-2AA6B41E3C30}"/>
              </a:ext>
            </a:extLst>
          </p:cNvPr>
          <p:cNvSpPr/>
          <p:nvPr/>
        </p:nvSpPr>
        <p:spPr>
          <a:xfrm>
            <a:off x="7208220" y="3620458"/>
            <a:ext cx="2607933" cy="1891603"/>
          </a:xfrm>
          <a:custGeom>
            <a:avLst>
              <a:gd name="f0" fmla="val 5814"/>
              <a:gd name="f1" fmla="val 5400"/>
              <a:gd name="f2" fmla="val 3600"/>
              <a:gd name="f3" fmla="val 8100"/>
            </a:avLst>
            <a:gdLst>
              <a:gd name="f4" fmla="val w"/>
              <a:gd name="f5" fmla="val h"/>
              <a:gd name="f6" fmla="val 0"/>
              <a:gd name="f7" fmla="val 21600"/>
              <a:gd name="f8" fmla="val 10800"/>
              <a:gd name="f9" fmla="val -2147483647"/>
              <a:gd name="f10" fmla="val 2147483647"/>
              <a:gd name="f11" fmla="*/ f4 1 21600"/>
              <a:gd name="f12" fmla="*/ f5 1 21600"/>
              <a:gd name="f13" fmla="val f6"/>
              <a:gd name="f14" fmla="val f7"/>
              <a:gd name="f15" fmla="+- f7 0 f6"/>
              <a:gd name="f16" fmla="pin 0 f0 21600"/>
              <a:gd name="f17" fmla="pin 0 f3 10800"/>
              <a:gd name="f18" fmla="+- f14 0 f13"/>
              <a:gd name="f19" fmla="val f16"/>
              <a:gd name="f20" fmla="val f17"/>
              <a:gd name="f21" fmla="*/ f15 1 21600"/>
              <a:gd name="f22" fmla="*/ f16 f11 1"/>
              <a:gd name="f23" fmla="*/ f17 f12 1"/>
              <a:gd name="f24" fmla="*/ f18 1 21600"/>
              <a:gd name="f25" fmla="+- 21600 0 f20"/>
              <a:gd name="f26" fmla="*/ 21600 f21 1"/>
              <a:gd name="f27" fmla="*/ 0 f21 1"/>
              <a:gd name="f28" fmla="pin 0 f2 f19"/>
              <a:gd name="f29" fmla="pin 0 f1 f20"/>
              <a:gd name="f30" fmla="*/ f19 f11 1"/>
              <a:gd name="f31" fmla="*/ 0 f24 1"/>
              <a:gd name="f32" fmla="val f28"/>
              <a:gd name="f33" fmla="val f29"/>
              <a:gd name="f34" fmla="*/ f26 1 f21"/>
              <a:gd name="f35" fmla="*/ f27 1 f21"/>
              <a:gd name="f36" fmla="*/ f28 f11 1"/>
              <a:gd name="f37" fmla="*/ f29 f12 1"/>
              <a:gd name="f38" fmla="+- 21600 0 f33"/>
              <a:gd name="f39" fmla="*/ f31 1 f24"/>
              <a:gd name="f40" fmla="*/ f34 f11 1"/>
              <a:gd name="f41" fmla="*/ f34 f12 1"/>
              <a:gd name="f42" fmla="*/ f35 f12 1"/>
              <a:gd name="f43" fmla="*/ f39 f12 1"/>
              <a:gd name="f44" fmla="*/ f39 f11 1"/>
            </a:gdLst>
            <a:ahLst>
              <a:ahXY gdRefX="f0" minX="f6" maxX="f7">
                <a:pos x="f22" y="f43"/>
              </a:ahXY>
              <a:ahXY gdRefX="f2" minX="f6" maxX="f19" gdRefY="f3" minY="f6" maxY="f8">
                <a:pos x="f36" y="f23"/>
              </a:ahXY>
              <a:ahXY gdRefY="f1" minY="f6" maxY="f20">
                <a:pos x="f44" y="f37"/>
              </a:ahXY>
            </a:ahLst>
            <a:cxnLst>
              <a:cxn ang="3cd4">
                <a:pos x="hc" y="t"/>
              </a:cxn>
              <a:cxn ang="0">
                <a:pos x="r" y="vc"/>
              </a:cxn>
              <a:cxn ang="cd4">
                <a:pos x="hc" y="b"/>
              </a:cxn>
              <a:cxn ang="cd2">
                <a:pos x="l" y="vc"/>
              </a:cxn>
            </a:cxnLst>
            <a:rect l="f30" t="f42" r="f40" b="f41"/>
            <a:pathLst>
              <a:path w="21600" h="21600">
                <a:moveTo>
                  <a:pt x="f19" y="f6"/>
                </a:moveTo>
                <a:lnTo>
                  <a:pt x="f7" y="f6"/>
                </a:lnTo>
                <a:lnTo>
                  <a:pt x="f7" y="f7"/>
                </a:lnTo>
                <a:lnTo>
                  <a:pt x="f19" y="f7"/>
                </a:lnTo>
                <a:lnTo>
                  <a:pt x="f19" y="f25"/>
                </a:lnTo>
                <a:lnTo>
                  <a:pt x="f32" y="f25"/>
                </a:lnTo>
                <a:lnTo>
                  <a:pt x="f32" y="f38"/>
                </a:lnTo>
                <a:lnTo>
                  <a:pt x="f6" y="f8"/>
                </a:lnTo>
                <a:lnTo>
                  <a:pt x="f32" y="f33"/>
                </a:lnTo>
                <a:lnTo>
                  <a:pt x="f32" y="f20"/>
                </a:lnTo>
                <a:lnTo>
                  <a:pt x="f19" y="f20"/>
                </a:lnTo>
                <a:close/>
              </a:path>
            </a:pathLst>
          </a:custGeom>
          <a:solidFill>
            <a:srgbClr val="99CCFF"/>
          </a:solidFill>
          <a:ln w="0" cap="flat">
            <a:solidFill>
              <a:srgbClr val="000000"/>
            </a:solidFill>
            <a:prstDash val="solid"/>
            <a:miter/>
          </a:ln>
        </p:spPr>
        <p:txBody>
          <a:bodyPr vert="horz" wrap="none" lIns="84669" tIns="42338" rIns="84669" bIns="42338" anchor="ctr" anchorCtr="0" compatLnSpc="1">
            <a:noAutofit/>
          </a:bodyPr>
          <a:lstStyle/>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CAN/World: </a:t>
            </a:r>
            <a:r>
              <a:rPr lang="it-IT" sz="1317" b="1">
                <a:solidFill>
                  <a:srgbClr val="000000"/>
                </a:solidFill>
                <a:latin typeface="Arial" pitchFamily="18"/>
                <a:ea typeface="SimSun" pitchFamily="2"/>
                <a:cs typeface="SimSun" pitchFamily="2"/>
              </a:rPr>
              <a:t>LEED</a:t>
            </a:r>
          </a:p>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ITA: </a:t>
            </a:r>
            <a:r>
              <a:rPr lang="it-IT" sz="1317" b="1">
                <a:solidFill>
                  <a:srgbClr val="000000"/>
                </a:solidFill>
                <a:latin typeface="Arial" pitchFamily="18"/>
                <a:ea typeface="SimSun" pitchFamily="2"/>
                <a:cs typeface="SimSun" pitchFamily="2"/>
              </a:rPr>
              <a:t>Itaca</a:t>
            </a:r>
            <a:r>
              <a:rPr lang="it-IT" sz="1317">
                <a:solidFill>
                  <a:srgbClr val="000000"/>
                </a:solidFill>
                <a:latin typeface="Arial" pitchFamily="18"/>
                <a:ea typeface="SimSun" pitchFamily="2"/>
                <a:cs typeface="SimSun" pitchFamily="2"/>
              </a:rPr>
              <a:t>, </a:t>
            </a:r>
            <a:r>
              <a:rPr lang="it-IT" sz="1317" b="1">
                <a:solidFill>
                  <a:srgbClr val="000000"/>
                </a:solidFill>
                <a:latin typeface="Arial" pitchFamily="18"/>
                <a:ea typeface="SimSun" pitchFamily="2"/>
                <a:cs typeface="SimSun" pitchFamily="2"/>
              </a:rPr>
              <a:t>Casaclima</a:t>
            </a:r>
            <a:r>
              <a:rPr lang="it-IT" sz="1317">
                <a:solidFill>
                  <a:srgbClr val="000000"/>
                </a:solidFill>
                <a:latin typeface="Arial" pitchFamily="18"/>
                <a:ea typeface="SimSun" pitchFamily="2"/>
                <a:cs typeface="SimSun" pitchFamily="2"/>
              </a:rPr>
              <a:t>,</a:t>
            </a:r>
          </a:p>
          <a:p>
            <a:pPr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b="1">
                <a:solidFill>
                  <a:srgbClr val="000000"/>
                </a:solidFill>
                <a:latin typeface="Arial" pitchFamily="18"/>
                <a:ea typeface="SimSun" pitchFamily="2"/>
                <a:cs typeface="SimSun" pitchFamily="2"/>
              </a:rPr>
              <a:t>Sacert</a:t>
            </a:r>
            <a:r>
              <a:rPr lang="it-IT" sz="1317">
                <a:solidFill>
                  <a:srgbClr val="000000"/>
                </a:solidFill>
                <a:latin typeface="Arial" pitchFamily="18"/>
                <a:ea typeface="SimSun" pitchFamily="2"/>
                <a:cs typeface="SimSun" pitchFamily="2"/>
              </a:rPr>
              <a:t>, ...</a:t>
            </a:r>
          </a:p>
        </p:txBody>
      </p:sp>
      <p:cxnSp>
        <p:nvCxnSpPr>
          <p:cNvPr id="13" name="Connettore 2 12">
            <a:extLst>
              <a:ext uri="{FF2B5EF4-FFF2-40B4-BE49-F238E27FC236}">
                <a16:creationId xmlns:a16="http://schemas.microsoft.com/office/drawing/2014/main" id="{B080D2D5-F781-4198-8A7D-89034F238BF3}"/>
              </a:ext>
            </a:extLst>
          </p:cNvPr>
          <p:cNvCxnSpPr>
            <a:endCxn id="8" idx="1"/>
          </p:cNvCxnSpPr>
          <p:nvPr/>
        </p:nvCxnSpPr>
        <p:spPr>
          <a:xfrm flipV="1">
            <a:off x="3815188" y="2535453"/>
            <a:ext cx="1195929" cy="927171"/>
          </a:xfrm>
          <a:prstGeom prst="straightConnector1">
            <a:avLst/>
          </a:prstGeom>
          <a:noFill/>
          <a:ln w="0" cap="flat">
            <a:solidFill>
              <a:srgbClr val="000000"/>
            </a:solidFill>
            <a:prstDash val="solid"/>
            <a:miter/>
            <a:tailEnd type="arrow"/>
          </a:ln>
        </p:spPr>
      </p:cxnSp>
      <p:cxnSp>
        <p:nvCxnSpPr>
          <p:cNvPr id="14" name="Connettore 2 13">
            <a:extLst>
              <a:ext uri="{FF2B5EF4-FFF2-40B4-BE49-F238E27FC236}">
                <a16:creationId xmlns:a16="http://schemas.microsoft.com/office/drawing/2014/main" id="{4E01349D-1B88-4615-AFD7-82D557AB9FBE}"/>
              </a:ext>
            </a:extLst>
          </p:cNvPr>
          <p:cNvCxnSpPr>
            <a:stCxn id="7" idx="3"/>
          </p:cNvCxnSpPr>
          <p:nvPr/>
        </p:nvCxnSpPr>
        <p:spPr>
          <a:xfrm>
            <a:off x="3815188" y="3462624"/>
            <a:ext cx="1210155" cy="1118700"/>
          </a:xfrm>
          <a:prstGeom prst="straightConnector1">
            <a:avLst/>
          </a:prstGeom>
          <a:noFill/>
          <a:ln w="0" cap="flat">
            <a:solidFill>
              <a:srgbClr val="000000"/>
            </a:solidFill>
            <a:prstDash val="solid"/>
            <a:miter/>
            <a:tailEnd type="arrow"/>
          </a:ln>
        </p:spPr>
      </p:cxnSp>
      <p:sp>
        <p:nvSpPr>
          <p:cNvPr id="15" name="Figura a mano libera: forma 14">
            <a:extLst>
              <a:ext uri="{FF2B5EF4-FFF2-40B4-BE49-F238E27FC236}">
                <a16:creationId xmlns:a16="http://schemas.microsoft.com/office/drawing/2014/main" id="{E7DF314E-F5A7-40EA-9D3A-D2DECB11C3F5}"/>
              </a:ext>
            </a:extLst>
          </p:cNvPr>
          <p:cNvSpPr/>
          <p:nvPr/>
        </p:nvSpPr>
        <p:spPr>
          <a:xfrm>
            <a:off x="8000417" y="1207264"/>
            <a:ext cx="1738846" cy="681448"/>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9 1 2"/>
              <a:gd name="f33" fmla="*/ f30 1 2"/>
              <a:gd name="f34" fmla="+- 0 0 f31"/>
              <a:gd name="f35" fmla="+- f6 f32 0"/>
              <a:gd name="f36" fmla="+- f6 f33 0"/>
              <a:gd name="f37" fmla="*/ f34 f0 1"/>
              <a:gd name="f38" fmla="*/ f33 f21 1"/>
              <a:gd name="f39" fmla="*/ f32 f21 1"/>
              <a:gd name="f40" fmla="*/ f37 1 f7"/>
              <a:gd name="f41" fmla="*/ f35 f21 1"/>
              <a:gd name="f42" fmla="+- f40 0 f1"/>
              <a:gd name="f43" fmla="cos 1 f42"/>
              <a:gd name="f44" fmla="sin 1 f42"/>
              <a:gd name="f45" fmla="+- 0 0 f43"/>
              <a:gd name="f46" fmla="+- 0 0 f44"/>
              <a:gd name="f47" fmla="+- 0 0 f45"/>
              <a:gd name="f48" fmla="+- 0 0 f46"/>
              <a:gd name="f49" fmla="val f47"/>
              <a:gd name="f50" fmla="val f48"/>
              <a:gd name="f51" fmla="*/ f49 f33 1"/>
              <a:gd name="f52" fmla="*/ f50 f32 1"/>
              <a:gd name="f53" fmla="+- f36 0 f51"/>
              <a:gd name="f54" fmla="+- f36 f51 0"/>
              <a:gd name="f55" fmla="+- f35 0 f52"/>
              <a:gd name="f56" fmla="+- f35 f52 0"/>
              <a:gd name="f57" fmla="*/ f53 f21 1"/>
              <a:gd name="f58" fmla="*/ f55 f21 1"/>
              <a:gd name="f59" fmla="*/ f54 f21 1"/>
              <a:gd name="f60" fmla="*/ f56 f21 1"/>
            </a:gdLst>
            <a:ahLst/>
            <a:cxnLst>
              <a:cxn ang="3cd4">
                <a:pos x="hc" y="t"/>
              </a:cxn>
              <a:cxn ang="0">
                <a:pos x="r" y="vc"/>
              </a:cxn>
              <a:cxn ang="cd4">
                <a:pos x="hc" y="b"/>
              </a:cxn>
              <a:cxn ang="cd2">
                <a:pos x="l" y="vc"/>
              </a:cxn>
            </a:cxnLst>
            <a:rect l="f57" t="f58" r="f59" b="f60"/>
            <a:pathLst>
              <a:path>
                <a:moveTo>
                  <a:pt x="f28" y="f41"/>
                </a:moveTo>
                <a:arcTo wR="f38" hR="f39" stAng="f0" swAng="f1"/>
                <a:arcTo wR="f38" hR="f39" stAng="f2" swAng="f1"/>
                <a:arcTo wR="f38" hR="f39" stAng="f6" swAng="f1"/>
                <a:arcTo wR="f38" hR="f39" stAng="f1" swAng="f1"/>
                <a:close/>
              </a:path>
            </a:pathLst>
          </a:custGeom>
          <a:solidFill>
            <a:srgbClr val="FF9966"/>
          </a:solidFill>
          <a:ln w="0" cap="flat">
            <a:solidFill>
              <a:srgbClr val="000000"/>
            </a:solidFill>
            <a:prstDash val="solid"/>
            <a:miter/>
          </a:ln>
        </p:spPr>
        <p:txBody>
          <a:bodyPr vert="horz" wrap="none" lIns="84669" tIns="42338" rIns="84669" bIns="42338" anchor="ctr" anchorCtr="1" compatLnSpc="1">
            <a:noAutofit/>
          </a:bodyPr>
          <a:lstStyle/>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b="1">
                <a:solidFill>
                  <a:srgbClr val="000000"/>
                </a:solidFill>
                <a:latin typeface="Arial" pitchFamily="18"/>
                <a:ea typeface="SimSun" pitchFamily="2"/>
                <a:cs typeface="SimSun" pitchFamily="2"/>
              </a:rPr>
              <a:t>  Reg.305/2011</a:t>
            </a:r>
          </a:p>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a:solidFill>
                  <a:srgbClr val="000000"/>
                </a:solidFill>
                <a:latin typeface="Arial" pitchFamily="18"/>
                <a:ea typeface="SimSun" pitchFamily="2"/>
                <a:cs typeface="SimSun" pitchFamily="2"/>
              </a:rPr>
              <a:t>+ All.1 (criteri eco)</a:t>
            </a:r>
          </a:p>
        </p:txBody>
      </p:sp>
      <p:sp>
        <p:nvSpPr>
          <p:cNvPr id="16" name="Figura a mano libera: forma 15">
            <a:extLst>
              <a:ext uri="{FF2B5EF4-FFF2-40B4-BE49-F238E27FC236}">
                <a16:creationId xmlns:a16="http://schemas.microsoft.com/office/drawing/2014/main" id="{1C2C7753-5706-440A-83CB-72368E81F96E}"/>
              </a:ext>
            </a:extLst>
          </p:cNvPr>
          <p:cNvSpPr/>
          <p:nvPr/>
        </p:nvSpPr>
        <p:spPr>
          <a:xfrm>
            <a:off x="8077307" y="5126061"/>
            <a:ext cx="1738846" cy="681448"/>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9 1 2"/>
              <a:gd name="f33" fmla="*/ f30 1 2"/>
              <a:gd name="f34" fmla="+- 0 0 f31"/>
              <a:gd name="f35" fmla="+- f6 f32 0"/>
              <a:gd name="f36" fmla="+- f6 f33 0"/>
              <a:gd name="f37" fmla="*/ f34 f0 1"/>
              <a:gd name="f38" fmla="*/ f33 f21 1"/>
              <a:gd name="f39" fmla="*/ f32 f21 1"/>
              <a:gd name="f40" fmla="*/ f37 1 f7"/>
              <a:gd name="f41" fmla="*/ f35 f21 1"/>
              <a:gd name="f42" fmla="+- f40 0 f1"/>
              <a:gd name="f43" fmla="cos 1 f42"/>
              <a:gd name="f44" fmla="sin 1 f42"/>
              <a:gd name="f45" fmla="+- 0 0 f43"/>
              <a:gd name="f46" fmla="+- 0 0 f44"/>
              <a:gd name="f47" fmla="+- 0 0 f45"/>
              <a:gd name="f48" fmla="+- 0 0 f46"/>
              <a:gd name="f49" fmla="val f47"/>
              <a:gd name="f50" fmla="val f48"/>
              <a:gd name="f51" fmla="*/ f49 f33 1"/>
              <a:gd name="f52" fmla="*/ f50 f32 1"/>
              <a:gd name="f53" fmla="+- f36 0 f51"/>
              <a:gd name="f54" fmla="+- f36 f51 0"/>
              <a:gd name="f55" fmla="+- f35 0 f52"/>
              <a:gd name="f56" fmla="+- f35 f52 0"/>
              <a:gd name="f57" fmla="*/ f53 f21 1"/>
              <a:gd name="f58" fmla="*/ f55 f21 1"/>
              <a:gd name="f59" fmla="*/ f54 f21 1"/>
              <a:gd name="f60" fmla="*/ f56 f21 1"/>
            </a:gdLst>
            <a:ahLst/>
            <a:cxnLst>
              <a:cxn ang="3cd4">
                <a:pos x="hc" y="t"/>
              </a:cxn>
              <a:cxn ang="0">
                <a:pos x="r" y="vc"/>
              </a:cxn>
              <a:cxn ang="cd4">
                <a:pos x="hc" y="b"/>
              </a:cxn>
              <a:cxn ang="cd2">
                <a:pos x="l" y="vc"/>
              </a:cxn>
            </a:cxnLst>
            <a:rect l="f57" t="f58" r="f59" b="f60"/>
            <a:pathLst>
              <a:path>
                <a:moveTo>
                  <a:pt x="f28" y="f41"/>
                </a:moveTo>
                <a:arcTo wR="f38" hR="f39" stAng="f0" swAng="f1"/>
                <a:arcTo wR="f38" hR="f39" stAng="f2" swAng="f1"/>
                <a:arcTo wR="f38" hR="f39" stAng="f6" swAng="f1"/>
                <a:arcTo wR="f38" hR="f39" stAng="f1" swAng="f1"/>
                <a:close/>
              </a:path>
            </a:pathLst>
          </a:custGeom>
          <a:solidFill>
            <a:srgbClr val="FF9966"/>
          </a:solidFill>
          <a:ln w="0" cap="flat">
            <a:solidFill>
              <a:srgbClr val="000000"/>
            </a:solidFill>
            <a:prstDash val="solid"/>
            <a:miter/>
          </a:ln>
        </p:spPr>
        <p:txBody>
          <a:bodyPr vert="horz" wrap="none" lIns="84669" tIns="42338" rIns="84669" bIns="42338" anchor="ctr" anchorCtr="1" compatLnSpc="1">
            <a:noAutofit/>
          </a:bodyPr>
          <a:lstStyle/>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b="1">
                <a:solidFill>
                  <a:srgbClr val="000000"/>
                </a:solidFill>
                <a:latin typeface="Arial" pitchFamily="18"/>
                <a:ea typeface="SimSun" pitchFamily="2"/>
                <a:cs typeface="SimSun" pitchFamily="2"/>
              </a:rPr>
              <a:t>Regolamenti</a:t>
            </a:r>
          </a:p>
          <a:p>
            <a:pPr algn="ct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b="1">
                <a:solidFill>
                  <a:srgbClr val="000000"/>
                </a:solidFill>
                <a:latin typeface="Arial" pitchFamily="18"/>
                <a:ea typeface="SimSun" pitchFamily="2"/>
                <a:cs typeface="SimSun" pitchFamily="2"/>
              </a:rPr>
              <a:t>edilizi e urbanistici</a:t>
            </a:r>
          </a:p>
        </p:txBody>
      </p:sp>
      <p:sp>
        <p:nvSpPr>
          <p:cNvPr id="18" name="Titolo 1">
            <a:extLst>
              <a:ext uri="{FF2B5EF4-FFF2-40B4-BE49-F238E27FC236}">
                <a16:creationId xmlns:a16="http://schemas.microsoft.com/office/drawing/2014/main" id="{BA645E0C-8CAE-41A1-B1CF-338D08A3798A}"/>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CAPITOLO1: </a:t>
            </a:r>
            <a:r>
              <a:rPr lang="it-IT" sz="2000" b="1" dirty="0"/>
              <a:t>le etichette ambientali di prodotto</a:t>
            </a:r>
            <a:endParaRPr lang="it-IT" sz="1814" dirty="0"/>
          </a:p>
        </p:txBody>
      </p:sp>
      <p:sp>
        <p:nvSpPr>
          <p:cNvPr id="17" name="Segnaposto numero diapositiva 3">
            <a:extLst>
              <a:ext uri="{FF2B5EF4-FFF2-40B4-BE49-F238E27FC236}">
                <a16:creationId xmlns:a16="http://schemas.microsoft.com/office/drawing/2014/main" id="{3A49582E-C8F6-4BDE-8B22-736810B103DF}"/>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16</a:t>
            </a:fld>
            <a:endParaRPr lang="en-US" sz="1000" noProof="1"/>
          </a:p>
        </p:txBody>
      </p:sp>
      <p:pic>
        <p:nvPicPr>
          <p:cNvPr id="2" name="Immagine 1">
            <a:extLst>
              <a:ext uri="{FF2B5EF4-FFF2-40B4-BE49-F238E27FC236}">
                <a16:creationId xmlns:a16="http://schemas.microsoft.com/office/drawing/2014/main" id="{2C78BE8C-11F4-4CD4-BC7D-FD13E9E95F68}"/>
              </a:ext>
            </a:extLst>
          </p:cNvPr>
          <p:cNvPicPr>
            <a:picLocks noChangeAspect="1"/>
          </p:cNvPicPr>
          <p:nvPr/>
        </p:nvPicPr>
        <p:blipFill>
          <a:blip r:embed="rId3"/>
          <a:stretch>
            <a:fillRect/>
          </a:stretch>
        </p:blipFill>
        <p:spPr>
          <a:xfrm>
            <a:off x="124900" y="6130778"/>
            <a:ext cx="1572904" cy="451143"/>
          </a:xfrm>
          <a:prstGeom prst="rect">
            <a:avLst/>
          </a:prstGeom>
        </p:spPr>
      </p:pic>
      <p:pic>
        <p:nvPicPr>
          <p:cNvPr id="4" name="Immagine 3">
            <a:extLst>
              <a:ext uri="{FF2B5EF4-FFF2-40B4-BE49-F238E27FC236}">
                <a16:creationId xmlns:a16="http://schemas.microsoft.com/office/drawing/2014/main" id="{D3FBD2A0-3686-40E7-A94D-58DD80C7EAFC}"/>
              </a:ext>
            </a:extLst>
          </p:cNvPr>
          <p:cNvPicPr>
            <a:picLocks noChangeAspect="1"/>
          </p:cNvPicPr>
          <p:nvPr/>
        </p:nvPicPr>
        <p:blipFill>
          <a:blip r:embed="rId4"/>
          <a:stretch>
            <a:fillRect/>
          </a:stretch>
        </p:blipFill>
        <p:spPr>
          <a:xfrm>
            <a:off x="10613695" y="5258822"/>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E743CEFA-645C-4968-A5E7-8C6A09E543E0}"/>
              </a:ext>
            </a:extLst>
          </p:cNvPr>
          <p:cNvSpPr txBox="1"/>
          <p:nvPr/>
        </p:nvSpPr>
        <p:spPr>
          <a:xfrm>
            <a:off x="3965028" y="1465683"/>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6</a:t>
            </a:r>
            <a:endParaRPr lang="it-IT" sz="1633" b="1">
              <a:solidFill>
                <a:srgbClr val="FFFFFF"/>
              </a:solidFill>
              <a:latin typeface="Calibri"/>
            </a:endParaRPr>
          </a:p>
        </p:txBody>
      </p:sp>
      <p:pic>
        <p:nvPicPr>
          <p:cNvPr id="5" name="Picture 1">
            <a:extLst>
              <a:ext uri="{FF2B5EF4-FFF2-40B4-BE49-F238E27FC236}">
                <a16:creationId xmlns:a16="http://schemas.microsoft.com/office/drawing/2014/main" id="{68F118BF-1B8A-420F-AB34-E4BCBAC7CE9D}"/>
              </a:ext>
            </a:extLst>
          </p:cNvPr>
          <p:cNvPicPr>
            <a:picLocks noChangeAspect="1"/>
          </p:cNvPicPr>
          <p:nvPr/>
        </p:nvPicPr>
        <p:blipFill>
          <a:blip r:embed="rId3"/>
          <a:srcRect/>
          <a:stretch>
            <a:fillRect/>
          </a:stretch>
        </p:blipFill>
        <p:spPr>
          <a:xfrm>
            <a:off x="720151" y="1314922"/>
            <a:ext cx="5595436" cy="4841354"/>
          </a:xfrm>
          <a:prstGeom prst="rect">
            <a:avLst/>
          </a:prstGeom>
          <a:noFill/>
          <a:ln cap="flat">
            <a:noFill/>
          </a:ln>
        </p:spPr>
      </p:pic>
      <p:pic>
        <p:nvPicPr>
          <p:cNvPr id="6" name="Picture 2">
            <a:extLst>
              <a:ext uri="{FF2B5EF4-FFF2-40B4-BE49-F238E27FC236}">
                <a16:creationId xmlns:a16="http://schemas.microsoft.com/office/drawing/2014/main" id="{B2880F17-D811-471E-8B99-B987433A14EE}"/>
              </a:ext>
            </a:extLst>
          </p:cNvPr>
          <p:cNvPicPr>
            <a:picLocks noChangeAspect="1"/>
          </p:cNvPicPr>
          <p:nvPr/>
        </p:nvPicPr>
        <p:blipFill>
          <a:blip r:embed="rId4"/>
          <a:srcRect/>
          <a:stretch>
            <a:fillRect/>
          </a:stretch>
        </p:blipFill>
        <p:spPr>
          <a:xfrm>
            <a:off x="8935425" y="3751897"/>
            <a:ext cx="1530884" cy="2159781"/>
          </a:xfrm>
          <a:prstGeom prst="rect">
            <a:avLst/>
          </a:prstGeom>
          <a:noFill/>
          <a:ln cap="flat">
            <a:noFill/>
          </a:ln>
        </p:spPr>
      </p:pic>
      <p:grpSp>
        <p:nvGrpSpPr>
          <p:cNvPr id="7" name="Gruppo 6">
            <a:extLst>
              <a:ext uri="{FF2B5EF4-FFF2-40B4-BE49-F238E27FC236}">
                <a16:creationId xmlns:a16="http://schemas.microsoft.com/office/drawing/2014/main" id="{0C600770-17B1-4737-B283-9B6CEB2C94CE}"/>
              </a:ext>
            </a:extLst>
          </p:cNvPr>
          <p:cNvGrpSpPr/>
          <p:nvPr/>
        </p:nvGrpSpPr>
        <p:grpSpPr>
          <a:xfrm>
            <a:off x="7571600" y="3132319"/>
            <a:ext cx="1530884" cy="375874"/>
            <a:chOff x="7081617" y="1473000"/>
            <a:chExt cx="1530884" cy="375874"/>
          </a:xfrm>
        </p:grpSpPr>
        <p:sp>
          <p:nvSpPr>
            <p:cNvPr id="8" name="Oval 4">
              <a:extLst>
                <a:ext uri="{FF2B5EF4-FFF2-40B4-BE49-F238E27FC236}">
                  <a16:creationId xmlns:a16="http://schemas.microsoft.com/office/drawing/2014/main" id="{229DD52E-D8E1-4195-85AF-5A49BBFE8A07}"/>
                </a:ext>
              </a:extLst>
            </p:cNvPr>
            <p:cNvSpPr/>
            <p:nvPr/>
          </p:nvSpPr>
          <p:spPr>
            <a:xfrm>
              <a:off x="7081617" y="1473000"/>
              <a:ext cx="1363825" cy="37587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FE7F5"/>
            </a:solidFill>
            <a:ln w="9528" cap="flat">
              <a:solidFill>
                <a:srgbClr val="808080"/>
              </a:solidFill>
              <a:prstDash val="solid"/>
              <a:round/>
            </a:ln>
          </p:spPr>
          <p:txBody>
            <a:bodyPr vert="horz" wrap="none" lIns="82953" tIns="41476" rIns="82953" bIns="41476" anchor="ctr" anchorCtr="0" compatLnSpc="1">
              <a:noAutofit/>
            </a:bodyPr>
            <a:lstStyle/>
            <a:p>
              <a:pPr defTabSz="407571" hangingPunct="0">
                <a:lnSpc>
                  <a:spcPct val="93000"/>
                </a:lnSpc>
                <a:defRPr sz="1800" b="0" i="0" u="none" strike="noStrike" kern="0" cap="none" spc="0" baseline="0">
                  <a:solidFill>
                    <a:srgbClr val="000000"/>
                  </a:solidFill>
                  <a:uFillTx/>
                </a:defRPr>
              </a:pPr>
              <a:endParaRPr lang="it-IT" sz="1633">
                <a:solidFill>
                  <a:srgbClr val="000000"/>
                </a:solidFill>
                <a:latin typeface="Arial" pitchFamily="34"/>
                <a:ea typeface="Microsoft YaHei" pitchFamily="34"/>
              </a:endParaRPr>
            </a:p>
          </p:txBody>
        </p:sp>
        <p:sp>
          <p:nvSpPr>
            <p:cNvPr id="9" name="Text Box 5">
              <a:extLst>
                <a:ext uri="{FF2B5EF4-FFF2-40B4-BE49-F238E27FC236}">
                  <a16:creationId xmlns:a16="http://schemas.microsoft.com/office/drawing/2014/main" id="{B78AE00F-2F9B-4EF4-B0D8-35B956B84EB3}"/>
                </a:ext>
              </a:extLst>
            </p:cNvPr>
            <p:cNvSpPr txBox="1"/>
            <p:nvPr/>
          </p:nvSpPr>
          <p:spPr>
            <a:xfrm>
              <a:off x="7081617" y="1555808"/>
              <a:ext cx="1530884" cy="210259"/>
            </a:xfrm>
            <a:prstGeom prst="rect">
              <a:avLst/>
            </a:prstGeom>
            <a:noFill/>
            <a:ln cap="flat">
              <a:noFill/>
            </a:ln>
          </p:spPr>
          <p:txBody>
            <a:bodyPr vert="horz" wrap="square" lIns="81650" tIns="48825" rIns="81650" bIns="40820" anchor="t" anchorCtr="0" compatLnSpc="1">
              <a:noAutofit/>
            </a:bodyPr>
            <a:lstStyle/>
            <a:p>
              <a:pPr defTabSz="407571" hangingPunct="0">
                <a:lnSpc>
                  <a:spcPct val="93000"/>
                </a:lnSpc>
                <a:defRPr sz="1800" b="0" i="0" u="none" strike="noStrike" kern="0" cap="none" spc="0" baseline="0">
                  <a:solidFill>
                    <a:srgbClr val="000000"/>
                  </a:solidFill>
                  <a:uFillTx/>
                </a:defRPr>
              </a:pPr>
              <a:r>
                <a:rPr lang="it-IT" sz="907" dirty="0">
                  <a:solidFill>
                    <a:srgbClr val="000000"/>
                  </a:solidFill>
                  <a:latin typeface="Arial" pitchFamily="34"/>
                  <a:ea typeface="Microsoft YaHei" pitchFamily="34"/>
                </a:rPr>
                <a:t>IMPATTI AMBIENTALI</a:t>
              </a:r>
            </a:p>
          </p:txBody>
        </p:sp>
      </p:grpSp>
      <p:sp>
        <p:nvSpPr>
          <p:cNvPr id="15" name="AutoShape 11">
            <a:extLst>
              <a:ext uri="{FF2B5EF4-FFF2-40B4-BE49-F238E27FC236}">
                <a16:creationId xmlns:a16="http://schemas.microsoft.com/office/drawing/2014/main" id="{A0E433BB-4863-4671-87B1-8E0006817275}"/>
              </a:ext>
            </a:extLst>
          </p:cNvPr>
          <p:cNvSpPr/>
          <p:nvPr/>
        </p:nvSpPr>
        <p:spPr>
          <a:xfrm>
            <a:off x="6831731" y="1198403"/>
            <a:ext cx="4947157" cy="1386559"/>
          </a:xfrm>
          <a:custGeom>
            <a:avLst/>
            <a:gdLst>
              <a:gd name="f0" fmla="val 10800000"/>
              <a:gd name="f1" fmla="val 5400000"/>
              <a:gd name="f2" fmla="val 16200000"/>
              <a:gd name="f3" fmla="val w"/>
              <a:gd name="f4" fmla="val h"/>
              <a:gd name="f5" fmla="val ss"/>
              <a:gd name="f6" fmla="val 0"/>
              <a:gd name="f7" fmla="*/ 5419351 1 1725033"/>
              <a:gd name="f8" fmla="val 45"/>
              <a:gd name="f9" fmla="val 1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FE7F5"/>
          </a:solidFill>
          <a:ln w="9528" cap="flat">
            <a:solidFill>
              <a:srgbClr val="808080"/>
            </a:solidFill>
            <a:prstDash val="solid"/>
            <a:round/>
          </a:ln>
        </p:spPr>
        <p:txBody>
          <a:bodyPr vert="horz" wrap="square" lIns="81650" tIns="52028" rIns="81650" bIns="40820" anchor="ctr" anchorCtr="1" compatLnSpc="1">
            <a:noAutofit/>
          </a:bodyPr>
          <a:lstStyle/>
          <a:p>
            <a:pPr algn="ctr" defTabSz="407571" hangingPunct="0">
              <a:lnSpc>
                <a:spcPct val="93000"/>
              </a:lnSpc>
              <a:defRPr sz="1800" b="0" i="0" u="none" strike="noStrike" kern="0" cap="none" spc="0" baseline="0">
                <a:solidFill>
                  <a:srgbClr val="000000"/>
                </a:solidFill>
                <a:uFillTx/>
              </a:defRPr>
            </a:pPr>
            <a:r>
              <a:rPr lang="it-IT" sz="1270" dirty="0">
                <a:solidFill>
                  <a:srgbClr val="000000"/>
                </a:solidFill>
                <a:latin typeface="Arial" pitchFamily="34"/>
                <a:ea typeface="Microsoft YaHei" pitchFamily="34"/>
                <a:cs typeface="Arial" pitchFamily="34"/>
              </a:rPr>
              <a:t>Lo studio </a:t>
            </a:r>
            <a:r>
              <a:rPr lang="it-IT" sz="1270" b="1" dirty="0">
                <a:solidFill>
                  <a:srgbClr val="000000"/>
                </a:solidFill>
                <a:latin typeface="Arial" pitchFamily="34"/>
                <a:ea typeface="Microsoft YaHei" pitchFamily="34"/>
                <a:cs typeface="Arial" pitchFamily="34"/>
              </a:rPr>
              <a:t>LCA</a:t>
            </a:r>
            <a:r>
              <a:rPr lang="it-IT" sz="1270" dirty="0">
                <a:solidFill>
                  <a:srgbClr val="000000"/>
                </a:solidFill>
                <a:latin typeface="Arial" pitchFamily="34"/>
                <a:ea typeface="Microsoft YaHei" pitchFamily="34"/>
                <a:cs typeface="Arial" pitchFamily="34"/>
              </a:rPr>
              <a:t> è uno strumento riconosciuto a livello internazionale per la valutazione quantitativa e qualitativa </a:t>
            </a:r>
            <a:r>
              <a:rPr lang="it-IT" sz="1270" u="sng" dirty="0">
                <a:solidFill>
                  <a:srgbClr val="000000"/>
                </a:solidFill>
                <a:latin typeface="Arial" pitchFamily="34"/>
                <a:ea typeface="Microsoft YaHei" pitchFamily="34"/>
                <a:cs typeface="Arial" pitchFamily="34"/>
              </a:rPr>
              <a:t>degli impatti ambientali</a:t>
            </a:r>
          </a:p>
          <a:p>
            <a:pPr algn="ctr" defTabSz="407571" hangingPunct="0">
              <a:lnSpc>
                <a:spcPct val="93000"/>
              </a:lnSpc>
              <a:defRPr sz="1800" b="0" i="0" u="none" strike="noStrike" kern="0" cap="none" spc="0" baseline="0">
                <a:solidFill>
                  <a:srgbClr val="000000"/>
                </a:solidFill>
                <a:uFillTx/>
              </a:defRPr>
            </a:pPr>
            <a:r>
              <a:rPr lang="it-IT" sz="1270" dirty="0">
                <a:solidFill>
                  <a:srgbClr val="000000"/>
                </a:solidFill>
                <a:latin typeface="Arial" pitchFamily="34"/>
                <a:ea typeface="Microsoft YaHei" pitchFamily="34"/>
                <a:cs typeface="Arial" pitchFamily="34"/>
              </a:rPr>
              <a:t>di un prodotto, un servizio o un processo industriale, considerandone l'intero ciclo di vita.</a:t>
            </a:r>
          </a:p>
        </p:txBody>
      </p:sp>
      <p:sp>
        <p:nvSpPr>
          <p:cNvPr id="16" name="Titolo 1">
            <a:extLst>
              <a:ext uri="{FF2B5EF4-FFF2-40B4-BE49-F238E27FC236}">
                <a16:creationId xmlns:a16="http://schemas.microsoft.com/office/drawing/2014/main" id="{50A33E49-65AF-44B9-A5BF-3885105B2EC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2" name="CasellaDiTesto 1">
            <a:extLst>
              <a:ext uri="{FF2B5EF4-FFF2-40B4-BE49-F238E27FC236}">
                <a16:creationId xmlns:a16="http://schemas.microsoft.com/office/drawing/2014/main" id="{B3E05912-267D-4A7E-AE92-A23B09C588EB}"/>
              </a:ext>
            </a:extLst>
          </p:cNvPr>
          <p:cNvSpPr txBox="1"/>
          <p:nvPr/>
        </p:nvSpPr>
        <p:spPr>
          <a:xfrm>
            <a:off x="6831945" y="525228"/>
            <a:ext cx="4946943" cy="483402"/>
          </a:xfrm>
          <a:prstGeom prst="rect">
            <a:avLst/>
          </a:prstGeom>
          <a:noFill/>
        </p:spPr>
        <p:txBody>
          <a:bodyPr wrap="square" rtlCol="0">
            <a:spAutoFit/>
          </a:bodyPr>
          <a:lstStyle/>
          <a:p>
            <a:pPr>
              <a:lnSpc>
                <a:spcPts val="3266"/>
              </a:lnSpc>
            </a:pPr>
            <a:r>
              <a:rPr lang="it-IT" sz="2177" dirty="0">
                <a:solidFill>
                  <a:schemeClr val="tx2"/>
                </a:solidFill>
              </a:rPr>
              <a:t>Cosa è lo studio del </a:t>
            </a:r>
            <a:r>
              <a:rPr lang="it-IT" sz="2177" b="1" dirty="0">
                <a:solidFill>
                  <a:schemeClr val="tx2"/>
                </a:solidFill>
              </a:rPr>
              <a:t>CICLO DI VITA</a:t>
            </a:r>
            <a:r>
              <a:rPr lang="it-IT" sz="2177" dirty="0">
                <a:solidFill>
                  <a:schemeClr val="tx2"/>
                </a:solidFill>
              </a:rPr>
              <a:t>?</a:t>
            </a:r>
          </a:p>
        </p:txBody>
      </p:sp>
      <p:sp>
        <p:nvSpPr>
          <p:cNvPr id="12" name="Segnaposto numero diapositiva 3">
            <a:extLst>
              <a:ext uri="{FF2B5EF4-FFF2-40B4-BE49-F238E27FC236}">
                <a16:creationId xmlns:a16="http://schemas.microsoft.com/office/drawing/2014/main" id="{C5B38285-A649-40EF-9241-A9B09D3FCF2D}"/>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17</a:t>
            </a:fld>
            <a:endParaRPr lang="en-US" sz="1000" noProof="1"/>
          </a:p>
        </p:txBody>
      </p:sp>
      <p:pic>
        <p:nvPicPr>
          <p:cNvPr id="13" name="Immagine 12">
            <a:extLst>
              <a:ext uri="{FF2B5EF4-FFF2-40B4-BE49-F238E27FC236}">
                <a16:creationId xmlns:a16="http://schemas.microsoft.com/office/drawing/2014/main" id="{DFC4D5F7-73F1-456F-8772-17B399D3D89F}"/>
              </a:ext>
            </a:extLst>
          </p:cNvPr>
          <p:cNvPicPr>
            <a:picLocks noChangeAspect="1"/>
          </p:cNvPicPr>
          <p:nvPr/>
        </p:nvPicPr>
        <p:blipFill>
          <a:blip r:embed="rId5"/>
          <a:stretch>
            <a:fillRect/>
          </a:stretch>
        </p:blipFill>
        <p:spPr>
          <a:xfrm>
            <a:off x="124900" y="6130778"/>
            <a:ext cx="1572904" cy="451143"/>
          </a:xfrm>
          <a:prstGeom prst="rect">
            <a:avLst/>
          </a:prstGeom>
        </p:spPr>
      </p:pic>
      <p:pic>
        <p:nvPicPr>
          <p:cNvPr id="14" name="Immagine 13">
            <a:extLst>
              <a:ext uri="{FF2B5EF4-FFF2-40B4-BE49-F238E27FC236}">
                <a16:creationId xmlns:a16="http://schemas.microsoft.com/office/drawing/2014/main" id="{40C5DFD5-B164-4EE0-B54E-35051C9BEB33}"/>
              </a:ext>
            </a:extLst>
          </p:cNvPr>
          <p:cNvPicPr>
            <a:picLocks noChangeAspect="1"/>
          </p:cNvPicPr>
          <p:nvPr/>
        </p:nvPicPr>
        <p:blipFill>
          <a:blip r:embed="rId6"/>
          <a:stretch>
            <a:fillRect/>
          </a:stretch>
        </p:blipFill>
        <p:spPr>
          <a:xfrm>
            <a:off x="10613695" y="5258822"/>
            <a:ext cx="1103472" cy="1097375"/>
          </a:xfrm>
          <a:prstGeom prst="rect">
            <a:avLst/>
          </a:prstGeom>
        </p:spPr>
      </p:pic>
    </p:spTree>
    <p:extLst>
      <p:ext uri="{BB962C8B-B14F-4D97-AF65-F5344CB8AC3E}">
        <p14:creationId xmlns:p14="http://schemas.microsoft.com/office/powerpoint/2010/main" val="22935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E743CEFA-645C-4968-A5E7-8C6A09E543E0}"/>
              </a:ext>
            </a:extLst>
          </p:cNvPr>
          <p:cNvSpPr txBox="1"/>
          <p:nvPr/>
        </p:nvSpPr>
        <p:spPr>
          <a:xfrm>
            <a:off x="3965028" y="1465683"/>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6</a:t>
            </a:r>
            <a:endParaRPr lang="it-IT" sz="1633" b="1">
              <a:solidFill>
                <a:srgbClr val="FFFFFF"/>
              </a:solidFill>
              <a:latin typeface="Calibri"/>
            </a:endParaRPr>
          </a:p>
        </p:txBody>
      </p:sp>
      <p:pic>
        <p:nvPicPr>
          <p:cNvPr id="5" name="Picture 1">
            <a:extLst>
              <a:ext uri="{FF2B5EF4-FFF2-40B4-BE49-F238E27FC236}">
                <a16:creationId xmlns:a16="http://schemas.microsoft.com/office/drawing/2014/main" id="{68F118BF-1B8A-420F-AB34-E4BCBAC7CE9D}"/>
              </a:ext>
            </a:extLst>
          </p:cNvPr>
          <p:cNvPicPr>
            <a:picLocks noChangeAspect="1"/>
          </p:cNvPicPr>
          <p:nvPr/>
        </p:nvPicPr>
        <p:blipFill>
          <a:blip r:embed="rId3"/>
          <a:srcRect/>
          <a:stretch>
            <a:fillRect/>
          </a:stretch>
        </p:blipFill>
        <p:spPr>
          <a:xfrm>
            <a:off x="4981028" y="2241665"/>
            <a:ext cx="4639905" cy="4014597"/>
          </a:xfrm>
          <a:prstGeom prst="rect">
            <a:avLst/>
          </a:prstGeom>
          <a:noFill/>
          <a:ln cap="flat">
            <a:noFill/>
          </a:ln>
        </p:spPr>
      </p:pic>
      <p:sp>
        <p:nvSpPr>
          <p:cNvPr id="16" name="Titolo 1">
            <a:extLst>
              <a:ext uri="{FF2B5EF4-FFF2-40B4-BE49-F238E27FC236}">
                <a16:creationId xmlns:a16="http://schemas.microsoft.com/office/drawing/2014/main" id="{50A33E49-65AF-44B9-A5BF-3885105B2EC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17" name="Text Box 2">
            <a:extLst>
              <a:ext uri="{FF2B5EF4-FFF2-40B4-BE49-F238E27FC236}">
                <a16:creationId xmlns:a16="http://schemas.microsoft.com/office/drawing/2014/main" id="{CCC61390-9D9A-4DC5-A8D9-4268CD193927}"/>
              </a:ext>
            </a:extLst>
          </p:cNvPr>
          <p:cNvSpPr txBox="1"/>
          <p:nvPr/>
        </p:nvSpPr>
        <p:spPr>
          <a:xfrm>
            <a:off x="1254093" y="1376396"/>
            <a:ext cx="2220710" cy="1058509"/>
          </a:xfrm>
          <a:prstGeom prst="rect">
            <a:avLst/>
          </a:prstGeom>
          <a:noFill/>
          <a:ln w="9528" cap="flat">
            <a:solidFill>
              <a:srgbClr val="000080"/>
            </a:solidFill>
            <a:prstDash val="solid"/>
            <a:round/>
          </a:ln>
        </p:spPr>
        <p:txBody>
          <a:bodyPr vert="horz" wrap="square" lIns="81650" tIns="53562" rIns="81650" bIns="40820" anchor="t" anchorCtr="1" compatLnSpc="1">
            <a:noAutofit/>
          </a:bodyPr>
          <a:lstStyle/>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a:solidFill>
                  <a:srgbClr val="000080"/>
                </a:solidFill>
                <a:latin typeface="Arial" pitchFamily="34"/>
                <a:ea typeface="SimSun" pitchFamily="2"/>
              </a:rPr>
              <a:t>LCA</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270">
              <a:solidFill>
                <a:srgbClr val="000080"/>
              </a:solidFill>
              <a:latin typeface="Arial" pitchFamily="34"/>
              <a:ea typeface="SimSun" pitchFamily="2"/>
            </a:endParaRP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a:solidFill>
                  <a:srgbClr val="000080"/>
                </a:solidFill>
                <a:latin typeface="Arial" pitchFamily="34"/>
                <a:ea typeface="SimSun" pitchFamily="2"/>
              </a:rPr>
              <a:t>Norma di riferimento:</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270">
              <a:solidFill>
                <a:srgbClr val="000080"/>
              </a:solidFill>
              <a:latin typeface="Arial" pitchFamily="34"/>
              <a:ea typeface="SimSun" pitchFamily="2"/>
            </a:endParaRP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452" b="1">
                <a:solidFill>
                  <a:srgbClr val="000080"/>
                </a:solidFill>
                <a:latin typeface="Arial" pitchFamily="34"/>
                <a:ea typeface="SimSun" pitchFamily="2"/>
              </a:rPr>
              <a:t>Famiglia ISO 14040/44 </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089">
              <a:solidFill>
                <a:srgbClr val="000080"/>
              </a:solidFill>
              <a:latin typeface="Arial" pitchFamily="34"/>
              <a:ea typeface="SimSun" pitchFamily="2"/>
            </a:endParaRPr>
          </a:p>
        </p:txBody>
      </p:sp>
      <p:sp>
        <p:nvSpPr>
          <p:cNvPr id="18" name="Text Box 5">
            <a:extLst>
              <a:ext uri="{FF2B5EF4-FFF2-40B4-BE49-F238E27FC236}">
                <a16:creationId xmlns:a16="http://schemas.microsoft.com/office/drawing/2014/main" id="{5D578B82-4AC0-4243-945C-EADDE400BDD0}"/>
              </a:ext>
            </a:extLst>
          </p:cNvPr>
          <p:cNvSpPr txBox="1"/>
          <p:nvPr/>
        </p:nvSpPr>
        <p:spPr>
          <a:xfrm>
            <a:off x="1323217" y="4844277"/>
            <a:ext cx="2151586" cy="1038352"/>
          </a:xfrm>
          <a:prstGeom prst="rect">
            <a:avLst/>
          </a:prstGeom>
          <a:noFill/>
          <a:ln w="35999" cap="flat">
            <a:solidFill>
              <a:srgbClr val="000080"/>
            </a:solidFill>
            <a:prstDash val="solid"/>
            <a:round/>
          </a:ln>
        </p:spPr>
        <p:txBody>
          <a:bodyPr vert="horz" wrap="square" lIns="97975" tIns="57154" rIns="97975" bIns="57154" anchor="t" anchorCtr="1" compatLnSpc="1">
            <a:noAutofit/>
          </a:bodyPr>
          <a:lstStyle/>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i="1">
                <a:solidFill>
                  <a:srgbClr val="000080"/>
                </a:solidFill>
                <a:latin typeface="Arial" pitchFamily="34"/>
                <a:ea typeface="SimSun" pitchFamily="2"/>
              </a:rPr>
              <a:t>Carbon-footprint:</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270">
              <a:solidFill>
                <a:srgbClr val="000080"/>
              </a:solidFill>
              <a:latin typeface="Arial" pitchFamily="34"/>
              <a:ea typeface="SimSun" pitchFamily="2"/>
            </a:endParaRP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a:solidFill>
                  <a:srgbClr val="000080"/>
                </a:solidFill>
                <a:latin typeface="Arial" pitchFamily="34"/>
                <a:ea typeface="SimSun" pitchFamily="2"/>
              </a:rPr>
              <a:t>Norma di riferimento:</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270">
              <a:solidFill>
                <a:srgbClr val="000080"/>
              </a:solidFill>
              <a:latin typeface="Arial" pitchFamily="34"/>
              <a:ea typeface="SimSun" pitchFamily="2"/>
            </a:endParaRP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452" b="1">
                <a:solidFill>
                  <a:srgbClr val="000080"/>
                </a:solidFill>
                <a:latin typeface="Arial" pitchFamily="34"/>
                <a:ea typeface="SimSun" pitchFamily="2"/>
              </a:rPr>
              <a:t>ISO 14067 </a:t>
            </a:r>
          </a:p>
        </p:txBody>
      </p:sp>
      <p:sp>
        <p:nvSpPr>
          <p:cNvPr id="19" name="Text Box 6">
            <a:extLst>
              <a:ext uri="{FF2B5EF4-FFF2-40B4-BE49-F238E27FC236}">
                <a16:creationId xmlns:a16="http://schemas.microsoft.com/office/drawing/2014/main" id="{D2813751-FD0E-4592-BF07-B38B20B5D5B0}"/>
              </a:ext>
            </a:extLst>
          </p:cNvPr>
          <p:cNvSpPr txBox="1"/>
          <p:nvPr/>
        </p:nvSpPr>
        <p:spPr>
          <a:xfrm>
            <a:off x="1255536" y="2911595"/>
            <a:ext cx="2220710" cy="1339337"/>
          </a:xfrm>
          <a:prstGeom prst="rect">
            <a:avLst/>
          </a:prstGeom>
          <a:noFill/>
          <a:ln w="9528" cap="flat">
            <a:solidFill>
              <a:srgbClr val="000080"/>
            </a:solidFill>
            <a:prstDash val="solid"/>
            <a:round/>
          </a:ln>
        </p:spPr>
        <p:txBody>
          <a:bodyPr vert="horz" wrap="square" lIns="81650" tIns="53562" rIns="81650" bIns="40820" anchor="t" anchorCtr="1" compatLnSpc="1">
            <a:noAutofit/>
          </a:bodyPr>
          <a:lstStyle/>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a:solidFill>
                  <a:srgbClr val="000080"/>
                </a:solidFill>
                <a:latin typeface="Arial" pitchFamily="34"/>
                <a:ea typeface="SimSun" pitchFamily="2"/>
              </a:rPr>
              <a:t>Comunicazione ambientale etichetta tipo III</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270">
              <a:solidFill>
                <a:srgbClr val="000080"/>
              </a:solidFill>
              <a:latin typeface="Arial" pitchFamily="34"/>
              <a:ea typeface="SimSun" pitchFamily="2"/>
            </a:endParaRP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a:solidFill>
                  <a:srgbClr val="000080"/>
                </a:solidFill>
                <a:latin typeface="Arial" pitchFamily="34"/>
                <a:ea typeface="SimSun" pitchFamily="2"/>
              </a:rPr>
              <a:t>Norma di riferimento:</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270">
              <a:solidFill>
                <a:srgbClr val="000080"/>
              </a:solidFill>
              <a:latin typeface="Arial" pitchFamily="34"/>
              <a:ea typeface="SimSun" pitchFamily="2"/>
            </a:endParaRP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452" b="1">
                <a:solidFill>
                  <a:srgbClr val="000080"/>
                </a:solidFill>
                <a:latin typeface="Arial" pitchFamily="34"/>
                <a:ea typeface="SimSun" pitchFamily="2"/>
              </a:rPr>
              <a:t>Famiglia ISO 14025 </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089">
              <a:solidFill>
                <a:srgbClr val="000080"/>
              </a:solidFill>
              <a:latin typeface="Arial" pitchFamily="34"/>
              <a:ea typeface="SimSun" pitchFamily="2"/>
            </a:endParaRPr>
          </a:p>
        </p:txBody>
      </p:sp>
      <p:sp>
        <p:nvSpPr>
          <p:cNvPr id="20" name="Text Box 7">
            <a:extLst>
              <a:ext uri="{FF2B5EF4-FFF2-40B4-BE49-F238E27FC236}">
                <a16:creationId xmlns:a16="http://schemas.microsoft.com/office/drawing/2014/main" id="{BC8A8CB2-12A1-4E35-AAB4-260FAB57F461}"/>
              </a:ext>
            </a:extLst>
          </p:cNvPr>
          <p:cNvSpPr txBox="1"/>
          <p:nvPr/>
        </p:nvSpPr>
        <p:spPr>
          <a:xfrm>
            <a:off x="2234835" y="2434907"/>
            <a:ext cx="285150" cy="312516"/>
          </a:xfrm>
          <a:prstGeom prst="rect">
            <a:avLst/>
          </a:prstGeom>
          <a:noFill/>
          <a:ln cap="flat">
            <a:noFill/>
          </a:ln>
        </p:spPr>
        <p:txBody>
          <a:bodyPr vert="horz" wrap="square" lIns="81650" tIns="40820" rIns="81650" bIns="40820" anchor="t" anchorCtr="0" compatLnSpc="1">
            <a:noAutofit/>
          </a:bodyPr>
          <a:lstStyle/>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633">
                <a:solidFill>
                  <a:srgbClr val="000080"/>
                </a:solidFill>
                <a:latin typeface="Arial" pitchFamily="34"/>
                <a:ea typeface="SimSun" pitchFamily="2"/>
              </a:rPr>
              <a:t>+</a:t>
            </a:r>
          </a:p>
        </p:txBody>
      </p:sp>
      <p:sp>
        <p:nvSpPr>
          <p:cNvPr id="21" name="Text Box 8">
            <a:extLst>
              <a:ext uri="{FF2B5EF4-FFF2-40B4-BE49-F238E27FC236}">
                <a16:creationId xmlns:a16="http://schemas.microsoft.com/office/drawing/2014/main" id="{8572A522-EE7D-4DC5-A249-7C9D2221C857}"/>
              </a:ext>
            </a:extLst>
          </p:cNvPr>
          <p:cNvSpPr txBox="1"/>
          <p:nvPr/>
        </p:nvSpPr>
        <p:spPr>
          <a:xfrm>
            <a:off x="2234835" y="4393512"/>
            <a:ext cx="285150" cy="312516"/>
          </a:xfrm>
          <a:prstGeom prst="rect">
            <a:avLst/>
          </a:prstGeom>
          <a:noFill/>
          <a:ln cap="flat">
            <a:noFill/>
          </a:ln>
        </p:spPr>
        <p:txBody>
          <a:bodyPr vert="horz" wrap="square" lIns="81650" tIns="40820" rIns="81650" bIns="40820" anchor="t" anchorCtr="0" compatLnSpc="1">
            <a:noAutofit/>
          </a:bodyPr>
          <a:lstStyle/>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633">
                <a:solidFill>
                  <a:srgbClr val="000080"/>
                </a:solidFill>
                <a:latin typeface="Arial" pitchFamily="34"/>
                <a:ea typeface="SimSun" pitchFamily="2"/>
              </a:rPr>
              <a:t>=</a:t>
            </a:r>
          </a:p>
        </p:txBody>
      </p:sp>
      <p:sp>
        <p:nvSpPr>
          <p:cNvPr id="22" name="CasellaDiTesto 21">
            <a:extLst>
              <a:ext uri="{FF2B5EF4-FFF2-40B4-BE49-F238E27FC236}">
                <a16:creationId xmlns:a16="http://schemas.microsoft.com/office/drawing/2014/main" id="{FE32A355-0D45-4681-B90E-7CD87EC34E5C}"/>
              </a:ext>
            </a:extLst>
          </p:cNvPr>
          <p:cNvSpPr txBox="1"/>
          <p:nvPr/>
        </p:nvSpPr>
        <p:spPr>
          <a:xfrm>
            <a:off x="6298002" y="655303"/>
            <a:ext cx="4639905" cy="906595"/>
          </a:xfrm>
          <a:prstGeom prst="rect">
            <a:avLst/>
          </a:prstGeom>
          <a:noFill/>
        </p:spPr>
        <p:txBody>
          <a:bodyPr wrap="square" rtlCol="0">
            <a:spAutoFit/>
          </a:bodyPr>
          <a:lstStyle/>
          <a:p>
            <a:pPr algn="ctr">
              <a:lnSpc>
                <a:spcPts val="3266"/>
              </a:lnSpc>
            </a:pPr>
            <a:r>
              <a:rPr lang="it-IT" sz="2177" dirty="0">
                <a:solidFill>
                  <a:schemeClr val="tx2"/>
                </a:solidFill>
              </a:rPr>
              <a:t>Le principali norme di riferimento </a:t>
            </a:r>
          </a:p>
          <a:p>
            <a:pPr algn="ctr">
              <a:lnSpc>
                <a:spcPts val="3266"/>
              </a:lnSpc>
            </a:pPr>
            <a:r>
              <a:rPr lang="it-IT" sz="2177" dirty="0">
                <a:solidFill>
                  <a:schemeClr val="tx2"/>
                </a:solidFill>
              </a:rPr>
              <a:t>del </a:t>
            </a:r>
            <a:r>
              <a:rPr lang="it-IT" sz="2177" b="1" dirty="0">
                <a:solidFill>
                  <a:schemeClr val="tx2"/>
                </a:solidFill>
              </a:rPr>
              <a:t>CICLO DI VITA</a:t>
            </a:r>
            <a:endParaRPr lang="it-IT" sz="2177" dirty="0">
              <a:solidFill>
                <a:schemeClr val="tx2"/>
              </a:solidFill>
            </a:endParaRPr>
          </a:p>
        </p:txBody>
      </p:sp>
      <p:sp>
        <p:nvSpPr>
          <p:cNvPr id="12" name="Segnaposto numero diapositiva 3">
            <a:extLst>
              <a:ext uri="{FF2B5EF4-FFF2-40B4-BE49-F238E27FC236}">
                <a16:creationId xmlns:a16="http://schemas.microsoft.com/office/drawing/2014/main" id="{01DEC511-585F-4222-93B9-0572473FE16D}"/>
              </a:ext>
            </a:extLst>
          </p:cNvPr>
          <p:cNvSpPr txBox="1">
            <a:spLocks/>
          </p:cNvSpPr>
          <p:nvPr/>
        </p:nvSpPr>
        <p:spPr>
          <a:xfrm>
            <a:off x="8719931" y="648183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18</a:t>
            </a:fld>
            <a:endParaRPr lang="en-US" sz="1000" noProof="1"/>
          </a:p>
        </p:txBody>
      </p:sp>
      <p:pic>
        <p:nvPicPr>
          <p:cNvPr id="13" name="Immagine 12">
            <a:extLst>
              <a:ext uri="{FF2B5EF4-FFF2-40B4-BE49-F238E27FC236}">
                <a16:creationId xmlns:a16="http://schemas.microsoft.com/office/drawing/2014/main" id="{F1288567-BE3C-4E33-90F5-AA0DAF4F7A0C}"/>
              </a:ext>
            </a:extLst>
          </p:cNvPr>
          <p:cNvPicPr>
            <a:picLocks noChangeAspect="1"/>
          </p:cNvPicPr>
          <p:nvPr/>
        </p:nvPicPr>
        <p:blipFill>
          <a:blip r:embed="rId4"/>
          <a:stretch>
            <a:fillRect/>
          </a:stretch>
        </p:blipFill>
        <p:spPr>
          <a:xfrm>
            <a:off x="234231" y="6256262"/>
            <a:ext cx="1572904" cy="451143"/>
          </a:xfrm>
          <a:prstGeom prst="rect">
            <a:avLst/>
          </a:prstGeom>
        </p:spPr>
      </p:pic>
      <p:pic>
        <p:nvPicPr>
          <p:cNvPr id="14" name="Immagine 13">
            <a:extLst>
              <a:ext uri="{FF2B5EF4-FFF2-40B4-BE49-F238E27FC236}">
                <a16:creationId xmlns:a16="http://schemas.microsoft.com/office/drawing/2014/main" id="{C164A52F-C7EC-4EB0-8EA8-5AFA34C67D05}"/>
              </a:ext>
            </a:extLst>
          </p:cNvPr>
          <p:cNvPicPr>
            <a:picLocks noChangeAspect="1"/>
          </p:cNvPicPr>
          <p:nvPr/>
        </p:nvPicPr>
        <p:blipFill>
          <a:blip r:embed="rId5"/>
          <a:stretch>
            <a:fillRect/>
          </a:stretch>
        </p:blipFill>
        <p:spPr>
          <a:xfrm>
            <a:off x="10723026" y="5384306"/>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E743CEFA-645C-4968-A5E7-8C6A09E543E0}"/>
              </a:ext>
            </a:extLst>
          </p:cNvPr>
          <p:cNvSpPr txBox="1"/>
          <p:nvPr/>
        </p:nvSpPr>
        <p:spPr>
          <a:xfrm>
            <a:off x="3965028" y="1465683"/>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6</a:t>
            </a:r>
            <a:endParaRPr lang="it-IT" sz="1633" b="1">
              <a:solidFill>
                <a:srgbClr val="FFFFFF"/>
              </a:solidFill>
              <a:latin typeface="Calibri"/>
            </a:endParaRPr>
          </a:p>
        </p:txBody>
      </p:sp>
      <p:pic>
        <p:nvPicPr>
          <p:cNvPr id="5" name="Picture 1">
            <a:extLst>
              <a:ext uri="{FF2B5EF4-FFF2-40B4-BE49-F238E27FC236}">
                <a16:creationId xmlns:a16="http://schemas.microsoft.com/office/drawing/2014/main" id="{68F118BF-1B8A-420F-AB34-E4BCBAC7CE9D}"/>
              </a:ext>
            </a:extLst>
          </p:cNvPr>
          <p:cNvPicPr>
            <a:picLocks noChangeAspect="1"/>
          </p:cNvPicPr>
          <p:nvPr/>
        </p:nvPicPr>
        <p:blipFill>
          <a:blip r:embed="rId3"/>
          <a:srcRect/>
          <a:stretch>
            <a:fillRect/>
          </a:stretch>
        </p:blipFill>
        <p:spPr>
          <a:xfrm>
            <a:off x="200014" y="1465683"/>
            <a:ext cx="3625821" cy="3137178"/>
          </a:xfrm>
          <a:prstGeom prst="rect">
            <a:avLst/>
          </a:prstGeom>
          <a:noFill/>
          <a:ln cap="flat">
            <a:noFill/>
          </a:ln>
        </p:spPr>
      </p:pic>
      <p:pic>
        <p:nvPicPr>
          <p:cNvPr id="6" name="Picture 2">
            <a:extLst>
              <a:ext uri="{FF2B5EF4-FFF2-40B4-BE49-F238E27FC236}">
                <a16:creationId xmlns:a16="http://schemas.microsoft.com/office/drawing/2014/main" id="{B2880F17-D811-471E-8B99-B987433A14EE}"/>
              </a:ext>
            </a:extLst>
          </p:cNvPr>
          <p:cNvPicPr>
            <a:picLocks noChangeAspect="1"/>
          </p:cNvPicPr>
          <p:nvPr/>
        </p:nvPicPr>
        <p:blipFill>
          <a:blip r:embed="rId4"/>
          <a:srcRect/>
          <a:stretch>
            <a:fillRect/>
          </a:stretch>
        </p:blipFill>
        <p:spPr>
          <a:xfrm>
            <a:off x="9983867" y="1875255"/>
            <a:ext cx="1530884" cy="2159781"/>
          </a:xfrm>
          <a:prstGeom prst="rect">
            <a:avLst/>
          </a:prstGeom>
          <a:noFill/>
          <a:ln cap="flat">
            <a:noFill/>
          </a:ln>
        </p:spPr>
      </p:pic>
      <p:sp>
        <p:nvSpPr>
          <p:cNvPr id="7" name="AutoShape 3">
            <a:extLst>
              <a:ext uri="{FF2B5EF4-FFF2-40B4-BE49-F238E27FC236}">
                <a16:creationId xmlns:a16="http://schemas.microsoft.com/office/drawing/2014/main" id="{A4680DF3-8DD3-4A1C-8A6E-3B6869BF1816}"/>
              </a:ext>
            </a:extLst>
          </p:cNvPr>
          <p:cNvSpPr/>
          <p:nvPr/>
        </p:nvSpPr>
        <p:spPr>
          <a:xfrm>
            <a:off x="4774360" y="4762947"/>
            <a:ext cx="5107714" cy="1307658"/>
          </a:xfrm>
          <a:custGeom>
            <a:avLst/>
            <a:gdLst>
              <a:gd name="f0" fmla="val 10800000"/>
              <a:gd name="f1" fmla="val 5400000"/>
              <a:gd name="f2" fmla="val 16200000"/>
              <a:gd name="f3" fmla="val w"/>
              <a:gd name="f4" fmla="val h"/>
              <a:gd name="f5" fmla="val ss"/>
              <a:gd name="f6" fmla="val 0"/>
              <a:gd name="f7" fmla="*/ 5419351 1 1725033"/>
              <a:gd name="f8" fmla="val 45"/>
              <a:gd name="f9" fmla="val 23"/>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FE7F5"/>
          </a:solidFill>
          <a:ln w="9528" cap="flat">
            <a:solidFill>
              <a:srgbClr val="808080"/>
            </a:solidFill>
            <a:prstDash val="solid"/>
            <a:round/>
          </a:ln>
        </p:spPr>
        <p:txBody>
          <a:bodyPr vert="horz" wrap="square" lIns="81650" tIns="52028" rIns="81650" bIns="40820" anchor="ctr" anchorCtr="1" compatLnSpc="1">
            <a:noAutofit/>
          </a:bodyPr>
          <a:lstStyle/>
          <a:p>
            <a:pPr algn="ctr" defTabSz="407571" hangingPunct="0">
              <a:lnSpc>
                <a:spcPct val="93000"/>
              </a:lnSpc>
              <a:defRPr sz="1800" b="0" i="0" u="none" strike="noStrike" kern="0" cap="none" spc="0" baseline="0">
                <a:solidFill>
                  <a:srgbClr val="000000"/>
                </a:solidFill>
                <a:uFillTx/>
              </a:defRPr>
            </a:pPr>
            <a:r>
              <a:rPr lang="it-IT" sz="1270" dirty="0">
                <a:solidFill>
                  <a:srgbClr val="1B3E4B"/>
                </a:solidFill>
                <a:latin typeface="Arial" pitchFamily="34"/>
                <a:ea typeface="Microsoft YaHei" pitchFamily="34"/>
                <a:cs typeface="Arial" pitchFamily="34"/>
              </a:rPr>
              <a:t>   </a:t>
            </a:r>
            <a:r>
              <a:rPr lang="it-IT" sz="1270" dirty="0">
                <a:solidFill>
                  <a:srgbClr val="000000"/>
                </a:solidFill>
                <a:latin typeface="Arial" pitchFamily="34"/>
                <a:ea typeface="Microsoft YaHei" pitchFamily="34"/>
                <a:cs typeface="Arial" pitchFamily="34"/>
              </a:rPr>
              <a:t> Anche lo studio della </a:t>
            </a:r>
            <a:r>
              <a:rPr lang="it-IT" sz="1270" b="1" dirty="0">
                <a:solidFill>
                  <a:srgbClr val="000000"/>
                </a:solidFill>
                <a:latin typeface="Arial" pitchFamily="34"/>
                <a:ea typeface="Microsoft YaHei" pitchFamily="34"/>
                <a:cs typeface="Arial" pitchFamily="34"/>
              </a:rPr>
              <a:t>Carbon Footprint (Impronta di Carbonio)</a:t>
            </a:r>
          </a:p>
          <a:p>
            <a:pPr algn="ctr" defTabSz="407571" hangingPunct="0">
              <a:lnSpc>
                <a:spcPct val="93000"/>
              </a:lnSpc>
              <a:defRPr sz="1800" b="0" i="0" u="none" strike="noStrike" kern="0" cap="none" spc="0" baseline="0">
                <a:solidFill>
                  <a:srgbClr val="000000"/>
                </a:solidFill>
                <a:uFillTx/>
              </a:defRPr>
            </a:pPr>
            <a:r>
              <a:rPr lang="it-IT" sz="1270" dirty="0">
                <a:solidFill>
                  <a:srgbClr val="000000"/>
                </a:solidFill>
                <a:latin typeface="Arial" pitchFamily="34"/>
                <a:ea typeface="Microsoft YaHei" pitchFamily="34"/>
                <a:cs typeface="Arial" pitchFamily="34"/>
              </a:rPr>
              <a:t>valuta il ciclo di vita ma solo rispetto al</a:t>
            </a:r>
          </a:p>
          <a:p>
            <a:pPr algn="ctr" defTabSz="407571" hangingPunct="0">
              <a:lnSpc>
                <a:spcPct val="93000"/>
              </a:lnSpc>
              <a:defRPr sz="1800" b="0" i="0" u="none" strike="noStrike" kern="0" cap="none" spc="0" baseline="0">
                <a:solidFill>
                  <a:srgbClr val="000000"/>
                </a:solidFill>
                <a:uFillTx/>
              </a:defRPr>
            </a:pPr>
            <a:r>
              <a:rPr lang="it-IT" sz="1270" u="sng" dirty="0">
                <a:solidFill>
                  <a:srgbClr val="000000"/>
                </a:solidFill>
                <a:latin typeface="Arial" pitchFamily="34"/>
                <a:ea typeface="Microsoft YaHei" pitchFamily="34"/>
                <a:cs typeface="Arial" pitchFamily="34"/>
              </a:rPr>
              <a:t>solo impatto ambientale della CO2</a:t>
            </a:r>
            <a:r>
              <a:rPr lang="it-IT" sz="1270" dirty="0">
                <a:solidFill>
                  <a:srgbClr val="000000"/>
                </a:solidFill>
                <a:latin typeface="Arial" pitchFamily="34"/>
                <a:ea typeface="Microsoft YaHei" pitchFamily="34"/>
                <a:cs typeface="Arial" pitchFamily="34"/>
              </a:rPr>
              <a:t> emessa.</a:t>
            </a:r>
          </a:p>
          <a:p>
            <a:pPr algn="ctr" defTabSz="407571" hangingPunct="0">
              <a:lnSpc>
                <a:spcPct val="93000"/>
              </a:lnSpc>
              <a:defRPr sz="1800" b="0" i="0" u="none" strike="noStrike" kern="0" cap="none" spc="0" baseline="0">
                <a:solidFill>
                  <a:srgbClr val="000000"/>
                </a:solidFill>
                <a:uFillTx/>
              </a:defRPr>
            </a:pPr>
            <a:r>
              <a:rPr lang="it-IT" sz="1270" dirty="0">
                <a:solidFill>
                  <a:srgbClr val="000000"/>
                </a:solidFill>
                <a:latin typeface="Arial" pitchFamily="34"/>
                <a:ea typeface="Microsoft YaHei" pitchFamily="34"/>
                <a:cs typeface="Arial" pitchFamily="34"/>
              </a:rPr>
              <a:t>In altre parole, la CFP quantifica il totale delle emissioni</a:t>
            </a:r>
          </a:p>
          <a:p>
            <a:pPr algn="ctr" defTabSz="407571" hangingPunct="0">
              <a:lnSpc>
                <a:spcPct val="93000"/>
              </a:lnSpc>
              <a:defRPr sz="1800" b="0" i="0" u="none" strike="noStrike" kern="0" cap="none" spc="0" baseline="0">
                <a:solidFill>
                  <a:srgbClr val="000000"/>
                </a:solidFill>
                <a:uFillTx/>
              </a:defRPr>
            </a:pPr>
            <a:r>
              <a:rPr lang="it-IT" sz="1270" dirty="0">
                <a:solidFill>
                  <a:srgbClr val="000000"/>
                </a:solidFill>
                <a:latin typeface="Arial" pitchFamily="34"/>
                <a:ea typeface="Microsoft YaHei" pitchFamily="34"/>
                <a:cs typeface="Arial" pitchFamily="34"/>
              </a:rPr>
              <a:t>di gas ad effetto serra (GHG, “Green House Gas”)</a:t>
            </a:r>
          </a:p>
          <a:p>
            <a:pPr algn="ctr" defTabSz="407571" hangingPunct="0">
              <a:lnSpc>
                <a:spcPct val="93000"/>
              </a:lnSpc>
              <a:defRPr sz="1800" b="0" i="0" u="none" strike="noStrike" kern="0" cap="none" spc="0" baseline="0">
                <a:solidFill>
                  <a:srgbClr val="000000"/>
                </a:solidFill>
                <a:uFillTx/>
              </a:defRPr>
            </a:pPr>
            <a:r>
              <a:rPr lang="it-IT" sz="1270" dirty="0">
                <a:solidFill>
                  <a:srgbClr val="000000"/>
                </a:solidFill>
                <a:latin typeface="Arial" pitchFamily="34"/>
                <a:ea typeface="Microsoft YaHei" pitchFamily="34"/>
                <a:cs typeface="Arial" pitchFamily="34"/>
              </a:rPr>
              <a:t>legate ad un prodotto, un servizio o un processo industriale.</a:t>
            </a:r>
          </a:p>
        </p:txBody>
      </p:sp>
      <p:sp>
        <p:nvSpPr>
          <p:cNvPr id="8" name="Oval 4">
            <a:extLst>
              <a:ext uri="{FF2B5EF4-FFF2-40B4-BE49-F238E27FC236}">
                <a16:creationId xmlns:a16="http://schemas.microsoft.com/office/drawing/2014/main" id="{229DD52E-D8E1-4195-85AF-5A49BBFE8A07}"/>
              </a:ext>
            </a:extLst>
          </p:cNvPr>
          <p:cNvSpPr/>
          <p:nvPr/>
        </p:nvSpPr>
        <p:spPr>
          <a:xfrm>
            <a:off x="10067397" y="1277746"/>
            <a:ext cx="1363825" cy="37587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FE7F5"/>
          </a:solidFill>
          <a:ln w="9528" cap="flat">
            <a:solidFill>
              <a:srgbClr val="808080"/>
            </a:solidFill>
            <a:prstDash val="solid"/>
            <a:round/>
          </a:ln>
        </p:spPr>
        <p:txBody>
          <a:bodyPr vert="horz" wrap="none" lIns="82953" tIns="41476" rIns="82953" bIns="41476" anchor="ctr" anchorCtr="0" compatLnSpc="1">
            <a:noAutofit/>
          </a:bodyPr>
          <a:lstStyle/>
          <a:p>
            <a:pPr defTabSz="407571" hangingPunct="0">
              <a:lnSpc>
                <a:spcPct val="93000"/>
              </a:lnSpc>
              <a:defRPr sz="1800" b="0" i="0" u="none" strike="noStrike" kern="0" cap="none" spc="0" baseline="0">
                <a:solidFill>
                  <a:srgbClr val="000000"/>
                </a:solidFill>
                <a:uFillTx/>
              </a:defRPr>
            </a:pPr>
            <a:endParaRPr lang="it-IT" sz="1633">
              <a:solidFill>
                <a:srgbClr val="000000"/>
              </a:solidFill>
              <a:latin typeface="Arial" pitchFamily="34"/>
              <a:ea typeface="Microsoft YaHei" pitchFamily="34"/>
            </a:endParaRPr>
          </a:p>
        </p:txBody>
      </p:sp>
      <p:sp>
        <p:nvSpPr>
          <p:cNvPr id="9" name="Text Box 5">
            <a:extLst>
              <a:ext uri="{FF2B5EF4-FFF2-40B4-BE49-F238E27FC236}">
                <a16:creationId xmlns:a16="http://schemas.microsoft.com/office/drawing/2014/main" id="{B78AE00F-2F9B-4EF4-B0D8-35B956B84EB3}"/>
              </a:ext>
            </a:extLst>
          </p:cNvPr>
          <p:cNvSpPr txBox="1"/>
          <p:nvPr/>
        </p:nvSpPr>
        <p:spPr>
          <a:xfrm>
            <a:off x="10083698" y="1360554"/>
            <a:ext cx="1530884" cy="210259"/>
          </a:xfrm>
          <a:prstGeom prst="rect">
            <a:avLst/>
          </a:prstGeom>
          <a:noFill/>
          <a:ln cap="flat">
            <a:noFill/>
          </a:ln>
        </p:spPr>
        <p:txBody>
          <a:bodyPr vert="horz" wrap="square" lIns="81650" tIns="48825" rIns="81650" bIns="40820" anchor="t" anchorCtr="0" compatLnSpc="1">
            <a:noAutofit/>
          </a:bodyPr>
          <a:lstStyle/>
          <a:p>
            <a:pPr defTabSz="407571" hangingPunct="0">
              <a:lnSpc>
                <a:spcPct val="93000"/>
              </a:lnSpc>
              <a:defRPr sz="1800" b="0" i="0" u="none" strike="noStrike" kern="0" cap="none" spc="0" baseline="0">
                <a:solidFill>
                  <a:srgbClr val="000000"/>
                </a:solidFill>
                <a:uFillTx/>
              </a:defRPr>
            </a:pPr>
            <a:r>
              <a:rPr lang="it-IT" sz="907">
                <a:solidFill>
                  <a:srgbClr val="000000"/>
                </a:solidFill>
                <a:latin typeface="Arial" pitchFamily="34"/>
                <a:ea typeface="Microsoft YaHei" pitchFamily="34"/>
              </a:rPr>
              <a:t>IMPATTI AMBIENTALI</a:t>
            </a:r>
          </a:p>
        </p:txBody>
      </p:sp>
      <p:sp>
        <p:nvSpPr>
          <p:cNvPr id="10" name="Text Box 6">
            <a:extLst>
              <a:ext uri="{FF2B5EF4-FFF2-40B4-BE49-F238E27FC236}">
                <a16:creationId xmlns:a16="http://schemas.microsoft.com/office/drawing/2014/main" id="{1AD4D735-3287-43C9-96AD-672ADDD4E861}"/>
              </a:ext>
            </a:extLst>
          </p:cNvPr>
          <p:cNvSpPr txBox="1"/>
          <p:nvPr/>
        </p:nvSpPr>
        <p:spPr>
          <a:xfrm>
            <a:off x="2040227" y="5144261"/>
            <a:ext cx="396040" cy="915939"/>
          </a:xfrm>
          <a:prstGeom prst="rect">
            <a:avLst/>
          </a:prstGeom>
          <a:noFill/>
          <a:ln cap="flat">
            <a:noFill/>
          </a:ln>
        </p:spPr>
        <p:txBody>
          <a:bodyPr vert="horz" wrap="square" lIns="81650" tIns="72832" rIns="81650" bIns="40820" anchor="t" anchorCtr="0" compatLnSpc="1">
            <a:noAutofit/>
          </a:bodyPr>
          <a:lstStyle/>
          <a:p>
            <a:pPr defTabSz="407571" hangingPunct="0">
              <a:lnSpc>
                <a:spcPct val="93000"/>
              </a:lnSpc>
              <a:defRPr sz="1800" b="0" i="0" u="none" strike="noStrike" kern="0" cap="none" spc="0" baseline="0">
                <a:solidFill>
                  <a:srgbClr val="000000"/>
                </a:solidFill>
                <a:uFillTx/>
              </a:defRPr>
            </a:pPr>
            <a:r>
              <a:rPr lang="it-IT" sz="3629" dirty="0">
                <a:solidFill>
                  <a:srgbClr val="000000"/>
                </a:solidFill>
                <a:latin typeface="Arial" pitchFamily="34"/>
                <a:ea typeface="Microsoft YaHei" pitchFamily="34"/>
              </a:rPr>
              <a:t>+</a:t>
            </a:r>
          </a:p>
        </p:txBody>
      </p:sp>
      <p:sp>
        <p:nvSpPr>
          <p:cNvPr id="11" name="Text Box 7">
            <a:extLst>
              <a:ext uri="{FF2B5EF4-FFF2-40B4-BE49-F238E27FC236}">
                <a16:creationId xmlns:a16="http://schemas.microsoft.com/office/drawing/2014/main" id="{CB47965D-7911-4BFD-85D6-3960595A281F}"/>
              </a:ext>
            </a:extLst>
          </p:cNvPr>
          <p:cNvSpPr txBox="1"/>
          <p:nvPr/>
        </p:nvSpPr>
        <p:spPr>
          <a:xfrm>
            <a:off x="3965498" y="5129872"/>
            <a:ext cx="607745" cy="596223"/>
          </a:xfrm>
          <a:prstGeom prst="rect">
            <a:avLst/>
          </a:prstGeom>
          <a:noFill/>
          <a:ln cap="flat">
            <a:noFill/>
          </a:ln>
        </p:spPr>
        <p:txBody>
          <a:bodyPr vert="horz" wrap="square" lIns="81650" tIns="72832" rIns="81650" bIns="40820" anchor="t" anchorCtr="0" compatLnSpc="1">
            <a:noAutofit/>
          </a:bodyPr>
          <a:lstStyle/>
          <a:p>
            <a:pPr defTabSz="407571" hangingPunct="0">
              <a:lnSpc>
                <a:spcPct val="93000"/>
              </a:lnSpc>
              <a:defRPr sz="1800" b="0" i="0" u="none" strike="noStrike" kern="0" cap="none" spc="0" baseline="0">
                <a:solidFill>
                  <a:srgbClr val="000000"/>
                </a:solidFill>
                <a:uFillTx/>
              </a:defRPr>
            </a:pPr>
            <a:r>
              <a:rPr lang="it-IT" sz="3629" dirty="0">
                <a:solidFill>
                  <a:srgbClr val="000000"/>
                </a:solidFill>
                <a:latin typeface="Arial" pitchFamily="34"/>
                <a:ea typeface="Microsoft YaHei" pitchFamily="34"/>
              </a:rPr>
              <a:t>=</a:t>
            </a:r>
          </a:p>
        </p:txBody>
      </p:sp>
      <p:grpSp>
        <p:nvGrpSpPr>
          <p:cNvPr id="2" name="Gruppo 1">
            <a:extLst>
              <a:ext uri="{FF2B5EF4-FFF2-40B4-BE49-F238E27FC236}">
                <a16:creationId xmlns:a16="http://schemas.microsoft.com/office/drawing/2014/main" id="{F9D21729-7E93-4F73-AC88-49D51980B729}"/>
              </a:ext>
            </a:extLst>
          </p:cNvPr>
          <p:cNvGrpSpPr/>
          <p:nvPr/>
        </p:nvGrpSpPr>
        <p:grpSpPr>
          <a:xfrm>
            <a:off x="682968" y="5051961"/>
            <a:ext cx="1229890" cy="678302"/>
            <a:chOff x="7628317" y="6263265"/>
            <a:chExt cx="1229890" cy="678302"/>
          </a:xfrm>
        </p:grpSpPr>
        <p:sp>
          <p:nvSpPr>
            <p:cNvPr id="12" name="AutoShape 8">
              <a:extLst>
                <a:ext uri="{FF2B5EF4-FFF2-40B4-BE49-F238E27FC236}">
                  <a16:creationId xmlns:a16="http://schemas.microsoft.com/office/drawing/2014/main" id="{2EDF2D07-F15A-4961-B497-3276495B082E}"/>
                </a:ext>
              </a:extLst>
            </p:cNvPr>
            <p:cNvSpPr/>
            <p:nvPr/>
          </p:nvSpPr>
          <p:spPr>
            <a:xfrm>
              <a:off x="7628317" y="6269020"/>
              <a:ext cx="1180922" cy="672547"/>
            </a:xfrm>
            <a:custGeom>
              <a:avLst/>
              <a:gdLst>
                <a:gd name="f0" fmla="val 10800000"/>
                <a:gd name="f1" fmla="val 5400000"/>
                <a:gd name="f2" fmla="val 16200000"/>
                <a:gd name="f3" fmla="val w"/>
                <a:gd name="f4" fmla="val h"/>
                <a:gd name="f5" fmla="val ss"/>
                <a:gd name="f6" fmla="val 0"/>
                <a:gd name="f7" fmla="*/ 5419351 1 1725033"/>
                <a:gd name="f8" fmla="val 45"/>
                <a:gd name="f9" fmla="val 46"/>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FE7F5"/>
            </a:solidFill>
            <a:ln w="9528" cap="flat">
              <a:solidFill>
                <a:srgbClr val="808080"/>
              </a:solidFill>
              <a:prstDash val="solid"/>
              <a:round/>
            </a:ln>
          </p:spPr>
          <p:txBody>
            <a:bodyPr vert="horz" wrap="none" lIns="82953" tIns="41476" rIns="82953" bIns="41476" anchor="ctr" anchorCtr="0" compatLnSpc="1">
              <a:noAutofit/>
            </a:bodyPr>
            <a:lstStyle/>
            <a:p>
              <a:pPr defTabSz="407571" hangingPunct="0">
                <a:lnSpc>
                  <a:spcPct val="93000"/>
                </a:lnSpc>
                <a:defRPr sz="1800" b="0" i="0" u="none" strike="noStrike" kern="0" cap="none" spc="0" baseline="0">
                  <a:solidFill>
                    <a:srgbClr val="000000"/>
                  </a:solidFill>
                  <a:uFillTx/>
                </a:defRPr>
              </a:pPr>
              <a:endParaRPr lang="it-IT" sz="1633">
                <a:solidFill>
                  <a:srgbClr val="000000"/>
                </a:solidFill>
                <a:latin typeface="Arial" pitchFamily="34"/>
                <a:ea typeface="Microsoft YaHei" pitchFamily="34"/>
              </a:endParaRPr>
            </a:p>
          </p:txBody>
        </p:sp>
        <p:sp>
          <p:nvSpPr>
            <p:cNvPr id="13" name="Text Box 9">
              <a:extLst>
                <a:ext uri="{FF2B5EF4-FFF2-40B4-BE49-F238E27FC236}">
                  <a16:creationId xmlns:a16="http://schemas.microsoft.com/office/drawing/2014/main" id="{4407A22E-DAC9-41C7-A810-1508AFA6B572}"/>
                </a:ext>
              </a:extLst>
            </p:cNvPr>
            <p:cNvSpPr txBox="1"/>
            <p:nvPr/>
          </p:nvSpPr>
          <p:spPr>
            <a:xfrm>
              <a:off x="7661440" y="6263265"/>
              <a:ext cx="1196767" cy="596223"/>
            </a:xfrm>
            <a:prstGeom prst="rect">
              <a:avLst/>
            </a:prstGeom>
            <a:noFill/>
            <a:ln cap="flat">
              <a:noFill/>
            </a:ln>
          </p:spPr>
          <p:txBody>
            <a:bodyPr vert="horz" wrap="square" lIns="81650" tIns="72832" rIns="81650" bIns="40820" anchor="t" anchorCtr="0" compatLnSpc="1">
              <a:noAutofit/>
            </a:bodyPr>
            <a:lstStyle/>
            <a:p>
              <a:pPr defTabSz="407571" hangingPunct="0">
                <a:lnSpc>
                  <a:spcPct val="93000"/>
                </a:lnSpc>
                <a:defRPr sz="1800" b="0" i="0" u="none" strike="noStrike" kern="0" cap="none" spc="0" baseline="0">
                  <a:solidFill>
                    <a:srgbClr val="000000"/>
                  </a:solidFill>
                  <a:uFillTx/>
                </a:defRPr>
              </a:pPr>
              <a:r>
                <a:rPr lang="it-IT" sz="3629" b="1" u="sng" dirty="0">
                  <a:solidFill>
                    <a:srgbClr val="000000"/>
                  </a:solidFill>
                  <a:latin typeface="Arial" pitchFamily="34"/>
                  <a:ea typeface="Microsoft YaHei" pitchFamily="34"/>
                </a:rPr>
                <a:t>LCA</a:t>
              </a:r>
            </a:p>
          </p:txBody>
        </p:sp>
      </p:grpSp>
      <p:pic>
        <p:nvPicPr>
          <p:cNvPr id="14" name="Picture 10">
            <a:extLst>
              <a:ext uri="{FF2B5EF4-FFF2-40B4-BE49-F238E27FC236}">
                <a16:creationId xmlns:a16="http://schemas.microsoft.com/office/drawing/2014/main" id="{4F151FD1-65DF-46C6-85D6-30D477E35627}"/>
              </a:ext>
            </a:extLst>
          </p:cNvPr>
          <p:cNvPicPr>
            <a:picLocks noChangeAspect="1"/>
          </p:cNvPicPr>
          <p:nvPr/>
        </p:nvPicPr>
        <p:blipFill>
          <a:blip r:embed="rId5"/>
          <a:srcRect/>
          <a:stretch>
            <a:fillRect/>
          </a:stretch>
        </p:blipFill>
        <p:spPr>
          <a:xfrm>
            <a:off x="2691006" y="4978455"/>
            <a:ext cx="1028264" cy="1284613"/>
          </a:xfrm>
          <a:prstGeom prst="rect">
            <a:avLst/>
          </a:prstGeom>
          <a:noFill/>
          <a:ln cap="flat">
            <a:noFill/>
          </a:ln>
        </p:spPr>
      </p:pic>
      <p:sp>
        <p:nvSpPr>
          <p:cNvPr id="16" name="Titolo 1">
            <a:extLst>
              <a:ext uri="{FF2B5EF4-FFF2-40B4-BE49-F238E27FC236}">
                <a16:creationId xmlns:a16="http://schemas.microsoft.com/office/drawing/2014/main" id="{50A33E49-65AF-44B9-A5BF-3885105B2EC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17" name="CasellaDiTesto 16">
            <a:extLst>
              <a:ext uri="{FF2B5EF4-FFF2-40B4-BE49-F238E27FC236}">
                <a16:creationId xmlns:a16="http://schemas.microsoft.com/office/drawing/2014/main" id="{CD55042A-A511-417F-B0D8-A1A1976CF5F6}"/>
              </a:ext>
            </a:extLst>
          </p:cNvPr>
          <p:cNvSpPr txBox="1"/>
          <p:nvPr/>
        </p:nvSpPr>
        <p:spPr>
          <a:xfrm>
            <a:off x="4266905" y="1135838"/>
            <a:ext cx="5275891" cy="1329788"/>
          </a:xfrm>
          <a:prstGeom prst="rect">
            <a:avLst/>
          </a:prstGeom>
          <a:noFill/>
        </p:spPr>
        <p:txBody>
          <a:bodyPr wrap="square" rtlCol="0">
            <a:spAutoFit/>
          </a:bodyPr>
          <a:lstStyle/>
          <a:p>
            <a:pPr algn="ctr">
              <a:lnSpc>
                <a:spcPts val="3266"/>
              </a:lnSpc>
            </a:pPr>
            <a:r>
              <a:rPr lang="it-IT" sz="2177" b="1" dirty="0">
                <a:solidFill>
                  <a:schemeClr val="tx2"/>
                </a:solidFill>
              </a:rPr>
              <a:t>LCA</a:t>
            </a:r>
            <a:r>
              <a:rPr lang="it-IT" sz="2177" dirty="0">
                <a:solidFill>
                  <a:schemeClr val="tx2"/>
                </a:solidFill>
              </a:rPr>
              <a:t> e </a:t>
            </a:r>
            <a:r>
              <a:rPr lang="it-IT" sz="2177" b="1" dirty="0">
                <a:solidFill>
                  <a:schemeClr val="tx2"/>
                </a:solidFill>
              </a:rPr>
              <a:t>Carbon-Footprint </a:t>
            </a:r>
          </a:p>
          <a:p>
            <a:pPr algn="ctr">
              <a:lnSpc>
                <a:spcPts val="3266"/>
              </a:lnSpc>
            </a:pPr>
            <a:r>
              <a:rPr lang="it-IT" sz="2177" u="sng" dirty="0">
                <a:solidFill>
                  <a:schemeClr val="tx2"/>
                </a:solidFill>
              </a:rPr>
              <a:t>di prodotto oppure di organizzazione</a:t>
            </a:r>
          </a:p>
          <a:p>
            <a:pPr algn="ctr">
              <a:lnSpc>
                <a:spcPts val="3266"/>
              </a:lnSpc>
            </a:pPr>
            <a:r>
              <a:rPr lang="it-IT" sz="2177" dirty="0">
                <a:solidFill>
                  <a:schemeClr val="tx2"/>
                </a:solidFill>
              </a:rPr>
              <a:t>(</a:t>
            </a:r>
            <a:r>
              <a:rPr lang="it-IT" sz="2177" u="sng" dirty="0">
                <a:solidFill>
                  <a:schemeClr val="tx2"/>
                </a:solidFill>
              </a:rPr>
              <a:t>ISO 14067 </a:t>
            </a:r>
            <a:r>
              <a:rPr lang="it-IT" sz="2177" dirty="0">
                <a:solidFill>
                  <a:schemeClr val="tx2"/>
                </a:solidFill>
              </a:rPr>
              <a:t>oppure </a:t>
            </a:r>
            <a:r>
              <a:rPr lang="it-IT" sz="2177" u="sng" dirty="0">
                <a:solidFill>
                  <a:schemeClr val="tx2"/>
                </a:solidFill>
              </a:rPr>
              <a:t>ISO 14064</a:t>
            </a:r>
            <a:r>
              <a:rPr lang="it-IT" sz="2177" dirty="0">
                <a:solidFill>
                  <a:schemeClr val="tx2"/>
                </a:solidFill>
              </a:rPr>
              <a:t>)</a:t>
            </a:r>
          </a:p>
        </p:txBody>
      </p:sp>
      <p:sp>
        <p:nvSpPr>
          <p:cNvPr id="15" name="Segnaposto numero diapositiva 3">
            <a:extLst>
              <a:ext uri="{FF2B5EF4-FFF2-40B4-BE49-F238E27FC236}">
                <a16:creationId xmlns:a16="http://schemas.microsoft.com/office/drawing/2014/main" id="{F5A74E99-5746-46A5-9959-485098CE3515}"/>
              </a:ext>
            </a:extLst>
          </p:cNvPr>
          <p:cNvSpPr txBox="1">
            <a:spLocks/>
          </p:cNvSpPr>
          <p:nvPr/>
        </p:nvSpPr>
        <p:spPr>
          <a:xfrm>
            <a:off x="8685714" y="648864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19</a:t>
            </a:fld>
            <a:endParaRPr lang="en-US" sz="1000" noProof="1"/>
          </a:p>
        </p:txBody>
      </p:sp>
      <p:pic>
        <p:nvPicPr>
          <p:cNvPr id="18" name="Immagine 17">
            <a:extLst>
              <a:ext uri="{FF2B5EF4-FFF2-40B4-BE49-F238E27FC236}">
                <a16:creationId xmlns:a16="http://schemas.microsoft.com/office/drawing/2014/main" id="{1ED3D01B-14F0-4E93-B539-AC2457B7CB0F}"/>
              </a:ext>
            </a:extLst>
          </p:cNvPr>
          <p:cNvPicPr>
            <a:picLocks noChangeAspect="1"/>
          </p:cNvPicPr>
          <p:nvPr/>
        </p:nvPicPr>
        <p:blipFill>
          <a:blip r:embed="rId6"/>
          <a:stretch>
            <a:fillRect/>
          </a:stretch>
        </p:blipFill>
        <p:spPr>
          <a:xfrm>
            <a:off x="200014" y="6263068"/>
            <a:ext cx="1572904" cy="451143"/>
          </a:xfrm>
          <a:prstGeom prst="rect">
            <a:avLst/>
          </a:prstGeom>
        </p:spPr>
      </p:pic>
      <p:pic>
        <p:nvPicPr>
          <p:cNvPr id="19" name="Immagine 18">
            <a:extLst>
              <a:ext uri="{FF2B5EF4-FFF2-40B4-BE49-F238E27FC236}">
                <a16:creationId xmlns:a16="http://schemas.microsoft.com/office/drawing/2014/main" id="{EEF783F4-90EE-4D13-96A6-717CC717C6EC}"/>
              </a:ext>
            </a:extLst>
          </p:cNvPr>
          <p:cNvPicPr>
            <a:picLocks noChangeAspect="1"/>
          </p:cNvPicPr>
          <p:nvPr/>
        </p:nvPicPr>
        <p:blipFill>
          <a:blip r:embed="rId7"/>
          <a:stretch>
            <a:fillRect/>
          </a:stretch>
        </p:blipFill>
        <p:spPr>
          <a:xfrm>
            <a:off x="10688809" y="5391112"/>
            <a:ext cx="1103472" cy="1097375"/>
          </a:xfrm>
          <a:prstGeom prst="rect">
            <a:avLst/>
          </a:prstGeom>
        </p:spPr>
      </p:pic>
    </p:spTree>
    <p:extLst>
      <p:ext uri="{BB962C8B-B14F-4D97-AF65-F5344CB8AC3E}">
        <p14:creationId xmlns:p14="http://schemas.microsoft.com/office/powerpoint/2010/main" val="28880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a:extLst>
              <a:ext uri="{FF2B5EF4-FFF2-40B4-BE49-F238E27FC236}">
                <a16:creationId xmlns:a16="http://schemas.microsoft.com/office/drawing/2014/main" id="{C7C03621-45F2-4A2D-BDBE-40BA535C0AE1}"/>
              </a:ext>
            </a:extLst>
          </p:cNvPr>
          <p:cNvGrpSpPr/>
          <p:nvPr/>
        </p:nvGrpSpPr>
        <p:grpSpPr>
          <a:xfrm>
            <a:off x="9936514" y="2557462"/>
            <a:ext cx="1558925" cy="1743075"/>
            <a:chOff x="9792277" y="4254067"/>
            <a:chExt cx="1558925" cy="1743075"/>
          </a:xfrm>
        </p:grpSpPr>
        <p:sp>
          <p:nvSpPr>
            <p:cNvPr id="4" name="Freeform: Shape 10">
              <a:extLst>
                <a:ext uri="{FF2B5EF4-FFF2-40B4-BE49-F238E27FC236}">
                  <a16:creationId xmlns:a16="http://schemas.microsoft.com/office/drawing/2014/main" id="{E54C7EB8-55B2-43CC-B14A-84B82FD595A4}"/>
                </a:ext>
              </a:extLst>
            </p:cNvPr>
            <p:cNvSpPr>
              <a:spLocks/>
            </p:cNvSpPr>
            <p:nvPr/>
          </p:nvSpPr>
          <p:spPr bwMode="auto">
            <a:xfrm>
              <a:off x="9792277" y="4254067"/>
              <a:ext cx="1558925" cy="17430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ln/>
          </p:spPr>
          <p:style>
            <a:lnRef idx="2">
              <a:schemeClr val="dk1"/>
            </a:lnRef>
            <a:fillRef idx="1">
              <a:schemeClr val="lt1"/>
            </a:fillRef>
            <a:effectRef idx="0">
              <a:schemeClr val="dk1"/>
            </a:effectRef>
            <a:fontRef idx="minor">
              <a:schemeClr val="dk1"/>
            </a:fontRef>
          </p:style>
          <p:txBody>
            <a:bodyPr lIns="51435" tIns="25718" rIns="51435" bIns="25718" anchor="ctr"/>
            <a:lstStyle/>
            <a:p>
              <a:pPr algn="ctr" eaLnBrk="1" fontAlgn="auto" hangingPunct="1">
                <a:spcBef>
                  <a:spcPts val="0"/>
                </a:spcBef>
                <a:spcAft>
                  <a:spcPts val="0"/>
                </a:spcAft>
                <a:defRPr/>
              </a:pPr>
              <a:endParaRPr lang="en-US" sz="4050" b="1" dirty="0">
                <a:solidFill>
                  <a:schemeClr val="accent2"/>
                </a:solidFill>
                <a:latin typeface="+mn-lt"/>
              </a:endParaRPr>
            </a:p>
          </p:txBody>
        </p:sp>
        <p:pic>
          <p:nvPicPr>
            <p:cNvPr id="6" name="Immagine 5" descr="Immagine che contiene cibo&#10;&#10;Descrizione generata automaticamente">
              <a:extLst>
                <a:ext uri="{FF2B5EF4-FFF2-40B4-BE49-F238E27FC236}">
                  <a16:creationId xmlns:a16="http://schemas.microsoft.com/office/drawing/2014/main" id="{4232D258-6276-42CC-A7EE-9F79879BB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1976" y="4569544"/>
              <a:ext cx="1039525" cy="1057716"/>
            </a:xfrm>
            <a:prstGeom prst="rect">
              <a:avLst/>
            </a:prstGeom>
          </p:spPr>
        </p:pic>
      </p:grpSp>
      <p:sp>
        <p:nvSpPr>
          <p:cNvPr id="7" name="Segnaposto numero diapositiva 3">
            <a:extLst>
              <a:ext uri="{FF2B5EF4-FFF2-40B4-BE49-F238E27FC236}">
                <a16:creationId xmlns:a16="http://schemas.microsoft.com/office/drawing/2014/main" id="{E308B462-1342-424F-B670-DB796D977BE9}"/>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a:t>
            </a:fld>
            <a:endParaRPr lang="en-US" sz="1000" noProof="1"/>
          </a:p>
        </p:txBody>
      </p:sp>
      <p:sp>
        <p:nvSpPr>
          <p:cNvPr id="8" name="Titolo 1">
            <a:extLst>
              <a:ext uri="{FF2B5EF4-FFF2-40B4-BE49-F238E27FC236}">
                <a16:creationId xmlns:a16="http://schemas.microsoft.com/office/drawing/2014/main" id="{94B5E839-7F4F-4F81-BF27-F162D1D1C472}"/>
              </a:ext>
            </a:extLst>
          </p:cNvPr>
          <p:cNvSpPr txBox="1">
            <a:spLocks/>
          </p:cNvSpPr>
          <p:nvPr/>
        </p:nvSpPr>
        <p:spPr>
          <a:xfrm>
            <a:off x="2438400" y="365125"/>
            <a:ext cx="6089374" cy="5876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dirty="0"/>
              <a:t>CV del docente: </a:t>
            </a:r>
            <a:r>
              <a:rPr lang="it-IT" sz="2000" b="1" dirty="0"/>
              <a:t>Francesco Baldoni, PhD</a:t>
            </a:r>
          </a:p>
        </p:txBody>
      </p:sp>
      <p:sp>
        <p:nvSpPr>
          <p:cNvPr id="9" name="Segnaposto contenuto 2">
            <a:extLst>
              <a:ext uri="{FF2B5EF4-FFF2-40B4-BE49-F238E27FC236}">
                <a16:creationId xmlns:a16="http://schemas.microsoft.com/office/drawing/2014/main" id="{C7F5F322-804A-4777-9218-64C02DBC9263}"/>
              </a:ext>
            </a:extLst>
          </p:cNvPr>
          <p:cNvSpPr txBox="1">
            <a:spLocks/>
          </p:cNvSpPr>
          <p:nvPr/>
        </p:nvSpPr>
        <p:spPr>
          <a:xfrm>
            <a:off x="358863" y="1003523"/>
            <a:ext cx="10514672" cy="43501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it-IT" sz="1200" b="1" dirty="0">
                <a:latin typeface="+mj-lt"/>
              </a:rPr>
              <a:t>FORMAZIONE</a:t>
            </a:r>
          </a:p>
          <a:p>
            <a:pPr>
              <a:lnSpc>
                <a:spcPct val="120000"/>
              </a:lnSpc>
              <a:buFont typeface="Arial" panose="020B0604020202020204" pitchFamily="34" charset="0"/>
              <a:buNone/>
            </a:pPr>
            <a:r>
              <a:rPr lang="it-IT" sz="1200" dirty="0">
                <a:latin typeface="+mj-lt"/>
              </a:rPr>
              <a:t>1) Biologo professionista iscritto all'Ordine Nazionale, </a:t>
            </a:r>
          </a:p>
          <a:p>
            <a:pPr>
              <a:lnSpc>
                <a:spcPct val="120000"/>
              </a:lnSpc>
              <a:buFont typeface="Arial" panose="020B0604020202020204" pitchFamily="34" charset="0"/>
              <a:buNone/>
            </a:pPr>
            <a:r>
              <a:rPr lang="it-IT" sz="1200" dirty="0">
                <a:latin typeface="+mj-lt"/>
              </a:rPr>
              <a:t>2) Dottore di Ricerca in Chimica Industriale (biotecnologie ambientali), </a:t>
            </a:r>
          </a:p>
          <a:p>
            <a:pPr>
              <a:lnSpc>
                <a:spcPct val="120000"/>
              </a:lnSpc>
              <a:buFont typeface="Arial" panose="020B0604020202020204" pitchFamily="34" charset="0"/>
              <a:buNone/>
            </a:pPr>
            <a:r>
              <a:rPr lang="it-IT" sz="1200" dirty="0">
                <a:latin typeface="+mj-lt"/>
              </a:rPr>
              <a:t>3) Verificatore EMAS abilitato in Europa (IT-V-0015), certificato CEPAS n.63 come Responsabile di Gruppi di Audit ambientali</a:t>
            </a:r>
            <a:br>
              <a:rPr lang="it-IT" sz="1200" dirty="0">
                <a:latin typeface="+mj-lt"/>
              </a:rPr>
            </a:br>
            <a:endParaRPr lang="it-IT" sz="1200" dirty="0">
              <a:latin typeface="+mj-lt"/>
            </a:endParaRPr>
          </a:p>
          <a:p>
            <a:pPr>
              <a:lnSpc>
                <a:spcPct val="120000"/>
              </a:lnSpc>
            </a:pPr>
            <a:endParaRPr lang="it-IT" sz="1200" dirty="0">
              <a:latin typeface="+mj-lt"/>
            </a:endParaRPr>
          </a:p>
          <a:p>
            <a:pPr marL="0" indent="0">
              <a:lnSpc>
                <a:spcPct val="120000"/>
              </a:lnSpc>
              <a:buNone/>
            </a:pPr>
            <a:r>
              <a:rPr lang="it-IT" sz="1200" b="1" dirty="0">
                <a:latin typeface="+mj-lt"/>
              </a:rPr>
              <a:t>ESPERIENZA</a:t>
            </a:r>
          </a:p>
          <a:p>
            <a:pPr>
              <a:lnSpc>
                <a:spcPct val="120000"/>
              </a:lnSpc>
            </a:pPr>
            <a:r>
              <a:rPr lang="it-IT" sz="1200" dirty="0">
                <a:latin typeface="+mj-lt"/>
              </a:rPr>
              <a:t>1) tecnico in impianto di trattamento rifiuti speciali pericolosi</a:t>
            </a:r>
          </a:p>
          <a:p>
            <a:pPr>
              <a:lnSpc>
                <a:spcPct val="120000"/>
              </a:lnSpc>
            </a:pPr>
            <a:r>
              <a:rPr lang="it-IT" sz="1200" dirty="0">
                <a:latin typeface="+mj-lt"/>
              </a:rPr>
              <a:t>2) Amministratore di municipalizzata con 5 impianti di trattamento rifiuti</a:t>
            </a:r>
          </a:p>
          <a:p>
            <a:pPr>
              <a:lnSpc>
                <a:spcPct val="120000"/>
              </a:lnSpc>
            </a:pPr>
            <a:r>
              <a:rPr lang="it-IT" sz="1200" dirty="0">
                <a:latin typeface="+mj-lt"/>
              </a:rPr>
              <a:t>3) oltre 20 anni di esperienza in ambito di certificazione ambientale di sistema e di prodotto (prima dipendente e poi come free-lance)</a:t>
            </a:r>
          </a:p>
          <a:p>
            <a:pPr>
              <a:lnSpc>
                <a:spcPct val="120000"/>
              </a:lnSpc>
              <a:buFont typeface="Arial" panose="020B0604020202020204" pitchFamily="34" charset="0"/>
              <a:buNone/>
            </a:pPr>
            <a:endParaRPr lang="it-IT" sz="1200" dirty="0">
              <a:latin typeface="+mj-lt"/>
              <a:ea typeface="Arial" panose="020B0604020202020204" pitchFamily="34" charset="0"/>
              <a:cs typeface="Calibri" panose="020F0502020204030204" pitchFamily="34" charset="0"/>
            </a:endParaRPr>
          </a:p>
          <a:p>
            <a:pPr>
              <a:lnSpc>
                <a:spcPct val="120000"/>
              </a:lnSpc>
            </a:pPr>
            <a:endParaRPr lang="it-IT" sz="1200" dirty="0">
              <a:latin typeface="+mj-lt"/>
            </a:endParaRPr>
          </a:p>
          <a:p>
            <a:pPr marL="0" indent="0">
              <a:lnSpc>
                <a:spcPct val="120000"/>
              </a:lnSpc>
              <a:buNone/>
            </a:pPr>
            <a:r>
              <a:rPr lang="it-IT" sz="1200" b="1" dirty="0">
                <a:latin typeface="+mj-lt"/>
              </a:rPr>
              <a:t>CEO di Esalex srl </a:t>
            </a:r>
            <a:r>
              <a:rPr lang="it-IT" sz="1200" dirty="0">
                <a:latin typeface="+mj-lt"/>
              </a:rPr>
              <a:t>che è </a:t>
            </a:r>
          </a:p>
          <a:p>
            <a:pPr>
              <a:lnSpc>
                <a:spcPct val="120000"/>
              </a:lnSpc>
            </a:pPr>
            <a:r>
              <a:rPr lang="it-IT" sz="1200" dirty="0">
                <a:latin typeface="+mj-lt"/>
              </a:rPr>
              <a:t>1) PMI innovativa nel settore della sostenibilità dei biocarburanti (biometano e </a:t>
            </a:r>
            <a:r>
              <a:rPr lang="it-IT" sz="1200" dirty="0" err="1">
                <a:latin typeface="+mj-lt"/>
              </a:rPr>
              <a:t>bio</a:t>
            </a:r>
            <a:r>
              <a:rPr lang="it-IT" sz="1200" dirty="0">
                <a:latin typeface="+mj-lt"/>
              </a:rPr>
              <a:t>-idrogeno), convenzionata con Università di Bologna per tesi di Chimica Industriale</a:t>
            </a:r>
          </a:p>
          <a:p>
            <a:pPr>
              <a:lnSpc>
                <a:spcPct val="120000"/>
              </a:lnSpc>
            </a:pPr>
            <a:r>
              <a:rPr lang="it-IT" sz="1200" dirty="0">
                <a:latin typeface="+mj-lt"/>
              </a:rPr>
              <a:t>2) riconosciuta per gli studi di ciclo di vita dal sistema internazionale EPD e dal sistema francese per le costruzioni (HQA – FDES)</a:t>
            </a:r>
          </a:p>
          <a:p>
            <a:pPr>
              <a:lnSpc>
                <a:spcPct val="120000"/>
              </a:lnSpc>
            </a:pPr>
            <a:r>
              <a:rPr lang="it-IT" sz="1200" dirty="0">
                <a:latin typeface="+mj-lt"/>
              </a:rPr>
              <a:t>3) attenzione ai temi della SOSTENIBILITA’ (specie in EDILIZIA), la DECARBONIZZAZIONE, la RESILIENZA, l’ECONOMIA CIRCOLARE</a:t>
            </a:r>
            <a:endParaRPr lang="it-IT" sz="1200" dirty="0"/>
          </a:p>
        </p:txBody>
      </p:sp>
      <p:pic>
        <p:nvPicPr>
          <p:cNvPr id="10" name="Immagine 9">
            <a:extLst>
              <a:ext uri="{FF2B5EF4-FFF2-40B4-BE49-F238E27FC236}">
                <a16:creationId xmlns:a16="http://schemas.microsoft.com/office/drawing/2014/main" id="{E6F9901D-9ED9-4B73-BB3E-F904F614B19F}"/>
              </a:ext>
            </a:extLst>
          </p:cNvPr>
          <p:cNvPicPr>
            <a:picLocks noChangeAspect="1"/>
          </p:cNvPicPr>
          <p:nvPr/>
        </p:nvPicPr>
        <p:blipFill>
          <a:blip r:embed="rId3"/>
          <a:stretch>
            <a:fillRect/>
          </a:stretch>
        </p:blipFill>
        <p:spPr>
          <a:xfrm>
            <a:off x="7272555" y="276597"/>
            <a:ext cx="1572904" cy="451143"/>
          </a:xfrm>
          <a:prstGeom prst="rect">
            <a:avLst/>
          </a:prstGeom>
        </p:spPr>
      </p:pic>
      <p:pic>
        <p:nvPicPr>
          <p:cNvPr id="11" name="Immagine 10">
            <a:extLst>
              <a:ext uri="{FF2B5EF4-FFF2-40B4-BE49-F238E27FC236}">
                <a16:creationId xmlns:a16="http://schemas.microsoft.com/office/drawing/2014/main" id="{637D6856-7F99-41D9-BA33-E5DE27C0D1D5}"/>
              </a:ext>
            </a:extLst>
          </p:cNvPr>
          <p:cNvPicPr>
            <a:picLocks noChangeAspect="1"/>
          </p:cNvPicPr>
          <p:nvPr/>
        </p:nvPicPr>
        <p:blipFill>
          <a:blip r:embed="rId4"/>
          <a:stretch>
            <a:fillRect/>
          </a:stretch>
        </p:blipFill>
        <p:spPr>
          <a:xfrm>
            <a:off x="9048762" y="5785678"/>
            <a:ext cx="2042337" cy="707197"/>
          </a:xfrm>
          <a:prstGeom prst="rect">
            <a:avLst/>
          </a:prstGeom>
        </p:spPr>
      </p:pic>
    </p:spTree>
    <p:extLst>
      <p:ext uri="{BB962C8B-B14F-4D97-AF65-F5344CB8AC3E}">
        <p14:creationId xmlns:p14="http://schemas.microsoft.com/office/powerpoint/2010/main" val="116388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040BB09C-2955-424D-9CC8-2A545B361D86}"/>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8</a:t>
            </a:r>
            <a:endParaRPr lang="it-IT" sz="1633" b="1">
              <a:solidFill>
                <a:srgbClr val="FFFFFF"/>
              </a:solidFill>
              <a:latin typeface="Calibri"/>
            </a:endParaRPr>
          </a:p>
        </p:txBody>
      </p:sp>
      <p:pic>
        <p:nvPicPr>
          <p:cNvPr id="10" name="Picture 2">
            <a:extLst>
              <a:ext uri="{FF2B5EF4-FFF2-40B4-BE49-F238E27FC236}">
                <a16:creationId xmlns:a16="http://schemas.microsoft.com/office/drawing/2014/main" id="{89BAF559-56E8-49F9-A8EE-C029E1A1F155}"/>
              </a:ext>
            </a:extLst>
          </p:cNvPr>
          <p:cNvPicPr>
            <a:picLocks noChangeAspect="1"/>
          </p:cNvPicPr>
          <p:nvPr/>
        </p:nvPicPr>
        <p:blipFill>
          <a:blip r:embed="rId3"/>
          <a:srcRect/>
          <a:stretch>
            <a:fillRect/>
          </a:stretch>
        </p:blipFill>
        <p:spPr>
          <a:xfrm>
            <a:off x="99540" y="1239098"/>
            <a:ext cx="6927045" cy="4499612"/>
          </a:xfrm>
          <a:prstGeom prst="rect">
            <a:avLst/>
          </a:prstGeom>
          <a:noFill/>
          <a:ln cap="flat">
            <a:noFill/>
          </a:ln>
        </p:spPr>
      </p:pic>
      <p:sp>
        <p:nvSpPr>
          <p:cNvPr id="11" name="CasellaDiTesto 10">
            <a:extLst>
              <a:ext uri="{FF2B5EF4-FFF2-40B4-BE49-F238E27FC236}">
                <a16:creationId xmlns:a16="http://schemas.microsoft.com/office/drawing/2014/main" id="{421A2B34-6EE6-4C21-8E4D-C6194717653F}"/>
              </a:ext>
            </a:extLst>
          </p:cNvPr>
          <p:cNvSpPr txBox="1"/>
          <p:nvPr/>
        </p:nvSpPr>
        <p:spPr>
          <a:xfrm>
            <a:off x="1047888" y="369115"/>
            <a:ext cx="6480679" cy="36294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814" b="1">
                <a:solidFill>
                  <a:srgbClr val="FFFFFF"/>
                </a:solidFill>
                <a:latin typeface="Calibri"/>
              </a:rPr>
              <a:t>Upstream – core - downstream</a:t>
            </a:r>
          </a:p>
        </p:txBody>
      </p:sp>
      <p:sp>
        <p:nvSpPr>
          <p:cNvPr id="12" name="CasellaDiTesto 12">
            <a:extLst>
              <a:ext uri="{FF2B5EF4-FFF2-40B4-BE49-F238E27FC236}">
                <a16:creationId xmlns:a16="http://schemas.microsoft.com/office/drawing/2014/main" id="{23FF795D-40FD-4908-BBB7-81667D50A35F}"/>
              </a:ext>
            </a:extLst>
          </p:cNvPr>
          <p:cNvSpPr txBox="1"/>
          <p:nvPr/>
        </p:nvSpPr>
        <p:spPr>
          <a:xfrm>
            <a:off x="6880710" y="2025713"/>
            <a:ext cx="5134668" cy="474638"/>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2540" b="1" dirty="0">
                <a:solidFill>
                  <a:srgbClr val="000000"/>
                </a:solidFill>
                <a:latin typeface="Calibri"/>
              </a:rPr>
              <a:t>Ciclo di vita: da dove a dove?</a:t>
            </a:r>
          </a:p>
        </p:txBody>
      </p:sp>
      <p:sp>
        <p:nvSpPr>
          <p:cNvPr id="13" name="Titolo 1">
            <a:extLst>
              <a:ext uri="{FF2B5EF4-FFF2-40B4-BE49-F238E27FC236}">
                <a16:creationId xmlns:a16="http://schemas.microsoft.com/office/drawing/2014/main" id="{101C7065-CFCD-40E8-A769-5E81D3A4FBA8}"/>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14" name="Stella a 5 punte 13">
            <a:extLst>
              <a:ext uri="{FF2B5EF4-FFF2-40B4-BE49-F238E27FC236}">
                <a16:creationId xmlns:a16="http://schemas.microsoft.com/office/drawing/2014/main" id="{B334085D-DA1D-4F0B-8171-338830BB10B0}"/>
              </a:ext>
            </a:extLst>
          </p:cNvPr>
          <p:cNvSpPr/>
          <p:nvPr/>
        </p:nvSpPr>
        <p:spPr>
          <a:xfrm>
            <a:off x="6502697" y="1774798"/>
            <a:ext cx="805710" cy="7495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a:p>
        </p:txBody>
      </p:sp>
      <p:sp>
        <p:nvSpPr>
          <p:cNvPr id="15" name="CasellaDiTesto 1">
            <a:extLst>
              <a:ext uri="{FF2B5EF4-FFF2-40B4-BE49-F238E27FC236}">
                <a16:creationId xmlns:a16="http://schemas.microsoft.com/office/drawing/2014/main" id="{29804599-70D0-49C3-B172-FA2D9C35AF1D}"/>
              </a:ext>
            </a:extLst>
          </p:cNvPr>
          <p:cNvSpPr txBox="1"/>
          <p:nvPr/>
        </p:nvSpPr>
        <p:spPr>
          <a:xfrm>
            <a:off x="6502697" y="4723919"/>
            <a:ext cx="6480679" cy="530487"/>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2903" b="1" dirty="0">
                <a:solidFill>
                  <a:srgbClr val="000000"/>
                </a:solidFill>
                <a:latin typeface="Calibri"/>
              </a:rPr>
              <a:t>Dati primari  -  Dati secondari</a:t>
            </a:r>
          </a:p>
        </p:txBody>
      </p:sp>
      <p:sp>
        <p:nvSpPr>
          <p:cNvPr id="16" name="Stella a 5 punte 15">
            <a:extLst>
              <a:ext uri="{FF2B5EF4-FFF2-40B4-BE49-F238E27FC236}">
                <a16:creationId xmlns:a16="http://schemas.microsoft.com/office/drawing/2014/main" id="{12312F98-348B-4B2F-A8F1-B1B5729B66E7}"/>
              </a:ext>
            </a:extLst>
          </p:cNvPr>
          <p:cNvSpPr/>
          <p:nvPr/>
        </p:nvSpPr>
        <p:spPr>
          <a:xfrm>
            <a:off x="6496636" y="4614388"/>
            <a:ext cx="805710" cy="7495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a:p>
        </p:txBody>
      </p:sp>
      <p:sp>
        <p:nvSpPr>
          <p:cNvPr id="17" name="CasellaDiTesto 16">
            <a:extLst>
              <a:ext uri="{FF2B5EF4-FFF2-40B4-BE49-F238E27FC236}">
                <a16:creationId xmlns:a16="http://schemas.microsoft.com/office/drawing/2014/main" id="{FFA93B97-4CEC-457A-BE7E-97EBAF86876A}"/>
              </a:ext>
            </a:extLst>
          </p:cNvPr>
          <p:cNvSpPr txBox="1"/>
          <p:nvPr/>
        </p:nvSpPr>
        <p:spPr>
          <a:xfrm>
            <a:off x="5832571" y="366521"/>
            <a:ext cx="5505190" cy="906595"/>
          </a:xfrm>
          <a:prstGeom prst="rect">
            <a:avLst/>
          </a:prstGeom>
          <a:noFill/>
        </p:spPr>
        <p:txBody>
          <a:bodyPr wrap="square" rtlCol="0">
            <a:spAutoFit/>
          </a:bodyPr>
          <a:lstStyle/>
          <a:p>
            <a:pPr algn="ctr">
              <a:lnSpc>
                <a:spcPts val="3266"/>
              </a:lnSpc>
            </a:pPr>
            <a:r>
              <a:rPr lang="it-IT" sz="2177" dirty="0">
                <a:solidFill>
                  <a:schemeClr val="tx2"/>
                </a:solidFill>
              </a:rPr>
              <a:t>LCA: i primi 2 importanti da comprendere e superare correttamente</a:t>
            </a:r>
          </a:p>
        </p:txBody>
      </p:sp>
      <p:sp>
        <p:nvSpPr>
          <p:cNvPr id="18" name="Segnaposto numero diapositiva 3">
            <a:extLst>
              <a:ext uri="{FF2B5EF4-FFF2-40B4-BE49-F238E27FC236}">
                <a16:creationId xmlns:a16="http://schemas.microsoft.com/office/drawing/2014/main" id="{00A43226-B371-43F6-B9B8-5BFF8D9C314C}"/>
              </a:ext>
            </a:extLst>
          </p:cNvPr>
          <p:cNvSpPr txBox="1">
            <a:spLocks/>
          </p:cNvSpPr>
          <p:nvPr/>
        </p:nvSpPr>
        <p:spPr>
          <a:xfrm>
            <a:off x="8660295" y="6494752"/>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20</a:t>
            </a:fld>
            <a:endParaRPr lang="en-US" sz="1000" noProof="1"/>
          </a:p>
        </p:txBody>
      </p:sp>
      <p:pic>
        <p:nvPicPr>
          <p:cNvPr id="19" name="Immagine 18">
            <a:extLst>
              <a:ext uri="{FF2B5EF4-FFF2-40B4-BE49-F238E27FC236}">
                <a16:creationId xmlns:a16="http://schemas.microsoft.com/office/drawing/2014/main" id="{4D926323-2154-4770-B5EA-93CC753E3EE3}"/>
              </a:ext>
            </a:extLst>
          </p:cNvPr>
          <p:cNvPicPr>
            <a:picLocks noChangeAspect="1"/>
          </p:cNvPicPr>
          <p:nvPr/>
        </p:nvPicPr>
        <p:blipFill>
          <a:blip r:embed="rId4"/>
          <a:stretch>
            <a:fillRect/>
          </a:stretch>
        </p:blipFill>
        <p:spPr>
          <a:xfrm>
            <a:off x="174595" y="6269180"/>
            <a:ext cx="1572904" cy="451143"/>
          </a:xfrm>
          <a:prstGeom prst="rect">
            <a:avLst/>
          </a:prstGeom>
        </p:spPr>
      </p:pic>
      <p:pic>
        <p:nvPicPr>
          <p:cNvPr id="20" name="Immagine 19">
            <a:extLst>
              <a:ext uri="{FF2B5EF4-FFF2-40B4-BE49-F238E27FC236}">
                <a16:creationId xmlns:a16="http://schemas.microsoft.com/office/drawing/2014/main" id="{B3C24A4B-1A2C-459B-BFF2-8FB9537605C2}"/>
              </a:ext>
            </a:extLst>
          </p:cNvPr>
          <p:cNvPicPr>
            <a:picLocks noChangeAspect="1"/>
          </p:cNvPicPr>
          <p:nvPr/>
        </p:nvPicPr>
        <p:blipFill>
          <a:blip r:embed="rId5"/>
          <a:stretch>
            <a:fillRect/>
          </a:stretch>
        </p:blipFill>
        <p:spPr>
          <a:xfrm>
            <a:off x="10663390" y="5397224"/>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702975D2-015F-496A-8D94-A7C0B8759BC0}"/>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10</a:t>
            </a:r>
            <a:endParaRPr lang="it-IT" sz="1633" b="1">
              <a:solidFill>
                <a:srgbClr val="FFFFFF"/>
              </a:solidFill>
              <a:latin typeface="Calibri"/>
            </a:endParaRPr>
          </a:p>
        </p:txBody>
      </p:sp>
      <p:sp>
        <p:nvSpPr>
          <p:cNvPr id="5" name="Rectangle 1">
            <a:extLst>
              <a:ext uri="{FF2B5EF4-FFF2-40B4-BE49-F238E27FC236}">
                <a16:creationId xmlns:a16="http://schemas.microsoft.com/office/drawing/2014/main" id="{6892D39F-77E1-4E1E-849C-9CD17B518C8E}"/>
              </a:ext>
            </a:extLst>
          </p:cNvPr>
          <p:cNvSpPr txBox="1"/>
          <p:nvPr/>
        </p:nvSpPr>
        <p:spPr>
          <a:xfrm>
            <a:off x="2053729" y="2189422"/>
            <a:ext cx="8637151" cy="231496"/>
          </a:xfrm>
          <a:prstGeom prst="rect">
            <a:avLst/>
          </a:prstGeom>
          <a:noFill/>
          <a:ln cap="flat">
            <a:noFill/>
          </a:ln>
        </p:spPr>
        <p:txBody>
          <a:bodyPr vert="horz" wrap="square" lIns="0" tIns="0" rIns="0" bIns="0" anchor="t" anchorCtr="0" compatLnSpc="1">
            <a:noAutofit/>
          </a:bodyPr>
          <a:lstStyle/>
          <a:p>
            <a:pPr indent="-321124" defTabSz="829544" hangingPunct="0">
              <a:lnSpc>
                <a:spcPct val="101000"/>
              </a:lnSpc>
              <a:spcAft>
                <a:spcPts val="1284"/>
              </a:spcAft>
              <a:tabLst>
                <a:tab pos="322618" algn="l"/>
                <a:tab pos="421200" algn="l"/>
                <a:tab pos="843886" algn="l"/>
                <a:tab pos="1266580" algn="l"/>
                <a:tab pos="1689274" algn="l"/>
                <a:tab pos="2111968" algn="l"/>
                <a:tab pos="2534653" algn="l"/>
                <a:tab pos="2957348" algn="l"/>
                <a:tab pos="3380041" algn="l"/>
                <a:tab pos="3802736" algn="l"/>
                <a:tab pos="4225421" algn="l"/>
                <a:tab pos="4648115" algn="l"/>
                <a:tab pos="5070809" algn="l"/>
                <a:tab pos="5493503" algn="l"/>
                <a:tab pos="5916189" algn="l"/>
                <a:tab pos="6338883" algn="l"/>
                <a:tab pos="6761577" algn="l"/>
                <a:tab pos="7184271" algn="l"/>
                <a:tab pos="7606956" algn="l"/>
                <a:tab pos="8029651" algn="l"/>
                <a:tab pos="8452344" algn="l"/>
              </a:tabLst>
              <a:defRPr sz="1800" b="0" i="0" u="none" strike="noStrike" kern="0" cap="none" spc="0" baseline="0">
                <a:solidFill>
                  <a:srgbClr val="000000"/>
                </a:solidFill>
                <a:uFillTx/>
              </a:defRPr>
            </a:pPr>
            <a:r>
              <a:rPr lang="it-IT" sz="1505" b="1">
                <a:solidFill>
                  <a:srgbClr val="FFFFFF"/>
                </a:solidFill>
                <a:latin typeface="Tahoma" pitchFamily="34"/>
                <a:ea typeface="Microsoft YaHei" pitchFamily="2"/>
                <a:cs typeface="Arial" pitchFamily="2"/>
              </a:rPr>
              <a:t> LCA (= </a:t>
            </a:r>
            <a:r>
              <a:rPr lang="it-IT" sz="1505" b="1" i="1">
                <a:solidFill>
                  <a:srgbClr val="FFFFFF"/>
                </a:solidFill>
                <a:latin typeface="Tahoma" pitchFamily="34"/>
                <a:ea typeface="Microsoft YaHei" pitchFamily="2"/>
                <a:cs typeface="Arial" pitchFamily="2"/>
              </a:rPr>
              <a:t>life cycle assessment</a:t>
            </a:r>
            <a:r>
              <a:rPr lang="it-IT" sz="1505" b="1">
                <a:solidFill>
                  <a:srgbClr val="FFFFFF"/>
                </a:solidFill>
                <a:latin typeface="Tahoma" pitchFamily="34"/>
                <a:ea typeface="Microsoft YaHei" pitchFamily="2"/>
                <a:cs typeface="Arial" pitchFamily="2"/>
              </a:rPr>
              <a:t>)</a:t>
            </a:r>
          </a:p>
        </p:txBody>
      </p:sp>
      <p:sp>
        <p:nvSpPr>
          <p:cNvPr id="6" name="Text Box 2">
            <a:extLst>
              <a:ext uri="{FF2B5EF4-FFF2-40B4-BE49-F238E27FC236}">
                <a16:creationId xmlns:a16="http://schemas.microsoft.com/office/drawing/2014/main" id="{0C7A867B-70E6-45FD-9E9D-E99C3402589E}"/>
              </a:ext>
            </a:extLst>
          </p:cNvPr>
          <p:cNvSpPr txBox="1"/>
          <p:nvPr/>
        </p:nvSpPr>
        <p:spPr>
          <a:xfrm>
            <a:off x="88882" y="2447536"/>
            <a:ext cx="9376634" cy="3747672"/>
          </a:xfrm>
          <a:prstGeom prst="rect">
            <a:avLst/>
          </a:prstGeom>
          <a:noFill/>
          <a:ln cap="flat">
            <a:noFill/>
          </a:ln>
        </p:spPr>
        <p:txBody>
          <a:bodyPr vert="horz" wrap="square" lIns="84669" tIns="55545" rIns="84669" bIns="42338" anchor="t" anchorCtr="0" compatLnSpc="1">
            <a:noAutofit/>
          </a:bodyPr>
          <a:lstStyle/>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129" dirty="0">
              <a:solidFill>
                <a:srgbClr val="000000"/>
              </a:solidFill>
              <a:latin typeface="Arial" pitchFamily="34"/>
              <a:ea typeface="SimSun" pitchFamily="2"/>
            </a:endParaRP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129" dirty="0">
              <a:solidFill>
                <a:srgbClr val="000000"/>
              </a:solidFill>
              <a:latin typeface="Arial" pitchFamily="34"/>
              <a:ea typeface="SimSun" pitchFamily="2"/>
            </a:endParaRP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270" dirty="0">
              <a:solidFill>
                <a:srgbClr val="000000"/>
              </a:solidFill>
              <a:latin typeface="Arial" pitchFamily="34"/>
              <a:ea typeface="SimSun" pitchFamily="2"/>
            </a:endParaRP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Il lavoro di LCA  può essere diviso in 4 passaggi:</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270" dirty="0">
              <a:solidFill>
                <a:srgbClr val="000000"/>
              </a:solidFill>
              <a:latin typeface="Arial" pitchFamily="34"/>
              <a:ea typeface="SimSun" pitchFamily="2"/>
            </a:endParaRP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1) </a:t>
            </a:r>
            <a:r>
              <a:rPr lang="it-IT" sz="1270" u="sng" dirty="0">
                <a:solidFill>
                  <a:srgbClr val="000000"/>
                </a:solidFill>
                <a:latin typeface="Arial" pitchFamily="34"/>
                <a:ea typeface="SimSun" pitchFamily="2"/>
              </a:rPr>
              <a:t>analisi del caso</a:t>
            </a:r>
            <a:r>
              <a:rPr lang="it-IT" sz="1270" dirty="0">
                <a:solidFill>
                  <a:srgbClr val="000000"/>
                </a:solidFill>
                <a:latin typeface="Arial" pitchFamily="34"/>
                <a:ea typeface="SimSun" pitchFamily="2"/>
              </a:rPr>
              <a:t> per individuare gli </a:t>
            </a:r>
            <a:r>
              <a:rPr lang="it-IT" sz="1270" b="1" dirty="0">
                <a:solidFill>
                  <a:srgbClr val="000000"/>
                </a:solidFill>
                <a:latin typeface="Arial" pitchFamily="34"/>
                <a:ea typeface="SimSun" pitchFamily="2"/>
              </a:rPr>
              <a:t>aspetti significativi;</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Il prodotto/servizio è analizzato considerando il Cliente/utente/target finale</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 </a:t>
            </a:r>
            <a:r>
              <a:rPr lang="it-IT" sz="1270" u="sng" dirty="0">
                <a:solidFill>
                  <a:srgbClr val="000000"/>
                </a:solidFill>
                <a:latin typeface="Arial" pitchFamily="34"/>
                <a:ea typeface="SimSun" pitchFamily="2"/>
              </a:rPr>
              <a:t>definizione dell'obiettivo</a:t>
            </a:r>
            <a:r>
              <a:rPr lang="it-IT" sz="1270" dirty="0">
                <a:solidFill>
                  <a:srgbClr val="000000"/>
                </a:solidFill>
                <a:latin typeface="Arial" pitchFamily="34"/>
                <a:ea typeface="SimSun" pitchFamily="2"/>
              </a:rPr>
              <a:t> e dello </a:t>
            </a:r>
            <a:r>
              <a:rPr lang="it-IT" sz="1270" b="1" dirty="0">
                <a:solidFill>
                  <a:srgbClr val="000000"/>
                </a:solidFill>
                <a:latin typeface="Arial" pitchFamily="34"/>
                <a:ea typeface="SimSun" pitchFamily="2"/>
              </a:rPr>
              <a:t>scopo del lavoro</a:t>
            </a:r>
            <a:r>
              <a:rPr lang="it-IT" sz="1270" dirty="0">
                <a:solidFill>
                  <a:srgbClr val="000000"/>
                </a:solidFill>
                <a:latin typeface="Arial" pitchFamily="34"/>
                <a:ea typeface="SimSun" pitchFamily="2"/>
              </a:rPr>
              <a:t> con relativa documentazione</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 </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2) </a:t>
            </a:r>
            <a:r>
              <a:rPr lang="it-IT" sz="1270" b="1" dirty="0">
                <a:solidFill>
                  <a:srgbClr val="000000"/>
                </a:solidFill>
                <a:latin typeface="Arial" pitchFamily="34"/>
                <a:ea typeface="SimSun" pitchFamily="2"/>
              </a:rPr>
              <a:t>inventario</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La necessità di dati e documenti va identificata: </a:t>
            </a:r>
            <a:r>
              <a:rPr lang="it-IT" sz="1270" u="sng" dirty="0">
                <a:solidFill>
                  <a:srgbClr val="000000"/>
                </a:solidFill>
                <a:latin typeface="Arial" pitchFamily="34"/>
                <a:ea typeface="SimSun" pitchFamily="2"/>
              </a:rPr>
              <a:t>i dati vanno collezionati, validati e documentati</a:t>
            </a:r>
            <a:r>
              <a:rPr lang="it-IT" sz="1270" dirty="0">
                <a:solidFill>
                  <a:srgbClr val="000000"/>
                </a:solidFill>
                <a:latin typeface="Arial" pitchFamily="34"/>
                <a:ea typeface="SimSun" pitchFamily="2"/>
              </a:rPr>
              <a:t>.</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I dati vanno correlati alla </a:t>
            </a:r>
            <a:r>
              <a:rPr lang="it-IT" sz="1270" b="1" dirty="0">
                <a:solidFill>
                  <a:srgbClr val="000000"/>
                </a:solidFill>
                <a:latin typeface="Arial" pitchFamily="34"/>
                <a:ea typeface="SimSun" pitchFamily="2"/>
              </a:rPr>
              <a:t>unità funzionale</a:t>
            </a:r>
            <a:r>
              <a:rPr lang="it-IT" sz="1270" dirty="0">
                <a:solidFill>
                  <a:srgbClr val="000000"/>
                </a:solidFill>
                <a:latin typeface="Arial" pitchFamily="34"/>
                <a:ea typeface="SimSun" pitchFamily="2"/>
              </a:rPr>
              <a:t> e i </a:t>
            </a:r>
            <a:r>
              <a:rPr lang="it-IT" sz="1270" b="1" dirty="0">
                <a:solidFill>
                  <a:srgbClr val="000000"/>
                </a:solidFill>
                <a:latin typeface="Arial" pitchFamily="34"/>
                <a:ea typeface="SimSun" pitchFamily="2"/>
              </a:rPr>
              <a:t>confini del sistema</a:t>
            </a:r>
            <a:r>
              <a:rPr lang="it-IT" sz="1270" dirty="0">
                <a:solidFill>
                  <a:srgbClr val="000000"/>
                </a:solidFill>
                <a:latin typeface="Arial" pitchFamily="34"/>
                <a:ea typeface="SimSun" pitchFamily="2"/>
              </a:rPr>
              <a:t> possono essere raffinati</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Includi ogni unità di processo. </a:t>
            </a:r>
            <a:r>
              <a:rPr lang="it-IT" sz="1270" b="1" dirty="0">
                <a:solidFill>
                  <a:srgbClr val="000000"/>
                </a:solidFill>
                <a:latin typeface="Arial" pitchFamily="34"/>
                <a:ea typeface="SimSun" pitchFamily="2"/>
              </a:rPr>
              <a:t>Documenta il modello</a:t>
            </a:r>
            <a:r>
              <a:rPr lang="it-IT" sz="1270" dirty="0">
                <a:solidFill>
                  <a:srgbClr val="000000"/>
                </a:solidFill>
                <a:latin typeface="Arial" pitchFamily="34"/>
                <a:ea typeface="SimSun" pitchFamily="2"/>
              </a:rPr>
              <a:t>, la validazione e le informazioni ulteriori</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270" dirty="0">
              <a:solidFill>
                <a:srgbClr val="000000"/>
              </a:solidFill>
              <a:latin typeface="Arial" pitchFamily="34"/>
              <a:ea typeface="SimSun" pitchFamily="2"/>
            </a:endParaRP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3) </a:t>
            </a:r>
            <a:r>
              <a:rPr lang="it-IT" sz="1270" u="sng" dirty="0">
                <a:solidFill>
                  <a:srgbClr val="000000"/>
                </a:solidFill>
                <a:latin typeface="Arial" pitchFamily="34"/>
                <a:ea typeface="SimSun" pitchFamily="2"/>
              </a:rPr>
              <a:t>valutazione degli impatti</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Una completa valutazione degli impatti include la </a:t>
            </a:r>
            <a:r>
              <a:rPr lang="it-IT" sz="1270" b="1" dirty="0">
                <a:solidFill>
                  <a:srgbClr val="000000"/>
                </a:solidFill>
                <a:latin typeface="Arial" pitchFamily="34"/>
                <a:ea typeface="SimSun" pitchFamily="2"/>
              </a:rPr>
              <a:t>classificazione</a:t>
            </a:r>
            <a:r>
              <a:rPr lang="it-IT" sz="1270" dirty="0">
                <a:solidFill>
                  <a:srgbClr val="000000"/>
                </a:solidFill>
                <a:latin typeface="Arial" pitchFamily="34"/>
                <a:ea typeface="SimSun" pitchFamily="2"/>
              </a:rPr>
              <a:t>, la </a:t>
            </a:r>
            <a:r>
              <a:rPr lang="it-IT" sz="1270" b="1" dirty="0">
                <a:solidFill>
                  <a:srgbClr val="000000"/>
                </a:solidFill>
                <a:latin typeface="Arial" pitchFamily="34"/>
                <a:ea typeface="SimSun" pitchFamily="2"/>
              </a:rPr>
              <a:t>caratterizzazione</a:t>
            </a:r>
            <a:r>
              <a:rPr lang="it-IT" sz="1270" dirty="0">
                <a:solidFill>
                  <a:srgbClr val="000000"/>
                </a:solidFill>
                <a:latin typeface="Arial" pitchFamily="34"/>
                <a:ea typeface="SimSun" pitchFamily="2"/>
              </a:rPr>
              <a:t> e il </a:t>
            </a:r>
            <a:r>
              <a:rPr lang="it-IT" sz="1270" b="1" dirty="0">
                <a:solidFill>
                  <a:srgbClr val="000000"/>
                </a:solidFill>
                <a:latin typeface="Arial" pitchFamily="34"/>
                <a:ea typeface="SimSun" pitchFamily="2"/>
              </a:rPr>
              <a:t>peso degli stessi</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endParaRPr lang="it-IT" sz="1270" b="1" dirty="0">
              <a:solidFill>
                <a:srgbClr val="000000"/>
              </a:solidFill>
              <a:latin typeface="Arial" pitchFamily="34"/>
              <a:ea typeface="SimSun" pitchFamily="2"/>
            </a:endParaRP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4) </a:t>
            </a:r>
            <a:r>
              <a:rPr lang="it-IT" sz="1270" b="1" dirty="0">
                <a:solidFill>
                  <a:srgbClr val="000000"/>
                </a:solidFill>
                <a:latin typeface="Arial" pitchFamily="34"/>
                <a:ea typeface="SimSun" pitchFamily="2"/>
              </a:rPr>
              <a:t>Interpretazione</a:t>
            </a:r>
          </a:p>
          <a:p>
            <a:pP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270" dirty="0">
                <a:solidFill>
                  <a:srgbClr val="000000"/>
                </a:solidFill>
                <a:latin typeface="Arial" pitchFamily="34"/>
                <a:ea typeface="SimSun" pitchFamily="2"/>
              </a:rPr>
              <a:t>Interpreta i risultati con il </a:t>
            </a:r>
            <a:r>
              <a:rPr lang="it-IT" sz="1270" u="sng" dirty="0">
                <a:solidFill>
                  <a:srgbClr val="000000"/>
                </a:solidFill>
                <a:latin typeface="Arial" pitchFamily="34"/>
                <a:ea typeface="SimSun" pitchFamily="2"/>
              </a:rPr>
              <a:t>focus definito vs obiettivo e scopo</a:t>
            </a:r>
          </a:p>
        </p:txBody>
      </p:sp>
      <p:sp>
        <p:nvSpPr>
          <p:cNvPr id="8" name="Titolo 1">
            <a:extLst>
              <a:ext uri="{FF2B5EF4-FFF2-40B4-BE49-F238E27FC236}">
                <a16:creationId xmlns:a16="http://schemas.microsoft.com/office/drawing/2014/main" id="{CE8BD48C-0157-4FC5-9CEB-23D2EAE9009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pic>
        <p:nvPicPr>
          <p:cNvPr id="22" name="Immagine 21">
            <a:extLst>
              <a:ext uri="{FF2B5EF4-FFF2-40B4-BE49-F238E27FC236}">
                <a16:creationId xmlns:a16="http://schemas.microsoft.com/office/drawing/2014/main" id="{7E4543A8-CE29-4D86-8120-B120405EB563}"/>
              </a:ext>
            </a:extLst>
          </p:cNvPr>
          <p:cNvPicPr>
            <a:picLocks noChangeAspect="1"/>
          </p:cNvPicPr>
          <p:nvPr/>
        </p:nvPicPr>
        <p:blipFill>
          <a:blip r:embed="rId3"/>
          <a:stretch>
            <a:fillRect/>
          </a:stretch>
        </p:blipFill>
        <p:spPr>
          <a:xfrm>
            <a:off x="6459780" y="63005"/>
            <a:ext cx="5643737" cy="4374080"/>
          </a:xfrm>
          <a:prstGeom prst="rect">
            <a:avLst/>
          </a:prstGeom>
        </p:spPr>
      </p:pic>
      <p:sp>
        <p:nvSpPr>
          <p:cNvPr id="7" name="Segnaposto numero diapositiva 3">
            <a:extLst>
              <a:ext uri="{FF2B5EF4-FFF2-40B4-BE49-F238E27FC236}">
                <a16:creationId xmlns:a16="http://schemas.microsoft.com/office/drawing/2014/main" id="{5B4A7291-7BF4-450A-A9CA-4E50ADB8AF62}"/>
              </a:ext>
            </a:extLst>
          </p:cNvPr>
          <p:cNvSpPr txBox="1">
            <a:spLocks/>
          </p:cNvSpPr>
          <p:nvPr/>
        </p:nvSpPr>
        <p:spPr>
          <a:xfrm>
            <a:off x="8690113" y="642987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21</a:t>
            </a:fld>
            <a:endParaRPr lang="en-US" sz="1000" noProof="1"/>
          </a:p>
        </p:txBody>
      </p:sp>
      <p:pic>
        <p:nvPicPr>
          <p:cNvPr id="9" name="Immagine 8">
            <a:extLst>
              <a:ext uri="{FF2B5EF4-FFF2-40B4-BE49-F238E27FC236}">
                <a16:creationId xmlns:a16="http://schemas.microsoft.com/office/drawing/2014/main" id="{7DFD5088-EBA1-4A25-A76C-F203A73D7D34}"/>
              </a:ext>
            </a:extLst>
          </p:cNvPr>
          <p:cNvPicPr>
            <a:picLocks noChangeAspect="1"/>
          </p:cNvPicPr>
          <p:nvPr/>
        </p:nvPicPr>
        <p:blipFill>
          <a:blip r:embed="rId4"/>
          <a:stretch>
            <a:fillRect/>
          </a:stretch>
        </p:blipFill>
        <p:spPr>
          <a:xfrm>
            <a:off x="204413" y="6204298"/>
            <a:ext cx="1572904" cy="451143"/>
          </a:xfrm>
          <a:prstGeom prst="rect">
            <a:avLst/>
          </a:prstGeom>
        </p:spPr>
      </p:pic>
      <p:pic>
        <p:nvPicPr>
          <p:cNvPr id="10" name="Immagine 9">
            <a:extLst>
              <a:ext uri="{FF2B5EF4-FFF2-40B4-BE49-F238E27FC236}">
                <a16:creationId xmlns:a16="http://schemas.microsoft.com/office/drawing/2014/main" id="{4FB7D0BF-D642-4904-A054-4A27689D8709}"/>
              </a:ext>
            </a:extLst>
          </p:cNvPr>
          <p:cNvPicPr>
            <a:picLocks noChangeAspect="1"/>
          </p:cNvPicPr>
          <p:nvPr/>
        </p:nvPicPr>
        <p:blipFill>
          <a:blip r:embed="rId5"/>
          <a:stretch>
            <a:fillRect/>
          </a:stretch>
        </p:blipFill>
        <p:spPr>
          <a:xfrm>
            <a:off x="10693208" y="5332342"/>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702975D2-015F-496A-8D94-A7C0B8759BC0}"/>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10</a:t>
            </a:r>
            <a:endParaRPr lang="it-IT" sz="1633" b="1">
              <a:solidFill>
                <a:srgbClr val="FFFFFF"/>
              </a:solidFill>
              <a:latin typeface="Calibri"/>
            </a:endParaRPr>
          </a:p>
        </p:txBody>
      </p:sp>
      <p:sp>
        <p:nvSpPr>
          <p:cNvPr id="5" name="Rectangle 1">
            <a:extLst>
              <a:ext uri="{FF2B5EF4-FFF2-40B4-BE49-F238E27FC236}">
                <a16:creationId xmlns:a16="http://schemas.microsoft.com/office/drawing/2014/main" id="{6892D39F-77E1-4E1E-849C-9CD17B518C8E}"/>
              </a:ext>
            </a:extLst>
          </p:cNvPr>
          <p:cNvSpPr txBox="1"/>
          <p:nvPr/>
        </p:nvSpPr>
        <p:spPr>
          <a:xfrm>
            <a:off x="2053729" y="2189422"/>
            <a:ext cx="8637151" cy="231496"/>
          </a:xfrm>
          <a:prstGeom prst="rect">
            <a:avLst/>
          </a:prstGeom>
          <a:noFill/>
          <a:ln cap="flat">
            <a:noFill/>
          </a:ln>
        </p:spPr>
        <p:txBody>
          <a:bodyPr vert="horz" wrap="square" lIns="0" tIns="0" rIns="0" bIns="0" anchor="t" anchorCtr="0" compatLnSpc="1">
            <a:noAutofit/>
          </a:bodyPr>
          <a:lstStyle/>
          <a:p>
            <a:pPr indent="-321124" defTabSz="829544" hangingPunct="0">
              <a:lnSpc>
                <a:spcPct val="101000"/>
              </a:lnSpc>
              <a:spcAft>
                <a:spcPts val="1284"/>
              </a:spcAft>
              <a:tabLst>
                <a:tab pos="322618" algn="l"/>
                <a:tab pos="421200" algn="l"/>
                <a:tab pos="843886" algn="l"/>
                <a:tab pos="1266580" algn="l"/>
                <a:tab pos="1689274" algn="l"/>
                <a:tab pos="2111968" algn="l"/>
                <a:tab pos="2534653" algn="l"/>
                <a:tab pos="2957348" algn="l"/>
                <a:tab pos="3380041" algn="l"/>
                <a:tab pos="3802736" algn="l"/>
                <a:tab pos="4225421" algn="l"/>
                <a:tab pos="4648115" algn="l"/>
                <a:tab pos="5070809" algn="l"/>
                <a:tab pos="5493503" algn="l"/>
                <a:tab pos="5916189" algn="l"/>
                <a:tab pos="6338883" algn="l"/>
                <a:tab pos="6761577" algn="l"/>
                <a:tab pos="7184271" algn="l"/>
                <a:tab pos="7606956" algn="l"/>
                <a:tab pos="8029651" algn="l"/>
                <a:tab pos="8452344" algn="l"/>
              </a:tabLst>
              <a:defRPr sz="1800" b="0" i="0" u="none" strike="noStrike" kern="0" cap="none" spc="0" baseline="0">
                <a:solidFill>
                  <a:srgbClr val="000000"/>
                </a:solidFill>
                <a:uFillTx/>
              </a:defRPr>
            </a:pPr>
            <a:r>
              <a:rPr lang="it-IT" sz="1505" b="1">
                <a:solidFill>
                  <a:srgbClr val="FFFFFF"/>
                </a:solidFill>
                <a:latin typeface="Tahoma" pitchFamily="34"/>
                <a:ea typeface="Microsoft YaHei" pitchFamily="2"/>
                <a:cs typeface="Arial" pitchFamily="2"/>
              </a:rPr>
              <a:t> LCA (= </a:t>
            </a:r>
            <a:r>
              <a:rPr lang="it-IT" sz="1505" b="1" i="1">
                <a:solidFill>
                  <a:srgbClr val="FFFFFF"/>
                </a:solidFill>
                <a:latin typeface="Tahoma" pitchFamily="34"/>
                <a:ea typeface="Microsoft YaHei" pitchFamily="2"/>
                <a:cs typeface="Arial" pitchFamily="2"/>
              </a:rPr>
              <a:t>life cycle assessment</a:t>
            </a:r>
            <a:r>
              <a:rPr lang="it-IT" sz="1505" b="1">
                <a:solidFill>
                  <a:srgbClr val="FFFFFF"/>
                </a:solidFill>
                <a:latin typeface="Tahoma" pitchFamily="34"/>
                <a:ea typeface="Microsoft YaHei" pitchFamily="2"/>
                <a:cs typeface="Arial" pitchFamily="2"/>
              </a:rPr>
              <a:t>)</a:t>
            </a:r>
          </a:p>
        </p:txBody>
      </p:sp>
      <p:sp>
        <p:nvSpPr>
          <p:cNvPr id="8" name="Titolo 1">
            <a:extLst>
              <a:ext uri="{FF2B5EF4-FFF2-40B4-BE49-F238E27FC236}">
                <a16:creationId xmlns:a16="http://schemas.microsoft.com/office/drawing/2014/main" id="{CE8BD48C-0157-4FC5-9CEB-23D2EAE9009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9" name="CasellaDiTesto 8">
            <a:extLst>
              <a:ext uri="{FF2B5EF4-FFF2-40B4-BE49-F238E27FC236}">
                <a16:creationId xmlns:a16="http://schemas.microsoft.com/office/drawing/2014/main" id="{240E1395-76CD-4943-8E36-B32ABBFE6717}"/>
              </a:ext>
            </a:extLst>
          </p:cNvPr>
          <p:cNvSpPr txBox="1"/>
          <p:nvPr/>
        </p:nvSpPr>
        <p:spPr>
          <a:xfrm>
            <a:off x="308367" y="1104403"/>
            <a:ext cx="6352963" cy="4703082"/>
          </a:xfrm>
          <a:prstGeom prst="rect">
            <a:avLst/>
          </a:prstGeom>
          <a:noFill/>
        </p:spPr>
        <p:txBody>
          <a:bodyPr wrap="square" rtlCol="0">
            <a:spAutoFit/>
          </a:bodyPr>
          <a:lstStyle/>
          <a:p>
            <a:pPr algn="ctr">
              <a:lnSpc>
                <a:spcPts val="3266"/>
              </a:lnSpc>
            </a:pPr>
            <a:r>
              <a:rPr lang="it-IT" sz="1814" u="sng" dirty="0">
                <a:solidFill>
                  <a:schemeClr val="tx2"/>
                </a:solidFill>
              </a:rPr>
              <a:t>Operativamente</a:t>
            </a:r>
            <a:r>
              <a:rPr lang="it-IT" sz="1814" dirty="0">
                <a:solidFill>
                  <a:schemeClr val="tx2"/>
                </a:solidFill>
              </a:rPr>
              <a:t>:</a:t>
            </a:r>
          </a:p>
          <a:p>
            <a:pPr algn="ctr">
              <a:lnSpc>
                <a:spcPts val="3266"/>
              </a:lnSpc>
            </a:pPr>
            <a:endParaRPr lang="it-IT" sz="1814" dirty="0">
              <a:solidFill>
                <a:schemeClr val="tx2"/>
              </a:solidFill>
            </a:endParaRPr>
          </a:p>
          <a:p>
            <a:pPr algn="ctr">
              <a:lnSpc>
                <a:spcPts val="3266"/>
              </a:lnSpc>
            </a:pPr>
            <a:r>
              <a:rPr lang="it-IT" sz="1814" b="1" dirty="0">
                <a:solidFill>
                  <a:schemeClr val="tx2"/>
                </a:solidFill>
              </a:rPr>
              <a:t>Step1 (definire con Azienda obiettivi e scopo): </a:t>
            </a:r>
          </a:p>
          <a:p>
            <a:pPr marL="414772" indent="-414772">
              <a:lnSpc>
                <a:spcPts val="3266"/>
              </a:lnSpc>
              <a:buFont typeface="+mj-lt"/>
              <a:buAutoNum type="arabicPeriod"/>
            </a:pPr>
            <a:r>
              <a:rPr lang="it-IT" sz="1814" dirty="0">
                <a:solidFill>
                  <a:schemeClr val="tx2"/>
                </a:solidFill>
              </a:rPr>
              <a:t>prodotto/servizio da valorizzare e certificare</a:t>
            </a:r>
          </a:p>
          <a:p>
            <a:pPr marL="414772" indent="-414772">
              <a:lnSpc>
                <a:spcPts val="3266"/>
              </a:lnSpc>
              <a:buFont typeface="+mj-lt"/>
              <a:buAutoNum type="arabicPeriod"/>
            </a:pPr>
            <a:r>
              <a:rPr lang="it-IT" sz="1814" dirty="0">
                <a:solidFill>
                  <a:schemeClr val="tx2"/>
                </a:solidFill>
              </a:rPr>
              <a:t>obiettivi dell’azienda nel progetto e scopo del progetto (ancor prima della certificazione)</a:t>
            </a:r>
          </a:p>
          <a:p>
            <a:pPr marL="414772" indent="-414772">
              <a:lnSpc>
                <a:spcPts val="3266"/>
              </a:lnSpc>
              <a:buFont typeface="+mj-lt"/>
              <a:buAutoNum type="arabicPeriod"/>
            </a:pPr>
            <a:r>
              <a:rPr lang="it-IT" sz="1814" dirty="0">
                <a:solidFill>
                  <a:schemeClr val="tx2"/>
                </a:solidFill>
              </a:rPr>
              <a:t>flusso di processo (progettazione e fornitori)</a:t>
            </a:r>
          </a:p>
          <a:p>
            <a:pPr marL="414772" indent="-414772">
              <a:lnSpc>
                <a:spcPts val="3266"/>
              </a:lnSpc>
              <a:buFont typeface="+mj-lt"/>
              <a:buAutoNum type="arabicPeriod"/>
            </a:pPr>
            <a:r>
              <a:rPr lang="it-IT" sz="1814" dirty="0">
                <a:solidFill>
                  <a:schemeClr val="tx2"/>
                </a:solidFill>
              </a:rPr>
              <a:t>I confini (iniziali) del sistema: dalla culla alla tomba? Oppure…</a:t>
            </a:r>
          </a:p>
          <a:p>
            <a:pPr marL="414772" indent="-414772">
              <a:lnSpc>
                <a:spcPts val="3266"/>
              </a:lnSpc>
              <a:buFont typeface="+mj-lt"/>
              <a:buAutoNum type="arabicPeriod"/>
            </a:pPr>
            <a:r>
              <a:rPr lang="it-IT" sz="1814" dirty="0">
                <a:solidFill>
                  <a:schemeClr val="tx2"/>
                </a:solidFill>
              </a:rPr>
              <a:t>Mercato di riferimento</a:t>
            </a:r>
          </a:p>
          <a:p>
            <a:pPr marL="414772" indent="-414772">
              <a:lnSpc>
                <a:spcPts val="3266"/>
              </a:lnSpc>
              <a:buFont typeface="+mj-lt"/>
              <a:buAutoNum type="arabicPeriod"/>
            </a:pPr>
            <a:r>
              <a:rPr lang="it-IT" sz="1814" dirty="0">
                <a:solidFill>
                  <a:schemeClr val="tx2"/>
                </a:solidFill>
              </a:rPr>
              <a:t>Tipo di certificazione ambientale attesa</a:t>
            </a:r>
          </a:p>
          <a:p>
            <a:pPr marL="414772" indent="-414772">
              <a:lnSpc>
                <a:spcPts val="3266"/>
              </a:lnSpc>
              <a:buFont typeface="+mj-lt"/>
              <a:buAutoNum type="arabicPeriod"/>
            </a:pPr>
            <a:r>
              <a:rPr lang="it-IT" sz="1814" dirty="0">
                <a:solidFill>
                  <a:schemeClr val="tx2"/>
                </a:solidFill>
              </a:rPr>
              <a:t>Revisione critica</a:t>
            </a:r>
          </a:p>
        </p:txBody>
      </p:sp>
      <p:sp>
        <p:nvSpPr>
          <p:cNvPr id="12" name="Freccia a destra 11">
            <a:extLst>
              <a:ext uri="{FF2B5EF4-FFF2-40B4-BE49-F238E27FC236}">
                <a16:creationId xmlns:a16="http://schemas.microsoft.com/office/drawing/2014/main" id="{B5E90A03-EB4C-4A6C-8484-A6EEE9850508}"/>
              </a:ext>
            </a:extLst>
          </p:cNvPr>
          <p:cNvSpPr/>
          <p:nvPr/>
        </p:nvSpPr>
        <p:spPr>
          <a:xfrm>
            <a:off x="7272039" y="592239"/>
            <a:ext cx="687901" cy="303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a:p>
        </p:txBody>
      </p:sp>
      <p:pic>
        <p:nvPicPr>
          <p:cNvPr id="10" name="Immagine 9">
            <a:extLst>
              <a:ext uri="{FF2B5EF4-FFF2-40B4-BE49-F238E27FC236}">
                <a16:creationId xmlns:a16="http://schemas.microsoft.com/office/drawing/2014/main" id="{C3517133-A7BA-4B4E-B148-4B30942ECC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2647" y="63005"/>
            <a:ext cx="3960869" cy="3069803"/>
          </a:xfrm>
          <a:prstGeom prst="rect">
            <a:avLst/>
          </a:prstGeom>
        </p:spPr>
      </p:pic>
      <p:sp>
        <p:nvSpPr>
          <p:cNvPr id="11" name="Segnaposto numero diapositiva 3">
            <a:extLst>
              <a:ext uri="{FF2B5EF4-FFF2-40B4-BE49-F238E27FC236}">
                <a16:creationId xmlns:a16="http://schemas.microsoft.com/office/drawing/2014/main" id="{75A9DCF1-F230-4ECE-AE89-EB539C06A1CF}"/>
              </a:ext>
            </a:extLst>
          </p:cNvPr>
          <p:cNvSpPr txBox="1">
            <a:spLocks/>
          </p:cNvSpPr>
          <p:nvPr/>
        </p:nvSpPr>
        <p:spPr>
          <a:xfrm>
            <a:off x="8777066" y="653924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22</a:t>
            </a:fld>
            <a:endParaRPr lang="en-US" sz="1000" noProof="1"/>
          </a:p>
        </p:txBody>
      </p:sp>
      <p:pic>
        <p:nvPicPr>
          <p:cNvPr id="13" name="Immagine 12">
            <a:extLst>
              <a:ext uri="{FF2B5EF4-FFF2-40B4-BE49-F238E27FC236}">
                <a16:creationId xmlns:a16="http://schemas.microsoft.com/office/drawing/2014/main" id="{6B4B47CF-AF78-452E-A2D7-3D9C8A51619A}"/>
              </a:ext>
            </a:extLst>
          </p:cNvPr>
          <p:cNvPicPr>
            <a:picLocks noChangeAspect="1"/>
          </p:cNvPicPr>
          <p:nvPr/>
        </p:nvPicPr>
        <p:blipFill>
          <a:blip r:embed="rId4"/>
          <a:stretch>
            <a:fillRect/>
          </a:stretch>
        </p:blipFill>
        <p:spPr>
          <a:xfrm>
            <a:off x="291366" y="6313668"/>
            <a:ext cx="1572904" cy="451143"/>
          </a:xfrm>
          <a:prstGeom prst="rect">
            <a:avLst/>
          </a:prstGeom>
        </p:spPr>
      </p:pic>
      <p:pic>
        <p:nvPicPr>
          <p:cNvPr id="14" name="Immagine 13">
            <a:extLst>
              <a:ext uri="{FF2B5EF4-FFF2-40B4-BE49-F238E27FC236}">
                <a16:creationId xmlns:a16="http://schemas.microsoft.com/office/drawing/2014/main" id="{51EAACC8-C840-4600-8C1D-98C96E856405}"/>
              </a:ext>
            </a:extLst>
          </p:cNvPr>
          <p:cNvPicPr>
            <a:picLocks noChangeAspect="1"/>
          </p:cNvPicPr>
          <p:nvPr/>
        </p:nvPicPr>
        <p:blipFill>
          <a:blip r:embed="rId5"/>
          <a:stretch>
            <a:fillRect/>
          </a:stretch>
        </p:blipFill>
        <p:spPr>
          <a:xfrm>
            <a:off x="10780161" y="5441712"/>
            <a:ext cx="1103472" cy="1097375"/>
          </a:xfrm>
          <a:prstGeom prst="rect">
            <a:avLst/>
          </a:prstGeom>
        </p:spPr>
      </p:pic>
    </p:spTree>
    <p:extLst>
      <p:ext uri="{BB962C8B-B14F-4D97-AF65-F5344CB8AC3E}">
        <p14:creationId xmlns:p14="http://schemas.microsoft.com/office/powerpoint/2010/main" val="255118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702975D2-015F-496A-8D94-A7C0B8759BC0}"/>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10</a:t>
            </a:r>
            <a:endParaRPr lang="it-IT" sz="1633" b="1">
              <a:solidFill>
                <a:srgbClr val="FFFFFF"/>
              </a:solidFill>
              <a:latin typeface="Calibri"/>
            </a:endParaRPr>
          </a:p>
        </p:txBody>
      </p:sp>
      <p:sp>
        <p:nvSpPr>
          <p:cNvPr id="5" name="Rectangle 1">
            <a:extLst>
              <a:ext uri="{FF2B5EF4-FFF2-40B4-BE49-F238E27FC236}">
                <a16:creationId xmlns:a16="http://schemas.microsoft.com/office/drawing/2014/main" id="{6892D39F-77E1-4E1E-849C-9CD17B518C8E}"/>
              </a:ext>
            </a:extLst>
          </p:cNvPr>
          <p:cNvSpPr txBox="1"/>
          <p:nvPr/>
        </p:nvSpPr>
        <p:spPr>
          <a:xfrm>
            <a:off x="2053729" y="2189422"/>
            <a:ext cx="8637151" cy="231496"/>
          </a:xfrm>
          <a:prstGeom prst="rect">
            <a:avLst/>
          </a:prstGeom>
          <a:noFill/>
          <a:ln cap="flat">
            <a:noFill/>
          </a:ln>
        </p:spPr>
        <p:txBody>
          <a:bodyPr vert="horz" wrap="square" lIns="0" tIns="0" rIns="0" bIns="0" anchor="t" anchorCtr="0" compatLnSpc="1">
            <a:noAutofit/>
          </a:bodyPr>
          <a:lstStyle/>
          <a:p>
            <a:pPr indent="-321124" defTabSz="829544" hangingPunct="0">
              <a:lnSpc>
                <a:spcPct val="101000"/>
              </a:lnSpc>
              <a:spcAft>
                <a:spcPts val="1284"/>
              </a:spcAft>
              <a:tabLst>
                <a:tab pos="322618" algn="l"/>
                <a:tab pos="421200" algn="l"/>
                <a:tab pos="843886" algn="l"/>
                <a:tab pos="1266580" algn="l"/>
                <a:tab pos="1689274" algn="l"/>
                <a:tab pos="2111968" algn="l"/>
                <a:tab pos="2534653" algn="l"/>
                <a:tab pos="2957348" algn="l"/>
                <a:tab pos="3380041" algn="l"/>
                <a:tab pos="3802736" algn="l"/>
                <a:tab pos="4225421" algn="l"/>
                <a:tab pos="4648115" algn="l"/>
                <a:tab pos="5070809" algn="l"/>
                <a:tab pos="5493503" algn="l"/>
                <a:tab pos="5916189" algn="l"/>
                <a:tab pos="6338883" algn="l"/>
                <a:tab pos="6761577" algn="l"/>
                <a:tab pos="7184271" algn="l"/>
                <a:tab pos="7606956" algn="l"/>
                <a:tab pos="8029651" algn="l"/>
                <a:tab pos="8452344" algn="l"/>
              </a:tabLst>
              <a:defRPr sz="1800" b="0" i="0" u="none" strike="noStrike" kern="0" cap="none" spc="0" baseline="0">
                <a:solidFill>
                  <a:srgbClr val="000000"/>
                </a:solidFill>
                <a:uFillTx/>
              </a:defRPr>
            </a:pPr>
            <a:r>
              <a:rPr lang="it-IT" sz="1505" b="1">
                <a:solidFill>
                  <a:srgbClr val="FFFFFF"/>
                </a:solidFill>
                <a:latin typeface="Tahoma" pitchFamily="34"/>
                <a:ea typeface="Microsoft YaHei" pitchFamily="2"/>
                <a:cs typeface="Arial" pitchFamily="2"/>
              </a:rPr>
              <a:t> LCA (= </a:t>
            </a:r>
            <a:r>
              <a:rPr lang="it-IT" sz="1505" b="1" i="1">
                <a:solidFill>
                  <a:srgbClr val="FFFFFF"/>
                </a:solidFill>
                <a:latin typeface="Tahoma" pitchFamily="34"/>
                <a:ea typeface="Microsoft YaHei" pitchFamily="2"/>
                <a:cs typeface="Arial" pitchFamily="2"/>
              </a:rPr>
              <a:t>life cycle assessment</a:t>
            </a:r>
            <a:r>
              <a:rPr lang="it-IT" sz="1505" b="1">
                <a:solidFill>
                  <a:srgbClr val="FFFFFF"/>
                </a:solidFill>
                <a:latin typeface="Tahoma" pitchFamily="34"/>
                <a:ea typeface="Microsoft YaHei" pitchFamily="2"/>
                <a:cs typeface="Arial" pitchFamily="2"/>
              </a:rPr>
              <a:t>)</a:t>
            </a:r>
          </a:p>
        </p:txBody>
      </p:sp>
      <p:sp>
        <p:nvSpPr>
          <p:cNvPr id="8" name="Titolo 1">
            <a:extLst>
              <a:ext uri="{FF2B5EF4-FFF2-40B4-BE49-F238E27FC236}">
                <a16:creationId xmlns:a16="http://schemas.microsoft.com/office/drawing/2014/main" id="{CE8BD48C-0157-4FC5-9CEB-23D2EAE9009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9" name="CasellaDiTesto 8">
            <a:extLst>
              <a:ext uri="{FF2B5EF4-FFF2-40B4-BE49-F238E27FC236}">
                <a16:creationId xmlns:a16="http://schemas.microsoft.com/office/drawing/2014/main" id="{240E1395-76CD-4943-8E36-B32ABBFE6717}"/>
              </a:ext>
            </a:extLst>
          </p:cNvPr>
          <p:cNvSpPr txBox="1"/>
          <p:nvPr/>
        </p:nvSpPr>
        <p:spPr>
          <a:xfrm>
            <a:off x="308367" y="1104404"/>
            <a:ext cx="7151757" cy="5126275"/>
          </a:xfrm>
          <a:prstGeom prst="rect">
            <a:avLst/>
          </a:prstGeom>
          <a:noFill/>
        </p:spPr>
        <p:txBody>
          <a:bodyPr wrap="square" rtlCol="0">
            <a:spAutoFit/>
          </a:bodyPr>
          <a:lstStyle/>
          <a:p>
            <a:pPr algn="ctr">
              <a:lnSpc>
                <a:spcPts val="3266"/>
              </a:lnSpc>
            </a:pPr>
            <a:r>
              <a:rPr lang="it-IT" sz="1814" u="sng" dirty="0">
                <a:solidFill>
                  <a:schemeClr val="tx2"/>
                </a:solidFill>
              </a:rPr>
              <a:t>Operativamente</a:t>
            </a:r>
            <a:r>
              <a:rPr lang="it-IT" sz="1814" dirty="0">
                <a:solidFill>
                  <a:schemeClr val="tx2"/>
                </a:solidFill>
              </a:rPr>
              <a:t>:</a:t>
            </a:r>
          </a:p>
          <a:p>
            <a:pPr algn="ctr">
              <a:lnSpc>
                <a:spcPts val="3266"/>
              </a:lnSpc>
            </a:pPr>
            <a:endParaRPr lang="it-IT" sz="1814" dirty="0">
              <a:solidFill>
                <a:schemeClr val="tx2"/>
              </a:solidFill>
            </a:endParaRPr>
          </a:p>
          <a:p>
            <a:pPr algn="ctr">
              <a:lnSpc>
                <a:spcPts val="3266"/>
              </a:lnSpc>
            </a:pPr>
            <a:r>
              <a:rPr lang="it-IT" sz="1814" b="1" dirty="0">
                <a:solidFill>
                  <a:schemeClr val="tx2"/>
                </a:solidFill>
              </a:rPr>
              <a:t>Step2 (lavoro in Azienda): </a:t>
            </a:r>
          </a:p>
          <a:p>
            <a:pPr>
              <a:lnSpc>
                <a:spcPts val="3266"/>
              </a:lnSpc>
            </a:pPr>
            <a:r>
              <a:rPr lang="it-IT" sz="1814" u="sng" dirty="0">
                <a:solidFill>
                  <a:schemeClr val="tx2"/>
                </a:solidFill>
              </a:rPr>
              <a:t>Gestione dati primari</a:t>
            </a:r>
          </a:p>
          <a:p>
            <a:pPr marL="414772" indent="-414772">
              <a:lnSpc>
                <a:spcPts val="3266"/>
              </a:lnSpc>
              <a:buFont typeface="+mj-lt"/>
              <a:buAutoNum type="arabicPeriod"/>
            </a:pPr>
            <a:r>
              <a:rPr lang="it-IT" sz="1814" dirty="0">
                <a:solidFill>
                  <a:schemeClr val="tx2"/>
                </a:solidFill>
              </a:rPr>
              <a:t>situazione in azienda e affidabilità dei dati ambientali</a:t>
            </a:r>
          </a:p>
          <a:p>
            <a:pPr>
              <a:lnSpc>
                <a:spcPts val="3266"/>
              </a:lnSpc>
            </a:pPr>
            <a:r>
              <a:rPr lang="it-IT" sz="1814" dirty="0">
                <a:solidFill>
                  <a:schemeClr val="tx2"/>
                </a:solidFill>
              </a:rPr>
              <a:t>      (è presente un SGA certificato?) </a:t>
            </a:r>
          </a:p>
          <a:p>
            <a:pPr>
              <a:lnSpc>
                <a:spcPts val="3266"/>
              </a:lnSpc>
            </a:pPr>
            <a:r>
              <a:rPr lang="it-IT" sz="1814" dirty="0">
                <a:solidFill>
                  <a:schemeClr val="tx2"/>
                </a:solidFill>
              </a:rPr>
              <a:t>2.   Impostare fase raccolta dati ambientali primari</a:t>
            </a:r>
          </a:p>
          <a:p>
            <a:pPr marL="414772" indent="-414772">
              <a:lnSpc>
                <a:spcPts val="3266"/>
              </a:lnSpc>
              <a:buFont typeface="+mj-lt"/>
              <a:buAutoNum type="arabicPeriod"/>
            </a:pPr>
            <a:endParaRPr lang="it-IT" sz="1814" dirty="0">
              <a:solidFill>
                <a:schemeClr val="tx2"/>
              </a:solidFill>
            </a:endParaRPr>
          </a:p>
          <a:p>
            <a:pPr>
              <a:lnSpc>
                <a:spcPts val="3266"/>
              </a:lnSpc>
            </a:pPr>
            <a:r>
              <a:rPr lang="it-IT" sz="1814" u="sng" dirty="0">
                <a:solidFill>
                  <a:schemeClr val="tx2"/>
                </a:solidFill>
              </a:rPr>
              <a:t>Gestione dati secondari (sito specifici)</a:t>
            </a:r>
          </a:p>
          <a:p>
            <a:pPr marL="414772" indent="-414772">
              <a:lnSpc>
                <a:spcPts val="3266"/>
              </a:lnSpc>
              <a:buFont typeface="+mj-lt"/>
              <a:buAutoNum type="arabicPeriod"/>
            </a:pPr>
            <a:r>
              <a:rPr lang="it-IT" sz="1814" dirty="0">
                <a:solidFill>
                  <a:schemeClr val="tx2"/>
                </a:solidFill>
              </a:rPr>
              <a:t>Definire Materie prime e fornitori</a:t>
            </a:r>
          </a:p>
          <a:p>
            <a:pPr marL="414772" indent="-414772">
              <a:lnSpc>
                <a:spcPts val="3266"/>
              </a:lnSpc>
              <a:buFont typeface="+mj-lt"/>
              <a:buAutoNum type="arabicPeriod"/>
            </a:pPr>
            <a:r>
              <a:rPr lang="it-IT" sz="1814" dirty="0">
                <a:solidFill>
                  <a:schemeClr val="tx2"/>
                </a:solidFill>
              </a:rPr>
              <a:t>Valutare come e se predisporre questionari dedicati ai fornitori</a:t>
            </a:r>
          </a:p>
          <a:p>
            <a:pPr>
              <a:lnSpc>
                <a:spcPts val="3266"/>
              </a:lnSpc>
            </a:pPr>
            <a:r>
              <a:rPr lang="it-IT" sz="1814" dirty="0">
                <a:solidFill>
                  <a:schemeClr val="tx2"/>
                </a:solidFill>
              </a:rPr>
              <a:t>(rapporto con fornitori: quale la situazione e quale la prospettiva?)</a:t>
            </a:r>
          </a:p>
        </p:txBody>
      </p:sp>
      <p:sp>
        <p:nvSpPr>
          <p:cNvPr id="10" name="Freccia a destra 9">
            <a:extLst>
              <a:ext uri="{FF2B5EF4-FFF2-40B4-BE49-F238E27FC236}">
                <a16:creationId xmlns:a16="http://schemas.microsoft.com/office/drawing/2014/main" id="{B5AAF809-453F-41AD-85F8-E354DDCF4CA4}"/>
              </a:ext>
            </a:extLst>
          </p:cNvPr>
          <p:cNvSpPr/>
          <p:nvPr/>
        </p:nvSpPr>
        <p:spPr>
          <a:xfrm>
            <a:off x="7375500" y="1471938"/>
            <a:ext cx="687901" cy="303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a:p>
        </p:txBody>
      </p:sp>
      <p:pic>
        <p:nvPicPr>
          <p:cNvPr id="12" name="Immagine 11">
            <a:extLst>
              <a:ext uri="{FF2B5EF4-FFF2-40B4-BE49-F238E27FC236}">
                <a16:creationId xmlns:a16="http://schemas.microsoft.com/office/drawing/2014/main" id="{BAACA00C-A730-4FE6-B055-529363AEE7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2647" y="63005"/>
            <a:ext cx="3960869" cy="3069803"/>
          </a:xfrm>
          <a:prstGeom prst="rect">
            <a:avLst/>
          </a:prstGeom>
        </p:spPr>
      </p:pic>
      <p:sp>
        <p:nvSpPr>
          <p:cNvPr id="11" name="Segnaposto numero diapositiva 3">
            <a:extLst>
              <a:ext uri="{FF2B5EF4-FFF2-40B4-BE49-F238E27FC236}">
                <a16:creationId xmlns:a16="http://schemas.microsoft.com/office/drawing/2014/main" id="{C6FA7820-B4A2-4C18-90B7-95E8CE96B68D}"/>
              </a:ext>
            </a:extLst>
          </p:cNvPr>
          <p:cNvSpPr txBox="1">
            <a:spLocks/>
          </p:cNvSpPr>
          <p:nvPr/>
        </p:nvSpPr>
        <p:spPr>
          <a:xfrm>
            <a:off x="8620540" y="6494752"/>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23</a:t>
            </a:fld>
            <a:endParaRPr lang="en-US" sz="1000" noProof="1"/>
          </a:p>
        </p:txBody>
      </p:sp>
      <p:pic>
        <p:nvPicPr>
          <p:cNvPr id="13" name="Immagine 12">
            <a:extLst>
              <a:ext uri="{FF2B5EF4-FFF2-40B4-BE49-F238E27FC236}">
                <a16:creationId xmlns:a16="http://schemas.microsoft.com/office/drawing/2014/main" id="{0558D07F-E1A7-47AB-99AA-6ADE0CCE76B7}"/>
              </a:ext>
            </a:extLst>
          </p:cNvPr>
          <p:cNvPicPr>
            <a:picLocks noChangeAspect="1"/>
          </p:cNvPicPr>
          <p:nvPr/>
        </p:nvPicPr>
        <p:blipFill>
          <a:blip r:embed="rId4"/>
          <a:stretch>
            <a:fillRect/>
          </a:stretch>
        </p:blipFill>
        <p:spPr>
          <a:xfrm>
            <a:off x="134840" y="6269180"/>
            <a:ext cx="1572904" cy="451143"/>
          </a:xfrm>
          <a:prstGeom prst="rect">
            <a:avLst/>
          </a:prstGeom>
        </p:spPr>
      </p:pic>
      <p:pic>
        <p:nvPicPr>
          <p:cNvPr id="14" name="Immagine 13">
            <a:extLst>
              <a:ext uri="{FF2B5EF4-FFF2-40B4-BE49-F238E27FC236}">
                <a16:creationId xmlns:a16="http://schemas.microsoft.com/office/drawing/2014/main" id="{1BF6F91C-7D61-4004-A749-E8F5E4D8975F}"/>
              </a:ext>
            </a:extLst>
          </p:cNvPr>
          <p:cNvPicPr>
            <a:picLocks noChangeAspect="1"/>
          </p:cNvPicPr>
          <p:nvPr/>
        </p:nvPicPr>
        <p:blipFill>
          <a:blip r:embed="rId5"/>
          <a:stretch>
            <a:fillRect/>
          </a:stretch>
        </p:blipFill>
        <p:spPr>
          <a:xfrm>
            <a:off x="10623635" y="5397224"/>
            <a:ext cx="1103472" cy="1097375"/>
          </a:xfrm>
          <a:prstGeom prst="rect">
            <a:avLst/>
          </a:prstGeom>
        </p:spPr>
      </p:pic>
    </p:spTree>
    <p:extLst>
      <p:ext uri="{BB962C8B-B14F-4D97-AF65-F5344CB8AC3E}">
        <p14:creationId xmlns:p14="http://schemas.microsoft.com/office/powerpoint/2010/main" val="27332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702975D2-015F-496A-8D94-A7C0B8759BC0}"/>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10</a:t>
            </a:r>
            <a:endParaRPr lang="it-IT" sz="1633" b="1">
              <a:solidFill>
                <a:srgbClr val="FFFFFF"/>
              </a:solidFill>
              <a:latin typeface="Calibri"/>
            </a:endParaRPr>
          </a:p>
        </p:txBody>
      </p:sp>
      <p:sp>
        <p:nvSpPr>
          <p:cNvPr id="5" name="Rectangle 1">
            <a:extLst>
              <a:ext uri="{FF2B5EF4-FFF2-40B4-BE49-F238E27FC236}">
                <a16:creationId xmlns:a16="http://schemas.microsoft.com/office/drawing/2014/main" id="{6892D39F-77E1-4E1E-849C-9CD17B518C8E}"/>
              </a:ext>
            </a:extLst>
          </p:cNvPr>
          <p:cNvSpPr txBox="1"/>
          <p:nvPr/>
        </p:nvSpPr>
        <p:spPr>
          <a:xfrm>
            <a:off x="2053729" y="2189422"/>
            <a:ext cx="8637151" cy="231496"/>
          </a:xfrm>
          <a:prstGeom prst="rect">
            <a:avLst/>
          </a:prstGeom>
          <a:noFill/>
          <a:ln cap="flat">
            <a:noFill/>
          </a:ln>
        </p:spPr>
        <p:txBody>
          <a:bodyPr vert="horz" wrap="square" lIns="0" tIns="0" rIns="0" bIns="0" anchor="t" anchorCtr="0" compatLnSpc="1">
            <a:noAutofit/>
          </a:bodyPr>
          <a:lstStyle/>
          <a:p>
            <a:pPr indent="-321124" defTabSz="829544" hangingPunct="0">
              <a:lnSpc>
                <a:spcPct val="101000"/>
              </a:lnSpc>
              <a:spcAft>
                <a:spcPts val="1284"/>
              </a:spcAft>
              <a:tabLst>
                <a:tab pos="322618" algn="l"/>
                <a:tab pos="421200" algn="l"/>
                <a:tab pos="843886" algn="l"/>
                <a:tab pos="1266580" algn="l"/>
                <a:tab pos="1689274" algn="l"/>
                <a:tab pos="2111968" algn="l"/>
                <a:tab pos="2534653" algn="l"/>
                <a:tab pos="2957348" algn="l"/>
                <a:tab pos="3380041" algn="l"/>
                <a:tab pos="3802736" algn="l"/>
                <a:tab pos="4225421" algn="l"/>
                <a:tab pos="4648115" algn="l"/>
                <a:tab pos="5070809" algn="l"/>
                <a:tab pos="5493503" algn="l"/>
                <a:tab pos="5916189" algn="l"/>
                <a:tab pos="6338883" algn="l"/>
                <a:tab pos="6761577" algn="l"/>
                <a:tab pos="7184271" algn="l"/>
                <a:tab pos="7606956" algn="l"/>
                <a:tab pos="8029651" algn="l"/>
                <a:tab pos="8452344" algn="l"/>
              </a:tabLst>
              <a:defRPr sz="1800" b="0" i="0" u="none" strike="noStrike" kern="0" cap="none" spc="0" baseline="0">
                <a:solidFill>
                  <a:srgbClr val="000000"/>
                </a:solidFill>
                <a:uFillTx/>
              </a:defRPr>
            </a:pPr>
            <a:r>
              <a:rPr lang="it-IT" sz="1505" b="1">
                <a:solidFill>
                  <a:srgbClr val="FFFFFF"/>
                </a:solidFill>
                <a:latin typeface="Tahoma" pitchFamily="34"/>
                <a:ea typeface="Microsoft YaHei" pitchFamily="2"/>
                <a:cs typeface="Arial" pitchFamily="2"/>
              </a:rPr>
              <a:t> LCA (= </a:t>
            </a:r>
            <a:r>
              <a:rPr lang="it-IT" sz="1505" b="1" i="1">
                <a:solidFill>
                  <a:srgbClr val="FFFFFF"/>
                </a:solidFill>
                <a:latin typeface="Tahoma" pitchFamily="34"/>
                <a:ea typeface="Microsoft YaHei" pitchFamily="2"/>
                <a:cs typeface="Arial" pitchFamily="2"/>
              </a:rPr>
              <a:t>life cycle assessment</a:t>
            </a:r>
            <a:r>
              <a:rPr lang="it-IT" sz="1505" b="1">
                <a:solidFill>
                  <a:srgbClr val="FFFFFF"/>
                </a:solidFill>
                <a:latin typeface="Tahoma" pitchFamily="34"/>
                <a:ea typeface="Microsoft YaHei" pitchFamily="2"/>
                <a:cs typeface="Arial" pitchFamily="2"/>
              </a:rPr>
              <a:t>)</a:t>
            </a:r>
          </a:p>
        </p:txBody>
      </p:sp>
      <p:sp>
        <p:nvSpPr>
          <p:cNvPr id="8" name="Titolo 1">
            <a:extLst>
              <a:ext uri="{FF2B5EF4-FFF2-40B4-BE49-F238E27FC236}">
                <a16:creationId xmlns:a16="http://schemas.microsoft.com/office/drawing/2014/main" id="{CE8BD48C-0157-4FC5-9CEB-23D2EAE9009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9" name="CasellaDiTesto 8">
            <a:extLst>
              <a:ext uri="{FF2B5EF4-FFF2-40B4-BE49-F238E27FC236}">
                <a16:creationId xmlns:a16="http://schemas.microsoft.com/office/drawing/2014/main" id="{240E1395-76CD-4943-8E36-B32ABBFE6717}"/>
              </a:ext>
            </a:extLst>
          </p:cNvPr>
          <p:cNvSpPr txBox="1"/>
          <p:nvPr/>
        </p:nvSpPr>
        <p:spPr>
          <a:xfrm>
            <a:off x="308367" y="810386"/>
            <a:ext cx="6352963" cy="5972661"/>
          </a:xfrm>
          <a:prstGeom prst="rect">
            <a:avLst/>
          </a:prstGeom>
          <a:noFill/>
        </p:spPr>
        <p:txBody>
          <a:bodyPr wrap="square" rtlCol="0">
            <a:spAutoFit/>
          </a:bodyPr>
          <a:lstStyle/>
          <a:p>
            <a:pPr algn="ctr">
              <a:lnSpc>
                <a:spcPts val="3266"/>
              </a:lnSpc>
            </a:pPr>
            <a:r>
              <a:rPr lang="it-IT" sz="1814" u="sng" dirty="0">
                <a:solidFill>
                  <a:schemeClr val="tx2"/>
                </a:solidFill>
              </a:rPr>
              <a:t>Operativamente</a:t>
            </a:r>
            <a:r>
              <a:rPr lang="it-IT" sz="1814" dirty="0">
                <a:solidFill>
                  <a:schemeClr val="tx2"/>
                </a:solidFill>
              </a:rPr>
              <a:t>:</a:t>
            </a:r>
          </a:p>
          <a:p>
            <a:pPr algn="ctr">
              <a:lnSpc>
                <a:spcPts val="3266"/>
              </a:lnSpc>
            </a:pPr>
            <a:endParaRPr lang="it-IT" sz="1814" dirty="0">
              <a:solidFill>
                <a:schemeClr val="tx2"/>
              </a:solidFill>
            </a:endParaRPr>
          </a:p>
          <a:p>
            <a:pPr algn="ctr">
              <a:lnSpc>
                <a:spcPts val="3266"/>
              </a:lnSpc>
            </a:pPr>
            <a:r>
              <a:rPr lang="it-IT" sz="1814" b="1" dirty="0">
                <a:solidFill>
                  <a:schemeClr val="tx2"/>
                </a:solidFill>
              </a:rPr>
              <a:t>Step3 (lavoro di LCA da ufficio): </a:t>
            </a:r>
          </a:p>
          <a:p>
            <a:pPr>
              <a:lnSpc>
                <a:spcPts val="3266"/>
              </a:lnSpc>
            </a:pPr>
            <a:r>
              <a:rPr lang="it-IT" sz="1814" u="sng" dirty="0">
                <a:solidFill>
                  <a:schemeClr val="tx2"/>
                </a:solidFill>
              </a:rPr>
              <a:t>Impostare alcune basilari regole del progetto</a:t>
            </a:r>
          </a:p>
          <a:p>
            <a:pPr marL="414772" indent="-414772">
              <a:lnSpc>
                <a:spcPts val="3266"/>
              </a:lnSpc>
              <a:buFont typeface="+mj-lt"/>
              <a:buAutoNum type="arabicPeriod"/>
            </a:pPr>
            <a:r>
              <a:rPr lang="it-IT" sz="1814" dirty="0">
                <a:solidFill>
                  <a:schemeClr val="tx2"/>
                </a:solidFill>
              </a:rPr>
              <a:t>Presa in carico di tutte le regole di settore e delle PCR</a:t>
            </a:r>
          </a:p>
          <a:p>
            <a:pPr marL="414772" indent="-414772">
              <a:lnSpc>
                <a:spcPts val="3266"/>
              </a:lnSpc>
              <a:buFont typeface="+mj-lt"/>
              <a:buAutoNum type="arabicPeriod"/>
            </a:pPr>
            <a:r>
              <a:rPr lang="it-IT" sz="1814" dirty="0">
                <a:solidFill>
                  <a:schemeClr val="tx2"/>
                </a:solidFill>
              </a:rPr>
              <a:t>Allocazione</a:t>
            </a:r>
          </a:p>
          <a:p>
            <a:pPr marL="414772" indent="-414772">
              <a:lnSpc>
                <a:spcPts val="3266"/>
              </a:lnSpc>
              <a:buFont typeface="+mj-lt"/>
              <a:buAutoNum type="arabicPeriod"/>
            </a:pPr>
            <a:r>
              <a:rPr lang="it-IT" sz="1814" dirty="0" err="1">
                <a:solidFill>
                  <a:schemeClr val="tx2"/>
                </a:solidFill>
              </a:rPr>
              <a:t>Cut</a:t>
            </a:r>
            <a:r>
              <a:rPr lang="it-IT" sz="1814" dirty="0">
                <a:solidFill>
                  <a:schemeClr val="tx2"/>
                </a:solidFill>
              </a:rPr>
              <a:t>-off</a:t>
            </a:r>
          </a:p>
          <a:p>
            <a:pPr marL="414772" indent="-414772">
              <a:lnSpc>
                <a:spcPts val="3266"/>
              </a:lnSpc>
              <a:buFont typeface="+mj-lt"/>
              <a:buAutoNum type="arabicPeriod"/>
            </a:pPr>
            <a:r>
              <a:rPr lang="it-IT" sz="1814" dirty="0">
                <a:solidFill>
                  <a:schemeClr val="tx2"/>
                </a:solidFill>
              </a:rPr>
              <a:t>Completezza dati</a:t>
            </a:r>
          </a:p>
          <a:p>
            <a:pPr marL="414772" indent="-414772">
              <a:lnSpc>
                <a:spcPts val="3266"/>
              </a:lnSpc>
              <a:buFont typeface="+mj-lt"/>
              <a:buAutoNum type="arabicPeriod"/>
            </a:pPr>
            <a:r>
              <a:rPr lang="it-IT" sz="1814" dirty="0">
                <a:solidFill>
                  <a:schemeClr val="tx2"/>
                </a:solidFill>
              </a:rPr>
              <a:t>Qualità dei dati</a:t>
            </a:r>
          </a:p>
          <a:p>
            <a:pPr marL="414772" indent="-414772">
              <a:lnSpc>
                <a:spcPts val="3266"/>
              </a:lnSpc>
              <a:buFont typeface="+mj-lt"/>
              <a:buAutoNum type="arabicPeriod"/>
            </a:pPr>
            <a:endParaRPr lang="it-IT" sz="1814" dirty="0">
              <a:solidFill>
                <a:schemeClr val="tx2"/>
              </a:solidFill>
            </a:endParaRPr>
          </a:p>
          <a:p>
            <a:pPr>
              <a:lnSpc>
                <a:spcPts val="3266"/>
              </a:lnSpc>
            </a:pPr>
            <a:r>
              <a:rPr lang="it-IT" sz="1814" u="sng" dirty="0">
                <a:solidFill>
                  <a:schemeClr val="tx2"/>
                </a:solidFill>
              </a:rPr>
              <a:t>Gestione dati secondari (non sito specifici)</a:t>
            </a:r>
          </a:p>
          <a:p>
            <a:pPr marL="414772" indent="-414772">
              <a:lnSpc>
                <a:spcPts val="3266"/>
              </a:lnSpc>
              <a:buFont typeface="+mj-lt"/>
              <a:buAutoNum type="arabicPeriod"/>
            </a:pPr>
            <a:r>
              <a:rPr lang="it-IT" sz="1814" dirty="0">
                <a:solidFill>
                  <a:schemeClr val="tx2"/>
                </a:solidFill>
              </a:rPr>
              <a:t>Ricerca su database o su bibliografia scientifica</a:t>
            </a:r>
          </a:p>
          <a:p>
            <a:pPr>
              <a:lnSpc>
                <a:spcPts val="3266"/>
              </a:lnSpc>
            </a:pPr>
            <a:r>
              <a:rPr lang="it-IT" sz="1814" dirty="0">
                <a:solidFill>
                  <a:schemeClr val="tx2"/>
                </a:solidFill>
              </a:rPr>
              <a:t>       (p.es.: </a:t>
            </a:r>
            <a:r>
              <a:rPr lang="it-IT" sz="1814" dirty="0" err="1">
                <a:solidFill>
                  <a:schemeClr val="tx2"/>
                </a:solidFill>
              </a:rPr>
              <a:t>ecoinvent</a:t>
            </a:r>
            <a:r>
              <a:rPr lang="it-IT" sz="1814" dirty="0">
                <a:solidFill>
                  <a:schemeClr val="tx2"/>
                </a:solidFill>
              </a:rPr>
              <a:t>)</a:t>
            </a:r>
          </a:p>
          <a:p>
            <a:pPr marL="414772" indent="-414772">
              <a:lnSpc>
                <a:spcPts val="3266"/>
              </a:lnSpc>
              <a:buFont typeface="+mj-lt"/>
              <a:buAutoNum type="arabicPeriod"/>
            </a:pPr>
            <a:endParaRPr lang="it-IT" sz="1814" dirty="0">
              <a:solidFill>
                <a:schemeClr val="tx2"/>
              </a:solidFill>
            </a:endParaRPr>
          </a:p>
        </p:txBody>
      </p:sp>
      <p:sp>
        <p:nvSpPr>
          <p:cNvPr id="10" name="Freccia a destra 9">
            <a:extLst>
              <a:ext uri="{FF2B5EF4-FFF2-40B4-BE49-F238E27FC236}">
                <a16:creationId xmlns:a16="http://schemas.microsoft.com/office/drawing/2014/main" id="{B5AAF809-453F-41AD-85F8-E354DDCF4CA4}"/>
              </a:ext>
            </a:extLst>
          </p:cNvPr>
          <p:cNvSpPr/>
          <p:nvPr/>
        </p:nvSpPr>
        <p:spPr>
          <a:xfrm>
            <a:off x="7280997" y="1495170"/>
            <a:ext cx="687901" cy="303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a:p>
        </p:txBody>
      </p:sp>
      <p:pic>
        <p:nvPicPr>
          <p:cNvPr id="11" name="Immagine 10">
            <a:extLst>
              <a:ext uri="{FF2B5EF4-FFF2-40B4-BE49-F238E27FC236}">
                <a16:creationId xmlns:a16="http://schemas.microsoft.com/office/drawing/2014/main" id="{40C1ABC3-60F2-45AB-9B36-75B8F1CE2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2647" y="63005"/>
            <a:ext cx="3960869" cy="3069803"/>
          </a:xfrm>
          <a:prstGeom prst="rect">
            <a:avLst/>
          </a:prstGeom>
        </p:spPr>
      </p:pic>
      <p:sp>
        <p:nvSpPr>
          <p:cNvPr id="14" name="Segnaposto numero diapositiva 3">
            <a:extLst>
              <a:ext uri="{FF2B5EF4-FFF2-40B4-BE49-F238E27FC236}">
                <a16:creationId xmlns:a16="http://schemas.microsoft.com/office/drawing/2014/main" id="{22BD41F3-A035-4C0D-880D-257A3436A15E}"/>
              </a:ext>
            </a:extLst>
          </p:cNvPr>
          <p:cNvSpPr txBox="1">
            <a:spLocks/>
          </p:cNvSpPr>
          <p:nvPr/>
        </p:nvSpPr>
        <p:spPr>
          <a:xfrm>
            <a:off x="8670235" y="6603162"/>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24</a:t>
            </a:fld>
            <a:endParaRPr lang="en-US" sz="1000" noProof="1"/>
          </a:p>
        </p:txBody>
      </p:sp>
      <p:pic>
        <p:nvPicPr>
          <p:cNvPr id="15" name="Immagine 14">
            <a:extLst>
              <a:ext uri="{FF2B5EF4-FFF2-40B4-BE49-F238E27FC236}">
                <a16:creationId xmlns:a16="http://schemas.microsoft.com/office/drawing/2014/main" id="{57C913CF-EBDC-4FB9-A7B7-9BF0E0BA669B}"/>
              </a:ext>
            </a:extLst>
          </p:cNvPr>
          <p:cNvPicPr>
            <a:picLocks noChangeAspect="1"/>
          </p:cNvPicPr>
          <p:nvPr/>
        </p:nvPicPr>
        <p:blipFill>
          <a:blip r:embed="rId4"/>
          <a:stretch>
            <a:fillRect/>
          </a:stretch>
        </p:blipFill>
        <p:spPr>
          <a:xfrm>
            <a:off x="184535" y="6377590"/>
            <a:ext cx="1572904" cy="451143"/>
          </a:xfrm>
          <a:prstGeom prst="rect">
            <a:avLst/>
          </a:prstGeom>
        </p:spPr>
      </p:pic>
      <p:pic>
        <p:nvPicPr>
          <p:cNvPr id="16" name="Immagine 15">
            <a:extLst>
              <a:ext uri="{FF2B5EF4-FFF2-40B4-BE49-F238E27FC236}">
                <a16:creationId xmlns:a16="http://schemas.microsoft.com/office/drawing/2014/main" id="{7173A8A8-31D7-4D9C-957D-543C1933468E}"/>
              </a:ext>
            </a:extLst>
          </p:cNvPr>
          <p:cNvPicPr>
            <a:picLocks noChangeAspect="1"/>
          </p:cNvPicPr>
          <p:nvPr/>
        </p:nvPicPr>
        <p:blipFill>
          <a:blip r:embed="rId5"/>
          <a:stretch>
            <a:fillRect/>
          </a:stretch>
        </p:blipFill>
        <p:spPr>
          <a:xfrm>
            <a:off x="10673330" y="5505634"/>
            <a:ext cx="1103472" cy="1097375"/>
          </a:xfrm>
          <a:prstGeom prst="rect">
            <a:avLst/>
          </a:prstGeom>
        </p:spPr>
      </p:pic>
    </p:spTree>
    <p:extLst>
      <p:ext uri="{BB962C8B-B14F-4D97-AF65-F5344CB8AC3E}">
        <p14:creationId xmlns:p14="http://schemas.microsoft.com/office/powerpoint/2010/main" val="12079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702975D2-015F-496A-8D94-A7C0B8759BC0}"/>
              </a:ext>
            </a:extLst>
          </p:cNvPr>
          <p:cNvSpPr txBox="1"/>
          <p:nvPr/>
        </p:nvSpPr>
        <p:spPr>
          <a:xfrm>
            <a:off x="848178"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10</a:t>
            </a:r>
            <a:endParaRPr lang="it-IT" sz="1633" b="1">
              <a:solidFill>
                <a:srgbClr val="FFFFFF"/>
              </a:solidFill>
              <a:latin typeface="Calibri"/>
            </a:endParaRPr>
          </a:p>
        </p:txBody>
      </p:sp>
      <p:sp>
        <p:nvSpPr>
          <p:cNvPr id="8" name="Titolo 1">
            <a:extLst>
              <a:ext uri="{FF2B5EF4-FFF2-40B4-BE49-F238E27FC236}">
                <a16:creationId xmlns:a16="http://schemas.microsoft.com/office/drawing/2014/main" id="{CE8BD48C-0157-4FC5-9CEB-23D2EAE9009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1814" dirty="0"/>
              <a:t>2</a:t>
            </a:r>
            <a:r>
              <a:rPr lang="it-IT" sz="2000" dirty="0"/>
              <a:t> CAPITOLO2: </a:t>
            </a:r>
            <a:r>
              <a:rPr lang="it-IT" sz="2000" b="1" dirty="0"/>
              <a:t>LCA e aspetti principali ed esempi pratici </a:t>
            </a:r>
            <a:r>
              <a:rPr lang="it-IT" sz="1814" dirty="0"/>
              <a:t>LCA</a:t>
            </a:r>
          </a:p>
        </p:txBody>
      </p:sp>
      <p:sp>
        <p:nvSpPr>
          <p:cNvPr id="6" name="CasellaDiTesto 5">
            <a:extLst>
              <a:ext uri="{FF2B5EF4-FFF2-40B4-BE49-F238E27FC236}">
                <a16:creationId xmlns:a16="http://schemas.microsoft.com/office/drawing/2014/main" id="{67E2120E-C5A1-42F9-863B-140DC3D6D9E2}"/>
              </a:ext>
            </a:extLst>
          </p:cNvPr>
          <p:cNvSpPr txBox="1"/>
          <p:nvPr/>
        </p:nvSpPr>
        <p:spPr>
          <a:xfrm>
            <a:off x="141388" y="1791735"/>
            <a:ext cx="2305743" cy="483402"/>
          </a:xfrm>
          <a:prstGeom prst="rect">
            <a:avLst/>
          </a:prstGeom>
          <a:noFill/>
        </p:spPr>
        <p:txBody>
          <a:bodyPr wrap="square" rtlCol="0">
            <a:spAutoFit/>
          </a:bodyPr>
          <a:lstStyle/>
          <a:p>
            <a:pPr>
              <a:lnSpc>
                <a:spcPts val="3266"/>
              </a:lnSpc>
            </a:pPr>
            <a:r>
              <a:rPr lang="it-IT" sz="2177" u="sng" dirty="0">
                <a:solidFill>
                  <a:schemeClr val="tx2"/>
                </a:solidFill>
              </a:rPr>
              <a:t>Affidabilità</a:t>
            </a:r>
          </a:p>
        </p:txBody>
      </p:sp>
      <p:sp>
        <p:nvSpPr>
          <p:cNvPr id="10" name="CasellaDiTesto 9">
            <a:extLst>
              <a:ext uri="{FF2B5EF4-FFF2-40B4-BE49-F238E27FC236}">
                <a16:creationId xmlns:a16="http://schemas.microsoft.com/office/drawing/2014/main" id="{B047424A-18A8-4A17-9DDF-C4F4AF4578A2}"/>
              </a:ext>
            </a:extLst>
          </p:cNvPr>
          <p:cNvSpPr txBox="1"/>
          <p:nvPr/>
        </p:nvSpPr>
        <p:spPr>
          <a:xfrm>
            <a:off x="2177097" y="705543"/>
            <a:ext cx="2305743" cy="483402"/>
          </a:xfrm>
          <a:prstGeom prst="rect">
            <a:avLst/>
          </a:prstGeom>
          <a:noFill/>
        </p:spPr>
        <p:txBody>
          <a:bodyPr wrap="square" rtlCol="0">
            <a:spAutoFit/>
          </a:bodyPr>
          <a:lstStyle/>
          <a:p>
            <a:pPr>
              <a:lnSpc>
                <a:spcPts val="3266"/>
              </a:lnSpc>
            </a:pPr>
            <a:r>
              <a:rPr lang="it-IT" sz="2177" b="1" dirty="0">
                <a:solidFill>
                  <a:schemeClr val="tx2"/>
                </a:solidFill>
              </a:rPr>
              <a:t>Qualità dei dati</a:t>
            </a:r>
          </a:p>
        </p:txBody>
      </p:sp>
      <p:sp>
        <p:nvSpPr>
          <p:cNvPr id="11" name="CasellaDiTesto 10">
            <a:extLst>
              <a:ext uri="{FF2B5EF4-FFF2-40B4-BE49-F238E27FC236}">
                <a16:creationId xmlns:a16="http://schemas.microsoft.com/office/drawing/2014/main" id="{BE030937-4D04-4940-949A-228EA36D09DD}"/>
              </a:ext>
            </a:extLst>
          </p:cNvPr>
          <p:cNvSpPr txBox="1"/>
          <p:nvPr/>
        </p:nvSpPr>
        <p:spPr>
          <a:xfrm>
            <a:off x="2382105" y="1460177"/>
            <a:ext cx="2305743" cy="483402"/>
          </a:xfrm>
          <a:prstGeom prst="rect">
            <a:avLst/>
          </a:prstGeom>
          <a:noFill/>
        </p:spPr>
        <p:txBody>
          <a:bodyPr wrap="square" rtlCol="0">
            <a:spAutoFit/>
          </a:bodyPr>
          <a:lstStyle/>
          <a:p>
            <a:pPr>
              <a:lnSpc>
                <a:spcPts val="3266"/>
              </a:lnSpc>
            </a:pPr>
            <a:r>
              <a:rPr lang="it-IT" sz="2177" dirty="0">
                <a:solidFill>
                  <a:schemeClr val="tx2"/>
                </a:solidFill>
              </a:rPr>
              <a:t>precisione</a:t>
            </a:r>
          </a:p>
        </p:txBody>
      </p:sp>
      <p:sp>
        <p:nvSpPr>
          <p:cNvPr id="14" name="CasellaDiTesto 13">
            <a:extLst>
              <a:ext uri="{FF2B5EF4-FFF2-40B4-BE49-F238E27FC236}">
                <a16:creationId xmlns:a16="http://schemas.microsoft.com/office/drawing/2014/main" id="{6A5E84AA-DEF0-4BFE-BE3B-E6D2530DD3A8}"/>
              </a:ext>
            </a:extLst>
          </p:cNvPr>
          <p:cNvSpPr txBox="1"/>
          <p:nvPr/>
        </p:nvSpPr>
        <p:spPr>
          <a:xfrm>
            <a:off x="2414619" y="1982367"/>
            <a:ext cx="2305743" cy="483402"/>
          </a:xfrm>
          <a:prstGeom prst="rect">
            <a:avLst/>
          </a:prstGeom>
          <a:noFill/>
        </p:spPr>
        <p:txBody>
          <a:bodyPr wrap="square" rtlCol="0">
            <a:spAutoFit/>
          </a:bodyPr>
          <a:lstStyle/>
          <a:p>
            <a:pPr>
              <a:lnSpc>
                <a:spcPts val="3266"/>
              </a:lnSpc>
            </a:pPr>
            <a:r>
              <a:rPr lang="it-IT" sz="2177" dirty="0">
                <a:solidFill>
                  <a:schemeClr val="tx2"/>
                </a:solidFill>
              </a:rPr>
              <a:t>credibilità</a:t>
            </a:r>
          </a:p>
        </p:txBody>
      </p:sp>
      <p:sp>
        <p:nvSpPr>
          <p:cNvPr id="15" name="CasellaDiTesto 14">
            <a:extLst>
              <a:ext uri="{FF2B5EF4-FFF2-40B4-BE49-F238E27FC236}">
                <a16:creationId xmlns:a16="http://schemas.microsoft.com/office/drawing/2014/main" id="{B5ECA6AB-8755-4297-AD3B-8029E1E699AD}"/>
              </a:ext>
            </a:extLst>
          </p:cNvPr>
          <p:cNvSpPr txBox="1"/>
          <p:nvPr/>
        </p:nvSpPr>
        <p:spPr>
          <a:xfrm>
            <a:off x="4578336" y="1690873"/>
            <a:ext cx="2305743" cy="483402"/>
          </a:xfrm>
          <a:prstGeom prst="rect">
            <a:avLst/>
          </a:prstGeom>
          <a:noFill/>
        </p:spPr>
        <p:txBody>
          <a:bodyPr wrap="square" rtlCol="0">
            <a:spAutoFit/>
          </a:bodyPr>
          <a:lstStyle/>
          <a:p>
            <a:pPr>
              <a:lnSpc>
                <a:spcPts val="3266"/>
              </a:lnSpc>
            </a:pPr>
            <a:r>
              <a:rPr lang="it-IT" sz="2177" dirty="0">
                <a:solidFill>
                  <a:schemeClr val="tx2"/>
                </a:solidFill>
              </a:rPr>
              <a:t>trasparenza</a:t>
            </a:r>
          </a:p>
        </p:txBody>
      </p:sp>
      <p:sp>
        <p:nvSpPr>
          <p:cNvPr id="16" name="CasellaDiTesto 15">
            <a:extLst>
              <a:ext uri="{FF2B5EF4-FFF2-40B4-BE49-F238E27FC236}">
                <a16:creationId xmlns:a16="http://schemas.microsoft.com/office/drawing/2014/main" id="{392B680C-E22D-47BC-A6CB-AA5BCF750C9E}"/>
              </a:ext>
            </a:extLst>
          </p:cNvPr>
          <p:cNvSpPr txBox="1"/>
          <p:nvPr/>
        </p:nvSpPr>
        <p:spPr>
          <a:xfrm>
            <a:off x="4527652" y="2293032"/>
            <a:ext cx="2305743" cy="483402"/>
          </a:xfrm>
          <a:prstGeom prst="rect">
            <a:avLst/>
          </a:prstGeom>
          <a:noFill/>
        </p:spPr>
        <p:txBody>
          <a:bodyPr wrap="square" rtlCol="0">
            <a:spAutoFit/>
          </a:bodyPr>
          <a:lstStyle/>
          <a:p>
            <a:pPr>
              <a:lnSpc>
                <a:spcPts val="3266"/>
              </a:lnSpc>
            </a:pPr>
            <a:r>
              <a:rPr lang="it-IT" sz="2177" dirty="0">
                <a:solidFill>
                  <a:schemeClr val="tx2"/>
                </a:solidFill>
              </a:rPr>
              <a:t>competenza</a:t>
            </a:r>
          </a:p>
        </p:txBody>
      </p:sp>
      <p:cxnSp>
        <p:nvCxnSpPr>
          <p:cNvPr id="9" name="Connettore diritto 8">
            <a:extLst>
              <a:ext uri="{FF2B5EF4-FFF2-40B4-BE49-F238E27FC236}">
                <a16:creationId xmlns:a16="http://schemas.microsoft.com/office/drawing/2014/main" id="{9A750604-C655-48D7-833D-61BEC800D0FA}"/>
              </a:ext>
            </a:extLst>
          </p:cNvPr>
          <p:cNvCxnSpPr/>
          <p:nvPr/>
        </p:nvCxnSpPr>
        <p:spPr>
          <a:xfrm flipV="1">
            <a:off x="1726939" y="1838964"/>
            <a:ext cx="655165" cy="18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74565861-D40E-45D9-BC8C-1EEE3711EC16}"/>
              </a:ext>
            </a:extLst>
          </p:cNvPr>
          <p:cNvCxnSpPr>
            <a:cxnSpLocks/>
          </p:cNvCxnSpPr>
          <p:nvPr/>
        </p:nvCxnSpPr>
        <p:spPr>
          <a:xfrm>
            <a:off x="1726938" y="2046046"/>
            <a:ext cx="655166" cy="192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7352A37-317F-4358-9E49-64CCAF69BB9F}"/>
              </a:ext>
            </a:extLst>
          </p:cNvPr>
          <p:cNvCxnSpPr/>
          <p:nvPr/>
        </p:nvCxnSpPr>
        <p:spPr>
          <a:xfrm flipV="1">
            <a:off x="3826848" y="2063653"/>
            <a:ext cx="655165" cy="18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72DB1757-9D41-4EE7-B408-74F33B8D570A}"/>
              </a:ext>
            </a:extLst>
          </p:cNvPr>
          <p:cNvCxnSpPr>
            <a:cxnSpLocks/>
          </p:cNvCxnSpPr>
          <p:nvPr/>
        </p:nvCxnSpPr>
        <p:spPr>
          <a:xfrm>
            <a:off x="3826847" y="2270736"/>
            <a:ext cx="655166" cy="19262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3461A228-5195-4176-B74B-F884A4B277D4}"/>
              </a:ext>
            </a:extLst>
          </p:cNvPr>
          <p:cNvSpPr txBox="1"/>
          <p:nvPr/>
        </p:nvSpPr>
        <p:spPr>
          <a:xfrm>
            <a:off x="59504" y="3580830"/>
            <a:ext cx="2305743" cy="483402"/>
          </a:xfrm>
          <a:prstGeom prst="rect">
            <a:avLst/>
          </a:prstGeom>
          <a:noFill/>
        </p:spPr>
        <p:txBody>
          <a:bodyPr wrap="square" rtlCol="0">
            <a:spAutoFit/>
          </a:bodyPr>
          <a:lstStyle/>
          <a:p>
            <a:pPr>
              <a:lnSpc>
                <a:spcPts val="3266"/>
              </a:lnSpc>
            </a:pPr>
            <a:r>
              <a:rPr lang="it-IT" sz="2177" u="sng" dirty="0">
                <a:solidFill>
                  <a:schemeClr val="tx2"/>
                </a:solidFill>
              </a:rPr>
              <a:t>Accessibilità</a:t>
            </a:r>
          </a:p>
        </p:txBody>
      </p:sp>
      <p:sp>
        <p:nvSpPr>
          <p:cNvPr id="23" name="CasellaDiTesto 22">
            <a:extLst>
              <a:ext uri="{FF2B5EF4-FFF2-40B4-BE49-F238E27FC236}">
                <a16:creationId xmlns:a16="http://schemas.microsoft.com/office/drawing/2014/main" id="{AAB61AFF-7CA6-4245-92CB-2A2C5327176E}"/>
              </a:ext>
            </a:extLst>
          </p:cNvPr>
          <p:cNvSpPr txBox="1"/>
          <p:nvPr/>
        </p:nvSpPr>
        <p:spPr>
          <a:xfrm>
            <a:off x="2382105" y="3132723"/>
            <a:ext cx="3187960" cy="483402"/>
          </a:xfrm>
          <a:prstGeom prst="rect">
            <a:avLst/>
          </a:prstGeom>
          <a:noFill/>
        </p:spPr>
        <p:txBody>
          <a:bodyPr wrap="square" rtlCol="0">
            <a:spAutoFit/>
          </a:bodyPr>
          <a:lstStyle/>
          <a:p>
            <a:pPr>
              <a:lnSpc>
                <a:spcPts val="3266"/>
              </a:lnSpc>
            </a:pPr>
            <a:r>
              <a:rPr lang="it-IT" sz="2177" dirty="0">
                <a:solidFill>
                  <a:schemeClr val="tx2"/>
                </a:solidFill>
              </a:rPr>
              <a:t>Comunicazione dei dati</a:t>
            </a:r>
          </a:p>
        </p:txBody>
      </p:sp>
      <p:sp>
        <p:nvSpPr>
          <p:cNvPr id="24" name="CasellaDiTesto 23">
            <a:extLst>
              <a:ext uri="{FF2B5EF4-FFF2-40B4-BE49-F238E27FC236}">
                <a16:creationId xmlns:a16="http://schemas.microsoft.com/office/drawing/2014/main" id="{AF507709-32A6-40D1-A180-79B153EE487B}"/>
              </a:ext>
            </a:extLst>
          </p:cNvPr>
          <p:cNvSpPr txBox="1"/>
          <p:nvPr/>
        </p:nvSpPr>
        <p:spPr>
          <a:xfrm>
            <a:off x="2414618" y="3654913"/>
            <a:ext cx="4919504" cy="483402"/>
          </a:xfrm>
          <a:prstGeom prst="rect">
            <a:avLst/>
          </a:prstGeom>
          <a:noFill/>
        </p:spPr>
        <p:txBody>
          <a:bodyPr wrap="square" rtlCol="0">
            <a:spAutoFit/>
          </a:bodyPr>
          <a:lstStyle/>
          <a:p>
            <a:pPr>
              <a:lnSpc>
                <a:spcPts val="3266"/>
              </a:lnSpc>
            </a:pPr>
            <a:r>
              <a:rPr lang="it-IT" sz="2177" dirty="0">
                <a:solidFill>
                  <a:schemeClr val="tx2"/>
                </a:solidFill>
              </a:rPr>
              <a:t>Apertura (dopo l’acquisizione dei dati)</a:t>
            </a:r>
          </a:p>
        </p:txBody>
      </p:sp>
      <p:sp>
        <p:nvSpPr>
          <p:cNvPr id="26" name="CasellaDiTesto 25">
            <a:extLst>
              <a:ext uri="{FF2B5EF4-FFF2-40B4-BE49-F238E27FC236}">
                <a16:creationId xmlns:a16="http://schemas.microsoft.com/office/drawing/2014/main" id="{99D7D856-B5F0-4E07-AD3A-10B9B22E69D7}"/>
              </a:ext>
            </a:extLst>
          </p:cNvPr>
          <p:cNvSpPr txBox="1"/>
          <p:nvPr/>
        </p:nvSpPr>
        <p:spPr>
          <a:xfrm>
            <a:off x="2361514" y="4196763"/>
            <a:ext cx="2008444" cy="483402"/>
          </a:xfrm>
          <a:prstGeom prst="rect">
            <a:avLst/>
          </a:prstGeom>
          <a:noFill/>
        </p:spPr>
        <p:txBody>
          <a:bodyPr wrap="square" rtlCol="0">
            <a:spAutoFit/>
          </a:bodyPr>
          <a:lstStyle/>
          <a:p>
            <a:pPr>
              <a:lnSpc>
                <a:spcPts val="3266"/>
              </a:lnSpc>
            </a:pPr>
            <a:r>
              <a:rPr lang="it-IT" sz="2177" dirty="0">
                <a:solidFill>
                  <a:schemeClr val="tx2"/>
                </a:solidFill>
              </a:rPr>
              <a:t>semantica</a:t>
            </a:r>
          </a:p>
        </p:txBody>
      </p:sp>
      <p:cxnSp>
        <p:nvCxnSpPr>
          <p:cNvPr id="27" name="Connettore diritto 26">
            <a:extLst>
              <a:ext uri="{FF2B5EF4-FFF2-40B4-BE49-F238E27FC236}">
                <a16:creationId xmlns:a16="http://schemas.microsoft.com/office/drawing/2014/main" id="{41DA6E6E-D3B5-47A9-89E5-02BEA77B2DE4}"/>
              </a:ext>
            </a:extLst>
          </p:cNvPr>
          <p:cNvCxnSpPr>
            <a:cxnSpLocks/>
          </p:cNvCxnSpPr>
          <p:nvPr/>
        </p:nvCxnSpPr>
        <p:spPr>
          <a:xfrm flipV="1">
            <a:off x="1726938" y="3511510"/>
            <a:ext cx="655166" cy="319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32855DF5-8DC0-42AD-8F39-E31598895919}"/>
              </a:ext>
            </a:extLst>
          </p:cNvPr>
          <p:cNvCxnSpPr>
            <a:cxnSpLocks/>
          </p:cNvCxnSpPr>
          <p:nvPr/>
        </p:nvCxnSpPr>
        <p:spPr>
          <a:xfrm>
            <a:off x="1726938" y="3897644"/>
            <a:ext cx="655166" cy="13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3D3FCD2A-C6A4-4E89-81E1-D0EAEE2936FF}"/>
              </a:ext>
            </a:extLst>
          </p:cNvPr>
          <p:cNvCxnSpPr>
            <a:cxnSpLocks/>
          </p:cNvCxnSpPr>
          <p:nvPr/>
        </p:nvCxnSpPr>
        <p:spPr>
          <a:xfrm>
            <a:off x="1726938" y="3958441"/>
            <a:ext cx="588937" cy="408646"/>
          </a:xfrm>
          <a:prstGeom prst="line">
            <a:avLst/>
          </a:prstGeom>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ED262C31-730E-4F2D-9011-A050CF33ED10}"/>
              </a:ext>
            </a:extLst>
          </p:cNvPr>
          <p:cNvSpPr txBox="1"/>
          <p:nvPr/>
        </p:nvSpPr>
        <p:spPr>
          <a:xfrm>
            <a:off x="141388" y="5460367"/>
            <a:ext cx="2305743" cy="483402"/>
          </a:xfrm>
          <a:prstGeom prst="rect">
            <a:avLst/>
          </a:prstGeom>
          <a:noFill/>
        </p:spPr>
        <p:txBody>
          <a:bodyPr wrap="square" rtlCol="0">
            <a:spAutoFit/>
          </a:bodyPr>
          <a:lstStyle/>
          <a:p>
            <a:pPr>
              <a:lnSpc>
                <a:spcPts val="3266"/>
              </a:lnSpc>
            </a:pPr>
            <a:r>
              <a:rPr lang="it-IT" sz="2177" u="sng" dirty="0">
                <a:solidFill>
                  <a:schemeClr val="tx2"/>
                </a:solidFill>
              </a:rPr>
              <a:t>Rilevanza</a:t>
            </a:r>
          </a:p>
        </p:txBody>
      </p:sp>
      <p:sp>
        <p:nvSpPr>
          <p:cNvPr id="33" name="CasellaDiTesto 32">
            <a:extLst>
              <a:ext uri="{FF2B5EF4-FFF2-40B4-BE49-F238E27FC236}">
                <a16:creationId xmlns:a16="http://schemas.microsoft.com/office/drawing/2014/main" id="{0074BB9C-1A1D-4413-8B0C-B5B75FB7E07C}"/>
              </a:ext>
            </a:extLst>
          </p:cNvPr>
          <p:cNvSpPr txBox="1"/>
          <p:nvPr/>
        </p:nvSpPr>
        <p:spPr>
          <a:xfrm>
            <a:off x="2382105" y="5128808"/>
            <a:ext cx="4027987" cy="483402"/>
          </a:xfrm>
          <a:prstGeom prst="rect">
            <a:avLst/>
          </a:prstGeom>
          <a:noFill/>
        </p:spPr>
        <p:txBody>
          <a:bodyPr wrap="square" rtlCol="0">
            <a:spAutoFit/>
          </a:bodyPr>
          <a:lstStyle/>
          <a:p>
            <a:pPr>
              <a:lnSpc>
                <a:spcPts val="3266"/>
              </a:lnSpc>
            </a:pPr>
            <a:r>
              <a:rPr lang="it-IT" sz="2177" dirty="0">
                <a:solidFill>
                  <a:schemeClr val="tx2"/>
                </a:solidFill>
              </a:rPr>
              <a:t>Generale (adatta per LCA)</a:t>
            </a:r>
          </a:p>
        </p:txBody>
      </p:sp>
      <p:sp>
        <p:nvSpPr>
          <p:cNvPr id="34" name="CasellaDiTesto 33">
            <a:extLst>
              <a:ext uri="{FF2B5EF4-FFF2-40B4-BE49-F238E27FC236}">
                <a16:creationId xmlns:a16="http://schemas.microsoft.com/office/drawing/2014/main" id="{CE9D15BB-2AB8-4A81-8830-913D57E11CF7}"/>
              </a:ext>
            </a:extLst>
          </p:cNvPr>
          <p:cNvSpPr txBox="1"/>
          <p:nvPr/>
        </p:nvSpPr>
        <p:spPr>
          <a:xfrm>
            <a:off x="2414618" y="5650998"/>
            <a:ext cx="5465522" cy="483402"/>
          </a:xfrm>
          <a:prstGeom prst="rect">
            <a:avLst/>
          </a:prstGeom>
          <a:noFill/>
        </p:spPr>
        <p:txBody>
          <a:bodyPr wrap="square" rtlCol="0">
            <a:spAutoFit/>
          </a:bodyPr>
          <a:lstStyle/>
          <a:p>
            <a:pPr>
              <a:lnSpc>
                <a:spcPts val="3266"/>
              </a:lnSpc>
            </a:pPr>
            <a:r>
              <a:rPr lang="it-IT" sz="2177" dirty="0">
                <a:solidFill>
                  <a:schemeClr val="tx2"/>
                </a:solidFill>
              </a:rPr>
              <a:t>Specifica (adatta per il caso specifico)</a:t>
            </a:r>
          </a:p>
        </p:txBody>
      </p:sp>
      <p:cxnSp>
        <p:nvCxnSpPr>
          <p:cNvPr id="35" name="Connettore diritto 34">
            <a:extLst>
              <a:ext uri="{FF2B5EF4-FFF2-40B4-BE49-F238E27FC236}">
                <a16:creationId xmlns:a16="http://schemas.microsoft.com/office/drawing/2014/main" id="{2B2D0377-B09C-4F17-A1E8-ECCB910E47F8}"/>
              </a:ext>
            </a:extLst>
          </p:cNvPr>
          <p:cNvCxnSpPr/>
          <p:nvPr/>
        </p:nvCxnSpPr>
        <p:spPr>
          <a:xfrm flipV="1">
            <a:off x="1726939" y="5507595"/>
            <a:ext cx="655165" cy="18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7D646F38-0DE9-49CC-A9B6-BC262B76EC6C}"/>
              </a:ext>
            </a:extLst>
          </p:cNvPr>
          <p:cNvCxnSpPr>
            <a:cxnSpLocks/>
          </p:cNvCxnSpPr>
          <p:nvPr/>
        </p:nvCxnSpPr>
        <p:spPr>
          <a:xfrm>
            <a:off x="1726938" y="5714677"/>
            <a:ext cx="655166" cy="1926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A253D041-67BD-4718-AF67-DF216927EC5D}"/>
              </a:ext>
            </a:extLst>
          </p:cNvPr>
          <p:cNvSpPr txBox="1"/>
          <p:nvPr/>
        </p:nvSpPr>
        <p:spPr>
          <a:xfrm>
            <a:off x="7267618" y="1019059"/>
            <a:ext cx="4919503" cy="483402"/>
          </a:xfrm>
          <a:prstGeom prst="rect">
            <a:avLst/>
          </a:prstGeom>
          <a:noFill/>
        </p:spPr>
        <p:txBody>
          <a:bodyPr wrap="square" rtlCol="0">
            <a:spAutoFit/>
          </a:bodyPr>
          <a:lstStyle/>
          <a:p>
            <a:pPr>
              <a:lnSpc>
                <a:spcPts val="3266"/>
              </a:lnSpc>
            </a:pPr>
            <a:r>
              <a:rPr lang="it-IT" sz="2177" b="1" dirty="0">
                <a:solidFill>
                  <a:schemeClr val="tx2"/>
                </a:solidFill>
              </a:rPr>
              <a:t>….considerare anche la copertura… </a:t>
            </a:r>
          </a:p>
        </p:txBody>
      </p:sp>
      <p:sp>
        <p:nvSpPr>
          <p:cNvPr id="31" name="CasellaDiTesto 30">
            <a:extLst>
              <a:ext uri="{FF2B5EF4-FFF2-40B4-BE49-F238E27FC236}">
                <a16:creationId xmlns:a16="http://schemas.microsoft.com/office/drawing/2014/main" id="{F4F4F14E-4353-49C5-9341-CAA64AF42A6F}"/>
              </a:ext>
            </a:extLst>
          </p:cNvPr>
          <p:cNvSpPr txBox="1"/>
          <p:nvPr/>
        </p:nvSpPr>
        <p:spPr>
          <a:xfrm>
            <a:off x="9015285" y="1930697"/>
            <a:ext cx="2305743" cy="1329788"/>
          </a:xfrm>
          <a:prstGeom prst="rect">
            <a:avLst/>
          </a:prstGeom>
          <a:noFill/>
        </p:spPr>
        <p:txBody>
          <a:bodyPr wrap="square" rtlCol="0">
            <a:spAutoFit/>
          </a:bodyPr>
          <a:lstStyle/>
          <a:p>
            <a:pPr marL="311079" indent="-311079">
              <a:lnSpc>
                <a:spcPts val="3266"/>
              </a:lnSpc>
              <a:buFont typeface="Arial" panose="020B0604020202020204" pitchFamily="34" charset="0"/>
              <a:buChar char="•"/>
            </a:pPr>
            <a:r>
              <a:rPr lang="it-IT" sz="2177" dirty="0">
                <a:solidFill>
                  <a:schemeClr val="tx2"/>
                </a:solidFill>
              </a:rPr>
              <a:t>Temporale</a:t>
            </a:r>
          </a:p>
          <a:p>
            <a:pPr marL="311079" indent="-311079">
              <a:lnSpc>
                <a:spcPts val="3266"/>
              </a:lnSpc>
              <a:buFont typeface="Arial" panose="020B0604020202020204" pitchFamily="34" charset="0"/>
              <a:buChar char="•"/>
            </a:pPr>
            <a:r>
              <a:rPr lang="it-IT" sz="2177" dirty="0">
                <a:solidFill>
                  <a:schemeClr val="tx2"/>
                </a:solidFill>
              </a:rPr>
              <a:t>Geografica</a:t>
            </a:r>
          </a:p>
          <a:p>
            <a:pPr marL="311079" indent="-311079">
              <a:lnSpc>
                <a:spcPts val="3266"/>
              </a:lnSpc>
              <a:buFont typeface="Arial" panose="020B0604020202020204" pitchFamily="34" charset="0"/>
              <a:buChar char="•"/>
            </a:pPr>
            <a:r>
              <a:rPr lang="it-IT" sz="2177" dirty="0">
                <a:solidFill>
                  <a:schemeClr val="tx2"/>
                </a:solidFill>
              </a:rPr>
              <a:t>Tecnologica</a:t>
            </a:r>
          </a:p>
        </p:txBody>
      </p:sp>
      <p:sp>
        <p:nvSpPr>
          <p:cNvPr id="37" name="Segnaposto numero diapositiva 3">
            <a:extLst>
              <a:ext uri="{FF2B5EF4-FFF2-40B4-BE49-F238E27FC236}">
                <a16:creationId xmlns:a16="http://schemas.microsoft.com/office/drawing/2014/main" id="{969D620F-6775-4144-8656-6AA874A4373C}"/>
              </a:ext>
            </a:extLst>
          </p:cNvPr>
          <p:cNvSpPr txBox="1">
            <a:spLocks/>
          </p:cNvSpPr>
          <p:nvPr/>
        </p:nvSpPr>
        <p:spPr>
          <a:xfrm>
            <a:off x="8627088" y="652490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25</a:t>
            </a:fld>
            <a:endParaRPr lang="en-US" sz="1000" noProof="1"/>
          </a:p>
        </p:txBody>
      </p:sp>
      <p:pic>
        <p:nvPicPr>
          <p:cNvPr id="38" name="Immagine 37">
            <a:extLst>
              <a:ext uri="{FF2B5EF4-FFF2-40B4-BE49-F238E27FC236}">
                <a16:creationId xmlns:a16="http://schemas.microsoft.com/office/drawing/2014/main" id="{BDD0C65B-66FC-42C2-ADFB-CA386D06E0E5}"/>
              </a:ext>
            </a:extLst>
          </p:cNvPr>
          <p:cNvPicPr>
            <a:picLocks noChangeAspect="1"/>
          </p:cNvPicPr>
          <p:nvPr/>
        </p:nvPicPr>
        <p:blipFill>
          <a:blip r:embed="rId3"/>
          <a:stretch>
            <a:fillRect/>
          </a:stretch>
        </p:blipFill>
        <p:spPr>
          <a:xfrm>
            <a:off x="141388" y="6299332"/>
            <a:ext cx="1572904" cy="451143"/>
          </a:xfrm>
          <a:prstGeom prst="rect">
            <a:avLst/>
          </a:prstGeom>
        </p:spPr>
      </p:pic>
      <p:pic>
        <p:nvPicPr>
          <p:cNvPr id="39" name="Immagine 38">
            <a:extLst>
              <a:ext uri="{FF2B5EF4-FFF2-40B4-BE49-F238E27FC236}">
                <a16:creationId xmlns:a16="http://schemas.microsoft.com/office/drawing/2014/main" id="{76AB7A07-0AC2-4731-AEA9-485991DC1372}"/>
              </a:ext>
            </a:extLst>
          </p:cNvPr>
          <p:cNvPicPr>
            <a:picLocks noChangeAspect="1"/>
          </p:cNvPicPr>
          <p:nvPr/>
        </p:nvPicPr>
        <p:blipFill>
          <a:blip r:embed="rId4"/>
          <a:stretch>
            <a:fillRect/>
          </a:stretch>
        </p:blipFill>
        <p:spPr>
          <a:xfrm>
            <a:off x="10630183" y="5427376"/>
            <a:ext cx="1103472" cy="1097375"/>
          </a:xfrm>
          <a:prstGeom prst="rect">
            <a:avLst/>
          </a:prstGeom>
        </p:spPr>
      </p:pic>
    </p:spTree>
    <p:extLst>
      <p:ext uri="{BB962C8B-B14F-4D97-AF65-F5344CB8AC3E}">
        <p14:creationId xmlns:p14="http://schemas.microsoft.com/office/powerpoint/2010/main" val="36715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702975D2-015F-496A-8D94-A7C0B8759BC0}"/>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10</a:t>
            </a:r>
            <a:endParaRPr lang="it-IT" sz="1633" b="1">
              <a:solidFill>
                <a:srgbClr val="FFFFFF"/>
              </a:solidFill>
              <a:latin typeface="Calibri"/>
            </a:endParaRPr>
          </a:p>
        </p:txBody>
      </p:sp>
      <p:sp>
        <p:nvSpPr>
          <p:cNvPr id="5" name="Rectangle 1">
            <a:extLst>
              <a:ext uri="{FF2B5EF4-FFF2-40B4-BE49-F238E27FC236}">
                <a16:creationId xmlns:a16="http://schemas.microsoft.com/office/drawing/2014/main" id="{6892D39F-77E1-4E1E-849C-9CD17B518C8E}"/>
              </a:ext>
            </a:extLst>
          </p:cNvPr>
          <p:cNvSpPr txBox="1"/>
          <p:nvPr/>
        </p:nvSpPr>
        <p:spPr>
          <a:xfrm>
            <a:off x="2053729" y="2189422"/>
            <a:ext cx="8637151" cy="231496"/>
          </a:xfrm>
          <a:prstGeom prst="rect">
            <a:avLst/>
          </a:prstGeom>
          <a:noFill/>
          <a:ln cap="flat">
            <a:noFill/>
          </a:ln>
        </p:spPr>
        <p:txBody>
          <a:bodyPr vert="horz" wrap="square" lIns="0" tIns="0" rIns="0" bIns="0" anchor="t" anchorCtr="0" compatLnSpc="1">
            <a:noAutofit/>
          </a:bodyPr>
          <a:lstStyle/>
          <a:p>
            <a:pPr indent="-321124" defTabSz="829544" hangingPunct="0">
              <a:lnSpc>
                <a:spcPct val="101000"/>
              </a:lnSpc>
              <a:spcAft>
                <a:spcPts val="1284"/>
              </a:spcAft>
              <a:tabLst>
                <a:tab pos="322618" algn="l"/>
                <a:tab pos="421200" algn="l"/>
                <a:tab pos="843886" algn="l"/>
                <a:tab pos="1266580" algn="l"/>
                <a:tab pos="1689274" algn="l"/>
                <a:tab pos="2111968" algn="l"/>
                <a:tab pos="2534653" algn="l"/>
                <a:tab pos="2957348" algn="l"/>
                <a:tab pos="3380041" algn="l"/>
                <a:tab pos="3802736" algn="l"/>
                <a:tab pos="4225421" algn="l"/>
                <a:tab pos="4648115" algn="l"/>
                <a:tab pos="5070809" algn="l"/>
                <a:tab pos="5493503" algn="l"/>
                <a:tab pos="5916189" algn="l"/>
                <a:tab pos="6338883" algn="l"/>
                <a:tab pos="6761577" algn="l"/>
                <a:tab pos="7184271" algn="l"/>
                <a:tab pos="7606956" algn="l"/>
                <a:tab pos="8029651" algn="l"/>
                <a:tab pos="8452344" algn="l"/>
              </a:tabLst>
              <a:defRPr sz="1800" b="0" i="0" u="none" strike="noStrike" kern="0" cap="none" spc="0" baseline="0">
                <a:solidFill>
                  <a:srgbClr val="000000"/>
                </a:solidFill>
                <a:uFillTx/>
              </a:defRPr>
            </a:pPr>
            <a:r>
              <a:rPr lang="it-IT" sz="1505" b="1">
                <a:solidFill>
                  <a:srgbClr val="FFFFFF"/>
                </a:solidFill>
                <a:latin typeface="Tahoma" pitchFamily="34"/>
                <a:ea typeface="Microsoft YaHei" pitchFamily="2"/>
                <a:cs typeface="Arial" pitchFamily="2"/>
              </a:rPr>
              <a:t> LCA (= </a:t>
            </a:r>
            <a:r>
              <a:rPr lang="it-IT" sz="1505" b="1" i="1">
                <a:solidFill>
                  <a:srgbClr val="FFFFFF"/>
                </a:solidFill>
                <a:latin typeface="Tahoma" pitchFamily="34"/>
                <a:ea typeface="Microsoft YaHei" pitchFamily="2"/>
                <a:cs typeface="Arial" pitchFamily="2"/>
              </a:rPr>
              <a:t>life cycle assessment</a:t>
            </a:r>
            <a:r>
              <a:rPr lang="it-IT" sz="1505" b="1">
                <a:solidFill>
                  <a:srgbClr val="FFFFFF"/>
                </a:solidFill>
                <a:latin typeface="Tahoma" pitchFamily="34"/>
                <a:ea typeface="Microsoft YaHei" pitchFamily="2"/>
                <a:cs typeface="Arial" pitchFamily="2"/>
              </a:rPr>
              <a:t>)</a:t>
            </a:r>
          </a:p>
        </p:txBody>
      </p:sp>
      <p:sp>
        <p:nvSpPr>
          <p:cNvPr id="8" name="Titolo 1">
            <a:extLst>
              <a:ext uri="{FF2B5EF4-FFF2-40B4-BE49-F238E27FC236}">
                <a16:creationId xmlns:a16="http://schemas.microsoft.com/office/drawing/2014/main" id="{CE8BD48C-0157-4FC5-9CEB-23D2EAE9009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9" name="CasellaDiTesto 8">
            <a:extLst>
              <a:ext uri="{FF2B5EF4-FFF2-40B4-BE49-F238E27FC236}">
                <a16:creationId xmlns:a16="http://schemas.microsoft.com/office/drawing/2014/main" id="{240E1395-76CD-4943-8E36-B32ABBFE6717}"/>
              </a:ext>
            </a:extLst>
          </p:cNvPr>
          <p:cNvSpPr txBox="1"/>
          <p:nvPr/>
        </p:nvSpPr>
        <p:spPr>
          <a:xfrm>
            <a:off x="1101399" y="2420917"/>
            <a:ext cx="6352963" cy="3010311"/>
          </a:xfrm>
          <a:prstGeom prst="rect">
            <a:avLst/>
          </a:prstGeom>
          <a:noFill/>
        </p:spPr>
        <p:txBody>
          <a:bodyPr wrap="square" rtlCol="0">
            <a:spAutoFit/>
          </a:bodyPr>
          <a:lstStyle/>
          <a:p>
            <a:pPr algn="ctr">
              <a:lnSpc>
                <a:spcPts val="3266"/>
              </a:lnSpc>
            </a:pPr>
            <a:r>
              <a:rPr lang="it-IT" sz="1814" u="sng" dirty="0">
                <a:solidFill>
                  <a:schemeClr val="tx2"/>
                </a:solidFill>
              </a:rPr>
              <a:t>Operativamente</a:t>
            </a:r>
            <a:r>
              <a:rPr lang="it-IT" sz="1814" dirty="0">
                <a:solidFill>
                  <a:schemeClr val="tx2"/>
                </a:solidFill>
              </a:rPr>
              <a:t>:</a:t>
            </a:r>
          </a:p>
          <a:p>
            <a:pPr algn="ctr">
              <a:lnSpc>
                <a:spcPts val="3266"/>
              </a:lnSpc>
            </a:pPr>
            <a:endParaRPr lang="it-IT" sz="1814" dirty="0">
              <a:solidFill>
                <a:schemeClr val="tx2"/>
              </a:solidFill>
            </a:endParaRPr>
          </a:p>
          <a:p>
            <a:pPr algn="ctr">
              <a:lnSpc>
                <a:spcPts val="3266"/>
              </a:lnSpc>
            </a:pPr>
            <a:r>
              <a:rPr lang="it-IT" sz="1814" b="1" dirty="0">
                <a:solidFill>
                  <a:schemeClr val="tx2"/>
                </a:solidFill>
              </a:rPr>
              <a:t>Step4 (lavoro di LCA da ufficio): </a:t>
            </a:r>
          </a:p>
          <a:p>
            <a:pPr marL="414772" indent="-414772">
              <a:lnSpc>
                <a:spcPts val="3266"/>
              </a:lnSpc>
              <a:buFont typeface="+mj-lt"/>
              <a:buAutoNum type="arabicPeriod"/>
            </a:pPr>
            <a:r>
              <a:rPr lang="it-IT" sz="1814" dirty="0">
                <a:solidFill>
                  <a:schemeClr val="tx2"/>
                </a:solidFill>
              </a:rPr>
              <a:t>Impostazione del modello </a:t>
            </a:r>
          </a:p>
          <a:p>
            <a:pPr marL="414772" indent="-414772">
              <a:lnSpc>
                <a:spcPts val="3266"/>
              </a:lnSpc>
              <a:buFont typeface="+mj-lt"/>
              <a:buAutoNum type="arabicPeriod"/>
            </a:pPr>
            <a:r>
              <a:rPr lang="it-IT" sz="1814" dirty="0">
                <a:solidFill>
                  <a:schemeClr val="tx2"/>
                </a:solidFill>
              </a:rPr>
              <a:t>Assemblaggio di tutti i dati ambientali ottenuti</a:t>
            </a:r>
          </a:p>
          <a:p>
            <a:pPr>
              <a:lnSpc>
                <a:spcPts val="3266"/>
              </a:lnSpc>
            </a:pPr>
            <a:r>
              <a:rPr lang="it-IT" sz="1814" dirty="0">
                <a:solidFill>
                  <a:schemeClr val="tx2"/>
                </a:solidFill>
              </a:rPr>
              <a:t>(analisi dell’inventario - </a:t>
            </a:r>
            <a:r>
              <a:rPr lang="it-IT" sz="1814" i="1" dirty="0">
                <a:solidFill>
                  <a:schemeClr val="tx2"/>
                </a:solidFill>
              </a:rPr>
              <a:t>life </a:t>
            </a:r>
            <a:r>
              <a:rPr lang="it-IT" sz="1814" i="1" dirty="0" err="1">
                <a:solidFill>
                  <a:schemeClr val="tx2"/>
                </a:solidFill>
              </a:rPr>
              <a:t>cycle</a:t>
            </a:r>
            <a:r>
              <a:rPr lang="it-IT" sz="1814" i="1" dirty="0">
                <a:solidFill>
                  <a:schemeClr val="tx2"/>
                </a:solidFill>
              </a:rPr>
              <a:t> </a:t>
            </a:r>
            <a:r>
              <a:rPr lang="it-IT" sz="1814" i="1" dirty="0" err="1">
                <a:solidFill>
                  <a:schemeClr val="tx2"/>
                </a:solidFill>
              </a:rPr>
              <a:t>inventory</a:t>
            </a:r>
            <a:r>
              <a:rPr lang="it-IT" sz="1814" i="1" dirty="0">
                <a:solidFill>
                  <a:schemeClr val="tx2"/>
                </a:solidFill>
              </a:rPr>
              <a:t> </a:t>
            </a:r>
            <a:r>
              <a:rPr lang="it-IT" sz="1814" i="1" dirty="0" err="1">
                <a:solidFill>
                  <a:schemeClr val="tx2"/>
                </a:solidFill>
              </a:rPr>
              <a:t>results</a:t>
            </a:r>
            <a:r>
              <a:rPr lang="it-IT" sz="1814" i="1" dirty="0">
                <a:solidFill>
                  <a:schemeClr val="tx2"/>
                </a:solidFill>
              </a:rPr>
              <a:t> = </a:t>
            </a:r>
            <a:r>
              <a:rPr lang="it-IT" sz="1814" b="1" dirty="0">
                <a:solidFill>
                  <a:schemeClr val="tx2"/>
                </a:solidFill>
              </a:rPr>
              <a:t>LCI</a:t>
            </a:r>
            <a:r>
              <a:rPr lang="it-IT" sz="1814" dirty="0">
                <a:solidFill>
                  <a:schemeClr val="tx2"/>
                </a:solidFill>
              </a:rPr>
              <a:t>) </a:t>
            </a:r>
          </a:p>
          <a:p>
            <a:pPr marL="414772" indent="-414772">
              <a:lnSpc>
                <a:spcPts val="3266"/>
              </a:lnSpc>
              <a:buFont typeface="+mj-lt"/>
              <a:buAutoNum type="arabicPeriod"/>
            </a:pPr>
            <a:endParaRPr lang="it-IT" sz="1814" dirty="0">
              <a:solidFill>
                <a:schemeClr val="tx2"/>
              </a:solidFill>
            </a:endParaRPr>
          </a:p>
        </p:txBody>
      </p:sp>
      <p:sp>
        <p:nvSpPr>
          <p:cNvPr id="10" name="Freccia a destra 9">
            <a:extLst>
              <a:ext uri="{FF2B5EF4-FFF2-40B4-BE49-F238E27FC236}">
                <a16:creationId xmlns:a16="http://schemas.microsoft.com/office/drawing/2014/main" id="{B5AAF809-453F-41AD-85F8-E354DDCF4CA4}"/>
              </a:ext>
            </a:extLst>
          </p:cNvPr>
          <p:cNvSpPr/>
          <p:nvPr/>
        </p:nvSpPr>
        <p:spPr>
          <a:xfrm>
            <a:off x="7375499" y="1597906"/>
            <a:ext cx="687901" cy="303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a:p>
        </p:txBody>
      </p:sp>
      <p:pic>
        <p:nvPicPr>
          <p:cNvPr id="11" name="Immagine 10">
            <a:extLst>
              <a:ext uri="{FF2B5EF4-FFF2-40B4-BE49-F238E27FC236}">
                <a16:creationId xmlns:a16="http://schemas.microsoft.com/office/drawing/2014/main" id="{D2CB9DEB-837C-4299-9A98-632582A46E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2647" y="63005"/>
            <a:ext cx="3960869" cy="3069803"/>
          </a:xfrm>
          <a:prstGeom prst="rect">
            <a:avLst/>
          </a:prstGeom>
        </p:spPr>
      </p:pic>
      <p:sp>
        <p:nvSpPr>
          <p:cNvPr id="12" name="Segnaposto numero diapositiva 3">
            <a:extLst>
              <a:ext uri="{FF2B5EF4-FFF2-40B4-BE49-F238E27FC236}">
                <a16:creationId xmlns:a16="http://schemas.microsoft.com/office/drawing/2014/main" id="{516896A6-8C1A-4598-8962-1F7ED60C2981}"/>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26</a:t>
            </a:fld>
            <a:endParaRPr lang="en-US" sz="1000" noProof="1"/>
          </a:p>
        </p:txBody>
      </p:sp>
      <p:pic>
        <p:nvPicPr>
          <p:cNvPr id="13" name="Immagine 12">
            <a:extLst>
              <a:ext uri="{FF2B5EF4-FFF2-40B4-BE49-F238E27FC236}">
                <a16:creationId xmlns:a16="http://schemas.microsoft.com/office/drawing/2014/main" id="{511440CA-CCD8-4263-A006-AC218FB60BE7}"/>
              </a:ext>
            </a:extLst>
          </p:cNvPr>
          <p:cNvPicPr>
            <a:picLocks noChangeAspect="1"/>
          </p:cNvPicPr>
          <p:nvPr/>
        </p:nvPicPr>
        <p:blipFill>
          <a:blip r:embed="rId4"/>
          <a:stretch>
            <a:fillRect/>
          </a:stretch>
        </p:blipFill>
        <p:spPr>
          <a:xfrm>
            <a:off x="124900" y="6130778"/>
            <a:ext cx="1572904" cy="451143"/>
          </a:xfrm>
          <a:prstGeom prst="rect">
            <a:avLst/>
          </a:prstGeom>
        </p:spPr>
      </p:pic>
      <p:pic>
        <p:nvPicPr>
          <p:cNvPr id="14" name="Immagine 13">
            <a:extLst>
              <a:ext uri="{FF2B5EF4-FFF2-40B4-BE49-F238E27FC236}">
                <a16:creationId xmlns:a16="http://schemas.microsoft.com/office/drawing/2014/main" id="{7E228FBF-CFA3-495B-AB48-5A786FE23F61}"/>
              </a:ext>
            </a:extLst>
          </p:cNvPr>
          <p:cNvPicPr>
            <a:picLocks noChangeAspect="1"/>
          </p:cNvPicPr>
          <p:nvPr/>
        </p:nvPicPr>
        <p:blipFill>
          <a:blip r:embed="rId5"/>
          <a:stretch>
            <a:fillRect/>
          </a:stretch>
        </p:blipFill>
        <p:spPr>
          <a:xfrm>
            <a:off x="10613695" y="5258822"/>
            <a:ext cx="1103472" cy="1097375"/>
          </a:xfrm>
          <a:prstGeom prst="rect">
            <a:avLst/>
          </a:prstGeom>
        </p:spPr>
      </p:pic>
    </p:spTree>
    <p:extLst>
      <p:ext uri="{BB962C8B-B14F-4D97-AF65-F5344CB8AC3E}">
        <p14:creationId xmlns:p14="http://schemas.microsoft.com/office/powerpoint/2010/main" val="371373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a:extLst>
              <a:ext uri="{FF2B5EF4-FFF2-40B4-BE49-F238E27FC236}">
                <a16:creationId xmlns:a16="http://schemas.microsoft.com/office/drawing/2014/main" id="{594495EE-69B7-4359-ACC6-06A26199C275}"/>
              </a:ext>
            </a:extLst>
          </p:cNvPr>
          <p:cNvPicPr>
            <a:picLocks noChangeAspect="1"/>
          </p:cNvPicPr>
          <p:nvPr/>
        </p:nvPicPr>
        <p:blipFill>
          <a:blip r:embed="rId2"/>
          <a:srcRect/>
          <a:stretch>
            <a:fillRect/>
          </a:stretch>
        </p:blipFill>
        <p:spPr>
          <a:xfrm>
            <a:off x="8784517" y="-141352"/>
            <a:ext cx="4632967" cy="6096642"/>
          </a:xfrm>
          <a:prstGeom prst="rect">
            <a:avLst/>
          </a:prstGeom>
          <a:noFill/>
          <a:ln cap="flat">
            <a:noFill/>
          </a:ln>
        </p:spPr>
      </p:pic>
      <p:cxnSp>
        <p:nvCxnSpPr>
          <p:cNvPr id="6" name="Connettore 2 5">
            <a:extLst>
              <a:ext uri="{FF2B5EF4-FFF2-40B4-BE49-F238E27FC236}">
                <a16:creationId xmlns:a16="http://schemas.microsoft.com/office/drawing/2014/main" id="{5AA75D55-C447-4302-8AED-391D2C6588B3}"/>
              </a:ext>
            </a:extLst>
          </p:cNvPr>
          <p:cNvCxnSpPr/>
          <p:nvPr/>
        </p:nvCxnSpPr>
        <p:spPr>
          <a:xfrm flipV="1">
            <a:off x="86528" y="1028298"/>
            <a:ext cx="9421164" cy="30081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itolo 1">
            <a:extLst>
              <a:ext uri="{FF2B5EF4-FFF2-40B4-BE49-F238E27FC236}">
                <a16:creationId xmlns:a16="http://schemas.microsoft.com/office/drawing/2014/main" id="{DCB314EA-9DA3-42BE-8FFC-113E01EC642B}"/>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7" name="AutoShape 6">
            <a:extLst>
              <a:ext uri="{FF2B5EF4-FFF2-40B4-BE49-F238E27FC236}">
                <a16:creationId xmlns:a16="http://schemas.microsoft.com/office/drawing/2014/main" id="{35CFBDBA-DB33-4763-B7FA-271831C2CC2E}"/>
              </a:ext>
            </a:extLst>
          </p:cNvPr>
          <p:cNvSpPr/>
          <p:nvPr/>
        </p:nvSpPr>
        <p:spPr>
          <a:xfrm>
            <a:off x="86527" y="5015091"/>
            <a:ext cx="846839" cy="678071"/>
          </a:xfrm>
          <a:custGeom>
            <a:avLst/>
            <a:gdLst>
              <a:gd name="f0" fmla="val 10800000"/>
              <a:gd name="f1" fmla="val 5400000"/>
              <a:gd name="f2" fmla="val 16200000"/>
              <a:gd name="f3" fmla="val w"/>
              <a:gd name="f4" fmla="val h"/>
              <a:gd name="f5" fmla="val ss"/>
              <a:gd name="f6" fmla="val 0"/>
              <a:gd name="f7" fmla="*/ 5419351 1 1725033"/>
              <a:gd name="f8" fmla="val 45"/>
              <a:gd name="f9" fmla="val 4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9CCFF"/>
          </a:solidFill>
          <a:ln w="9528" cap="flat">
            <a:solidFill>
              <a:srgbClr val="000000"/>
            </a:solidFill>
            <a:prstDash val="solid"/>
            <a:round/>
          </a:ln>
        </p:spPr>
        <p:txBody>
          <a:bodyPr vert="horz" wrap="square" lIns="84669" tIns="42338" rIns="84669" bIns="42338" anchor="ctr" anchorCtr="1" compatLnSpc="1">
            <a:noAutofit/>
          </a:bodyPr>
          <a:lstStyle/>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Estrazione</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In cava</a:t>
            </a:r>
          </a:p>
        </p:txBody>
      </p:sp>
      <p:sp>
        <p:nvSpPr>
          <p:cNvPr id="8" name="AutoShape 7">
            <a:extLst>
              <a:ext uri="{FF2B5EF4-FFF2-40B4-BE49-F238E27FC236}">
                <a16:creationId xmlns:a16="http://schemas.microsoft.com/office/drawing/2014/main" id="{3BE6C37E-CEBB-44BC-8E1F-4B041800F2C5}"/>
              </a:ext>
            </a:extLst>
          </p:cNvPr>
          <p:cNvSpPr/>
          <p:nvPr/>
        </p:nvSpPr>
        <p:spPr>
          <a:xfrm>
            <a:off x="1102134" y="5454193"/>
            <a:ext cx="846839" cy="678071"/>
          </a:xfrm>
          <a:custGeom>
            <a:avLst/>
            <a:gdLst>
              <a:gd name="f0" fmla="val 10800000"/>
              <a:gd name="f1" fmla="val 5400000"/>
              <a:gd name="f2" fmla="val 16200000"/>
              <a:gd name="f3" fmla="val w"/>
              <a:gd name="f4" fmla="val h"/>
              <a:gd name="f5" fmla="val ss"/>
              <a:gd name="f6" fmla="val 0"/>
              <a:gd name="f7" fmla="*/ 5419351 1 1725033"/>
              <a:gd name="f8" fmla="val 45"/>
              <a:gd name="f9" fmla="val 4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9CCFF"/>
          </a:solidFill>
          <a:ln w="9528" cap="flat">
            <a:solidFill>
              <a:srgbClr val="000000"/>
            </a:solidFill>
            <a:prstDash val="solid"/>
            <a:round/>
          </a:ln>
        </p:spPr>
        <p:txBody>
          <a:bodyPr vert="horz" wrap="square" lIns="84669" tIns="42338" rIns="84669" bIns="42338" anchor="ctr" anchorCtr="1" compatLnSpc="1">
            <a:noAutofit/>
          </a:bodyPr>
          <a:lstStyle/>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trasporto</a:t>
            </a:r>
          </a:p>
        </p:txBody>
      </p:sp>
      <p:sp>
        <p:nvSpPr>
          <p:cNvPr id="9" name="AutoShape 8">
            <a:extLst>
              <a:ext uri="{FF2B5EF4-FFF2-40B4-BE49-F238E27FC236}">
                <a16:creationId xmlns:a16="http://schemas.microsoft.com/office/drawing/2014/main" id="{357BEBF8-12A9-489A-ABEA-9F24FDB6F02B}"/>
              </a:ext>
            </a:extLst>
          </p:cNvPr>
          <p:cNvSpPr/>
          <p:nvPr/>
        </p:nvSpPr>
        <p:spPr>
          <a:xfrm>
            <a:off x="2050532" y="5015091"/>
            <a:ext cx="1015606" cy="678071"/>
          </a:xfrm>
          <a:custGeom>
            <a:avLst/>
            <a:gdLst>
              <a:gd name="f0" fmla="val 10800000"/>
              <a:gd name="f1" fmla="val 5400000"/>
              <a:gd name="f2" fmla="val 16200000"/>
              <a:gd name="f3" fmla="val w"/>
              <a:gd name="f4" fmla="val h"/>
              <a:gd name="f5" fmla="val ss"/>
              <a:gd name="f6" fmla="val 0"/>
              <a:gd name="f7" fmla="*/ 5419351 1 1725033"/>
              <a:gd name="f8" fmla="val 45"/>
              <a:gd name="f9" fmla="val 4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9CCFF"/>
          </a:solidFill>
          <a:ln w="9528" cap="flat">
            <a:solidFill>
              <a:srgbClr val="000000"/>
            </a:solidFill>
            <a:prstDash val="solid"/>
            <a:round/>
          </a:ln>
        </p:spPr>
        <p:txBody>
          <a:bodyPr vert="horz" wrap="square" lIns="84669" tIns="42338" rIns="84669" bIns="42338" anchor="ctr" anchorCtr="1" compatLnSpc="1">
            <a:noAutofit/>
          </a:bodyPr>
          <a:lstStyle/>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Lavorazione</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del blocco</a:t>
            </a:r>
          </a:p>
        </p:txBody>
      </p:sp>
      <p:sp>
        <p:nvSpPr>
          <p:cNvPr id="10" name="AutoShape 9">
            <a:extLst>
              <a:ext uri="{FF2B5EF4-FFF2-40B4-BE49-F238E27FC236}">
                <a16:creationId xmlns:a16="http://schemas.microsoft.com/office/drawing/2014/main" id="{E780B88B-1C5D-42C5-A04E-EF03B78CF2B5}"/>
              </a:ext>
            </a:extLst>
          </p:cNvPr>
          <p:cNvSpPr/>
          <p:nvPr/>
        </p:nvSpPr>
        <p:spPr>
          <a:xfrm>
            <a:off x="3167706" y="5421335"/>
            <a:ext cx="846839" cy="678071"/>
          </a:xfrm>
          <a:custGeom>
            <a:avLst/>
            <a:gdLst>
              <a:gd name="f0" fmla="val 10800000"/>
              <a:gd name="f1" fmla="val 5400000"/>
              <a:gd name="f2" fmla="val 16200000"/>
              <a:gd name="f3" fmla="val w"/>
              <a:gd name="f4" fmla="val h"/>
              <a:gd name="f5" fmla="val ss"/>
              <a:gd name="f6" fmla="val 0"/>
              <a:gd name="f7" fmla="*/ 5419351 1 1725033"/>
              <a:gd name="f8" fmla="val 45"/>
              <a:gd name="f9" fmla="val 4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9CCFF"/>
          </a:solidFill>
          <a:ln w="9528" cap="flat">
            <a:solidFill>
              <a:srgbClr val="000000"/>
            </a:solidFill>
            <a:prstDash val="solid"/>
            <a:round/>
          </a:ln>
        </p:spPr>
        <p:txBody>
          <a:bodyPr vert="horz" wrap="square" lIns="84669" tIns="42338" rIns="84669" bIns="42338" anchor="ctr" anchorCtr="1" compatLnSpc="1">
            <a:noAutofit/>
          </a:bodyPr>
          <a:lstStyle/>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trasporto</a:t>
            </a:r>
          </a:p>
        </p:txBody>
      </p:sp>
      <p:sp>
        <p:nvSpPr>
          <p:cNvPr id="11" name="AutoShape 10">
            <a:extLst>
              <a:ext uri="{FF2B5EF4-FFF2-40B4-BE49-F238E27FC236}">
                <a16:creationId xmlns:a16="http://schemas.microsoft.com/office/drawing/2014/main" id="{C9F3247B-B404-439D-981F-C3B1F024A458}"/>
              </a:ext>
            </a:extLst>
          </p:cNvPr>
          <p:cNvSpPr/>
          <p:nvPr/>
        </p:nvSpPr>
        <p:spPr>
          <a:xfrm>
            <a:off x="4116103" y="5015091"/>
            <a:ext cx="914047" cy="678071"/>
          </a:xfrm>
          <a:custGeom>
            <a:avLst/>
            <a:gdLst>
              <a:gd name="f0" fmla="val 10800000"/>
              <a:gd name="f1" fmla="val 5400000"/>
              <a:gd name="f2" fmla="val 16200000"/>
              <a:gd name="f3" fmla="val w"/>
              <a:gd name="f4" fmla="val h"/>
              <a:gd name="f5" fmla="val ss"/>
              <a:gd name="f6" fmla="val 0"/>
              <a:gd name="f7" fmla="*/ 5419351 1 1725033"/>
              <a:gd name="f8" fmla="val 45"/>
              <a:gd name="f9" fmla="val 4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9CCFF"/>
          </a:solidFill>
          <a:ln w="9528" cap="flat">
            <a:solidFill>
              <a:srgbClr val="000000"/>
            </a:solidFill>
            <a:prstDash val="solid"/>
            <a:round/>
          </a:ln>
        </p:spPr>
        <p:txBody>
          <a:bodyPr vert="horz" wrap="square" lIns="84669" tIns="42338" rIns="84669" bIns="42338" anchor="ctr" anchorCtr="1" compatLnSpc="1">
            <a:noAutofit/>
          </a:bodyPr>
          <a:lstStyle/>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Produzione</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della lastra</a:t>
            </a:r>
          </a:p>
        </p:txBody>
      </p:sp>
      <p:sp>
        <p:nvSpPr>
          <p:cNvPr id="12" name="AutoShape 11">
            <a:extLst>
              <a:ext uri="{FF2B5EF4-FFF2-40B4-BE49-F238E27FC236}">
                <a16:creationId xmlns:a16="http://schemas.microsoft.com/office/drawing/2014/main" id="{F26D834B-3A9C-4C52-A684-F33DE4AC02F5}"/>
              </a:ext>
            </a:extLst>
          </p:cNvPr>
          <p:cNvSpPr/>
          <p:nvPr/>
        </p:nvSpPr>
        <p:spPr>
          <a:xfrm>
            <a:off x="5131711" y="5015091"/>
            <a:ext cx="846839" cy="678071"/>
          </a:xfrm>
          <a:custGeom>
            <a:avLst/>
            <a:gdLst>
              <a:gd name="f0" fmla="val 10800000"/>
              <a:gd name="f1" fmla="val 5400000"/>
              <a:gd name="f2" fmla="val 16200000"/>
              <a:gd name="f3" fmla="val w"/>
              <a:gd name="f4" fmla="val h"/>
              <a:gd name="f5" fmla="val ss"/>
              <a:gd name="f6" fmla="val 0"/>
              <a:gd name="f7" fmla="*/ 5419351 1 1725033"/>
              <a:gd name="f8" fmla="val 45"/>
              <a:gd name="f9" fmla="val 4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9CCFF"/>
          </a:solidFill>
          <a:ln w="9528" cap="flat">
            <a:solidFill>
              <a:srgbClr val="000000"/>
            </a:solidFill>
            <a:prstDash val="solid"/>
            <a:round/>
          </a:ln>
        </p:spPr>
        <p:txBody>
          <a:bodyPr vert="horz" wrap="square" lIns="84669" tIns="42338" rIns="84669" bIns="42338" anchor="ctr" anchorCtr="1" compatLnSpc="1">
            <a:noAutofit/>
          </a:bodyPr>
          <a:lstStyle/>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Posa in </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opera</a:t>
            </a:r>
          </a:p>
        </p:txBody>
      </p:sp>
      <p:sp>
        <p:nvSpPr>
          <p:cNvPr id="13" name="AutoShape 12">
            <a:extLst>
              <a:ext uri="{FF2B5EF4-FFF2-40B4-BE49-F238E27FC236}">
                <a16:creationId xmlns:a16="http://schemas.microsoft.com/office/drawing/2014/main" id="{2B46945F-19A4-4876-982E-9046508A1959}"/>
              </a:ext>
            </a:extLst>
          </p:cNvPr>
          <p:cNvSpPr/>
          <p:nvPr/>
        </p:nvSpPr>
        <p:spPr>
          <a:xfrm>
            <a:off x="6080108" y="5015091"/>
            <a:ext cx="1354642" cy="678071"/>
          </a:xfrm>
          <a:custGeom>
            <a:avLst/>
            <a:gdLst>
              <a:gd name="f0" fmla="val 10800000"/>
              <a:gd name="f1" fmla="val 5400000"/>
              <a:gd name="f2" fmla="val 16200000"/>
              <a:gd name="f3" fmla="val w"/>
              <a:gd name="f4" fmla="val h"/>
              <a:gd name="f5" fmla="val ss"/>
              <a:gd name="f6" fmla="val 0"/>
              <a:gd name="f7" fmla="*/ 5419351 1 1725033"/>
              <a:gd name="f8" fmla="val 45"/>
              <a:gd name="f9" fmla="val 4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9CCFF"/>
          </a:solidFill>
          <a:ln w="9528" cap="flat">
            <a:solidFill>
              <a:srgbClr val="000000"/>
            </a:solidFill>
            <a:prstDash val="solid"/>
            <a:round/>
          </a:ln>
        </p:spPr>
        <p:txBody>
          <a:bodyPr vert="horz" wrap="square" lIns="84669" tIns="42338" rIns="84669" bIns="42338" anchor="ctr" anchorCtr="1" compatLnSpc="1">
            <a:noAutofit/>
          </a:bodyPr>
          <a:lstStyle/>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Disassemblaggio</a:t>
            </a:r>
          </a:p>
          <a:p>
            <a:pPr algn="ctr" defTabSz="829544">
              <a:tabLst>
                <a:tab pos="0" algn="l"/>
                <a:tab pos="406127" algn="l"/>
                <a:tab pos="813699" algn="l"/>
                <a:tab pos="1221270" algn="l"/>
                <a:tab pos="1628841" algn="l"/>
                <a:tab pos="2036413" algn="l"/>
                <a:tab pos="2443984" algn="l"/>
                <a:tab pos="2851556" algn="l"/>
                <a:tab pos="3259128" algn="l"/>
                <a:tab pos="3666699" algn="l"/>
                <a:tab pos="4074271" algn="l"/>
                <a:tab pos="4481842" algn="l"/>
                <a:tab pos="4889413" algn="l"/>
                <a:tab pos="5296985" algn="l"/>
                <a:tab pos="5704556" algn="l"/>
                <a:tab pos="6112128" algn="l"/>
                <a:tab pos="6519699" algn="l"/>
                <a:tab pos="6927261" algn="l"/>
                <a:tab pos="7334833" algn="l"/>
                <a:tab pos="7742404" algn="l"/>
                <a:tab pos="8149975" algn="l"/>
              </a:tabLst>
              <a:defRPr sz="1800" b="0" i="0" u="none" strike="noStrike" kern="0" cap="none" spc="0" baseline="0">
                <a:solidFill>
                  <a:srgbClr val="000000"/>
                </a:solidFill>
                <a:uFillTx/>
              </a:defRPr>
            </a:pPr>
            <a:r>
              <a:rPr lang="it-IT" sz="1089" dirty="0">
                <a:solidFill>
                  <a:srgbClr val="000000"/>
                </a:solidFill>
                <a:latin typeface="Arial" pitchFamily="34"/>
                <a:ea typeface="SimSun" pitchFamily="2"/>
              </a:rPr>
              <a:t>e recupero</a:t>
            </a:r>
          </a:p>
        </p:txBody>
      </p:sp>
      <p:cxnSp>
        <p:nvCxnSpPr>
          <p:cNvPr id="14" name="AutoShape 13">
            <a:extLst>
              <a:ext uri="{FF2B5EF4-FFF2-40B4-BE49-F238E27FC236}">
                <a16:creationId xmlns:a16="http://schemas.microsoft.com/office/drawing/2014/main" id="{AA8922D0-477A-4324-A577-AD1548E77B6C}"/>
              </a:ext>
            </a:extLst>
          </p:cNvPr>
          <p:cNvCxnSpPr>
            <a:stCxn id="7" idx="0"/>
            <a:endCxn id="11" idx="0"/>
          </p:cNvCxnSpPr>
          <p:nvPr/>
        </p:nvCxnSpPr>
        <p:spPr>
          <a:xfrm rot="5400000" flipH="1" flipV="1">
            <a:off x="2541536" y="2983500"/>
            <a:ext cx="11521" cy="4063180"/>
          </a:xfrm>
          <a:prstGeom prst="bentConnector3">
            <a:avLst>
              <a:gd name="adj1" fmla="val 1800000"/>
            </a:avLst>
          </a:prstGeom>
          <a:noFill/>
          <a:ln w="9528" cap="flat">
            <a:solidFill>
              <a:srgbClr val="000000"/>
            </a:solidFill>
            <a:prstDash val="solid"/>
            <a:round/>
          </a:ln>
        </p:spPr>
      </p:cxnSp>
      <p:cxnSp>
        <p:nvCxnSpPr>
          <p:cNvPr id="15" name="AutoShape 14">
            <a:extLst>
              <a:ext uri="{FF2B5EF4-FFF2-40B4-BE49-F238E27FC236}">
                <a16:creationId xmlns:a16="http://schemas.microsoft.com/office/drawing/2014/main" id="{9C61E7E2-7CFD-4C88-9D22-338355135E0A}"/>
              </a:ext>
            </a:extLst>
          </p:cNvPr>
          <p:cNvCxnSpPr>
            <a:stCxn id="11" idx="0"/>
            <a:endCxn id="13" idx="0"/>
          </p:cNvCxnSpPr>
          <p:nvPr/>
        </p:nvCxnSpPr>
        <p:spPr>
          <a:xfrm rot="5400000" flipH="1" flipV="1">
            <a:off x="5665277" y="3922941"/>
            <a:ext cx="11521" cy="2184302"/>
          </a:xfrm>
          <a:prstGeom prst="bentConnector3">
            <a:avLst>
              <a:gd name="adj1" fmla="val 1800000"/>
            </a:avLst>
          </a:prstGeom>
          <a:noFill/>
          <a:ln w="9528" cap="flat">
            <a:solidFill>
              <a:srgbClr val="000000"/>
            </a:solidFill>
            <a:custDash>
              <a:ds d="100000" sp="100000"/>
            </a:custDash>
            <a:round/>
          </a:ln>
        </p:spPr>
      </p:cxnSp>
      <p:cxnSp>
        <p:nvCxnSpPr>
          <p:cNvPr id="16" name="AutoShape 15">
            <a:extLst>
              <a:ext uri="{FF2B5EF4-FFF2-40B4-BE49-F238E27FC236}">
                <a16:creationId xmlns:a16="http://schemas.microsoft.com/office/drawing/2014/main" id="{9C9F6DE3-A7AA-4402-BE2D-159A7C84EC02}"/>
              </a:ext>
            </a:extLst>
          </p:cNvPr>
          <p:cNvCxnSpPr>
            <a:stCxn id="7" idx="0"/>
            <a:endCxn id="8" idx="0"/>
          </p:cNvCxnSpPr>
          <p:nvPr/>
        </p:nvCxnSpPr>
        <p:spPr>
          <a:xfrm rot="16200000" flipH="1">
            <a:off x="798199" y="4726838"/>
            <a:ext cx="439102" cy="1015606"/>
          </a:xfrm>
          <a:prstGeom prst="bentConnector3">
            <a:avLst>
              <a:gd name="adj1" fmla="val -47229"/>
            </a:avLst>
          </a:prstGeom>
          <a:noFill/>
          <a:ln w="9528" cap="flat">
            <a:solidFill>
              <a:srgbClr val="000000"/>
            </a:solidFill>
            <a:prstDash val="solid"/>
            <a:round/>
          </a:ln>
        </p:spPr>
      </p:cxnSp>
      <p:cxnSp>
        <p:nvCxnSpPr>
          <p:cNvPr id="17" name="AutoShape 16">
            <a:extLst>
              <a:ext uri="{FF2B5EF4-FFF2-40B4-BE49-F238E27FC236}">
                <a16:creationId xmlns:a16="http://schemas.microsoft.com/office/drawing/2014/main" id="{9B28183D-2F07-461E-A89D-585E5053278B}"/>
              </a:ext>
            </a:extLst>
          </p:cNvPr>
          <p:cNvCxnSpPr>
            <a:stCxn id="8" idx="0"/>
            <a:endCxn id="9" idx="0"/>
          </p:cNvCxnSpPr>
          <p:nvPr/>
        </p:nvCxnSpPr>
        <p:spPr>
          <a:xfrm rot="5400000" flipH="1" flipV="1">
            <a:off x="1822394" y="4718253"/>
            <a:ext cx="439102" cy="1032782"/>
          </a:xfrm>
          <a:prstGeom prst="bentConnector3">
            <a:avLst>
              <a:gd name="adj1" fmla="val 147229"/>
            </a:avLst>
          </a:prstGeom>
          <a:noFill/>
          <a:ln w="9528" cap="flat">
            <a:solidFill>
              <a:srgbClr val="000000"/>
            </a:solidFill>
            <a:prstDash val="solid"/>
            <a:round/>
          </a:ln>
        </p:spPr>
      </p:cxnSp>
      <p:cxnSp>
        <p:nvCxnSpPr>
          <p:cNvPr id="18" name="AutoShape 17">
            <a:extLst>
              <a:ext uri="{FF2B5EF4-FFF2-40B4-BE49-F238E27FC236}">
                <a16:creationId xmlns:a16="http://schemas.microsoft.com/office/drawing/2014/main" id="{F7A61C68-04D9-48E1-A63A-00AEF613B2DA}"/>
              </a:ext>
            </a:extLst>
          </p:cNvPr>
          <p:cNvCxnSpPr>
            <a:stCxn id="9" idx="0"/>
            <a:endCxn id="10" idx="0"/>
          </p:cNvCxnSpPr>
          <p:nvPr/>
        </p:nvCxnSpPr>
        <p:spPr>
          <a:xfrm rot="16200000" flipH="1">
            <a:off x="2871609" y="4701817"/>
            <a:ext cx="406244" cy="1032790"/>
          </a:xfrm>
          <a:prstGeom prst="bentConnector3">
            <a:avLst>
              <a:gd name="adj1" fmla="val -51049"/>
            </a:avLst>
          </a:prstGeom>
          <a:noFill/>
          <a:ln w="9528" cap="flat">
            <a:solidFill>
              <a:srgbClr val="000000"/>
            </a:solidFill>
            <a:prstDash val="solid"/>
            <a:round/>
          </a:ln>
        </p:spPr>
      </p:cxnSp>
      <p:cxnSp>
        <p:nvCxnSpPr>
          <p:cNvPr id="19" name="AutoShape 18">
            <a:extLst>
              <a:ext uri="{FF2B5EF4-FFF2-40B4-BE49-F238E27FC236}">
                <a16:creationId xmlns:a16="http://schemas.microsoft.com/office/drawing/2014/main" id="{269FE396-322E-4F93-A1A6-CAE10DE31360}"/>
              </a:ext>
            </a:extLst>
          </p:cNvPr>
          <p:cNvCxnSpPr>
            <a:stCxn id="11" idx="0"/>
            <a:endCxn id="12" idx="0"/>
          </p:cNvCxnSpPr>
          <p:nvPr/>
        </p:nvCxnSpPr>
        <p:spPr>
          <a:xfrm rot="5400000" flipH="1" flipV="1">
            <a:off x="5064128" y="4524091"/>
            <a:ext cx="11521" cy="982003"/>
          </a:xfrm>
          <a:prstGeom prst="bentConnector3">
            <a:avLst>
              <a:gd name="adj1" fmla="val 1800000"/>
            </a:avLst>
          </a:prstGeom>
          <a:noFill/>
          <a:ln w="9528" cap="flat">
            <a:solidFill>
              <a:srgbClr val="000000"/>
            </a:solidFill>
            <a:custDash>
              <a:ds d="100000" sp="100000"/>
            </a:custDash>
            <a:round/>
          </a:ln>
        </p:spPr>
      </p:cxnSp>
      <p:cxnSp>
        <p:nvCxnSpPr>
          <p:cNvPr id="20" name="AutoShape 19">
            <a:extLst>
              <a:ext uri="{FF2B5EF4-FFF2-40B4-BE49-F238E27FC236}">
                <a16:creationId xmlns:a16="http://schemas.microsoft.com/office/drawing/2014/main" id="{EE8ABC7D-F7D6-4E0C-87A4-0C309FA7C338}"/>
              </a:ext>
            </a:extLst>
          </p:cNvPr>
          <p:cNvCxnSpPr>
            <a:stCxn id="12" idx="0"/>
            <a:endCxn id="13" idx="0"/>
          </p:cNvCxnSpPr>
          <p:nvPr/>
        </p:nvCxnSpPr>
        <p:spPr>
          <a:xfrm rot="5400000" flipH="1" flipV="1">
            <a:off x="6156280" y="4413941"/>
            <a:ext cx="11521" cy="1202299"/>
          </a:xfrm>
          <a:prstGeom prst="bentConnector3">
            <a:avLst>
              <a:gd name="adj1" fmla="val 1800000"/>
            </a:avLst>
          </a:prstGeom>
          <a:noFill/>
          <a:ln w="9528" cap="flat">
            <a:solidFill>
              <a:srgbClr val="000000"/>
            </a:solidFill>
            <a:custDash>
              <a:ds d="100000" sp="100000"/>
            </a:custDash>
            <a:round/>
          </a:ln>
        </p:spPr>
      </p:cxnSp>
      <p:cxnSp>
        <p:nvCxnSpPr>
          <p:cNvPr id="23" name="Connettore 2 22">
            <a:extLst>
              <a:ext uri="{FF2B5EF4-FFF2-40B4-BE49-F238E27FC236}">
                <a16:creationId xmlns:a16="http://schemas.microsoft.com/office/drawing/2014/main" id="{E415579B-090C-4E55-9939-9B37CC5DAF6E}"/>
              </a:ext>
            </a:extLst>
          </p:cNvPr>
          <p:cNvCxnSpPr/>
          <p:nvPr/>
        </p:nvCxnSpPr>
        <p:spPr>
          <a:xfrm>
            <a:off x="515707" y="4806771"/>
            <a:ext cx="666771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B260EF71-2275-49F2-8278-3EF707E6E240}"/>
              </a:ext>
            </a:extLst>
          </p:cNvPr>
          <p:cNvSpPr/>
          <p:nvPr/>
        </p:nvSpPr>
        <p:spPr>
          <a:xfrm>
            <a:off x="319891" y="4137135"/>
            <a:ext cx="3694653" cy="449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52" b="1" dirty="0"/>
              <a:t>UPSTREAM</a:t>
            </a:r>
          </a:p>
        </p:txBody>
      </p:sp>
      <p:sp>
        <p:nvSpPr>
          <p:cNvPr id="25" name="Rettangolo 24">
            <a:extLst>
              <a:ext uri="{FF2B5EF4-FFF2-40B4-BE49-F238E27FC236}">
                <a16:creationId xmlns:a16="http://schemas.microsoft.com/office/drawing/2014/main" id="{2BC74120-0CB4-4633-9939-79E6CD5463E9}"/>
              </a:ext>
            </a:extLst>
          </p:cNvPr>
          <p:cNvSpPr/>
          <p:nvPr/>
        </p:nvSpPr>
        <p:spPr>
          <a:xfrm>
            <a:off x="4116103" y="4159883"/>
            <a:ext cx="914047" cy="449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52" b="1" dirty="0"/>
              <a:t>CORE</a:t>
            </a:r>
          </a:p>
        </p:txBody>
      </p:sp>
      <p:sp>
        <p:nvSpPr>
          <p:cNvPr id="26" name="Rettangolo 25">
            <a:extLst>
              <a:ext uri="{FF2B5EF4-FFF2-40B4-BE49-F238E27FC236}">
                <a16:creationId xmlns:a16="http://schemas.microsoft.com/office/drawing/2014/main" id="{C1CCA06F-B82A-4C76-B12E-E200198C1ABB}"/>
              </a:ext>
            </a:extLst>
          </p:cNvPr>
          <p:cNvSpPr/>
          <p:nvPr/>
        </p:nvSpPr>
        <p:spPr>
          <a:xfrm>
            <a:off x="5131709" y="4159883"/>
            <a:ext cx="2303041" cy="449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52" b="1" dirty="0"/>
              <a:t>DOWNSTREAM</a:t>
            </a:r>
          </a:p>
        </p:txBody>
      </p:sp>
      <p:sp>
        <p:nvSpPr>
          <p:cNvPr id="29" name="Ovale 28">
            <a:extLst>
              <a:ext uri="{FF2B5EF4-FFF2-40B4-BE49-F238E27FC236}">
                <a16:creationId xmlns:a16="http://schemas.microsoft.com/office/drawing/2014/main" id="{A1EDA96E-B1BC-4229-B38C-B7525B6A928F}"/>
              </a:ext>
            </a:extLst>
          </p:cNvPr>
          <p:cNvSpPr/>
          <p:nvPr/>
        </p:nvSpPr>
        <p:spPr>
          <a:xfrm>
            <a:off x="7056971" y="1294499"/>
            <a:ext cx="2334988" cy="9645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33" dirty="0"/>
              <a:t>III°) impostazione del modello</a:t>
            </a:r>
          </a:p>
        </p:txBody>
      </p:sp>
      <p:sp>
        <p:nvSpPr>
          <p:cNvPr id="30" name="Ovale 29">
            <a:extLst>
              <a:ext uri="{FF2B5EF4-FFF2-40B4-BE49-F238E27FC236}">
                <a16:creationId xmlns:a16="http://schemas.microsoft.com/office/drawing/2014/main" id="{108385A0-3348-469B-99D7-978C6D0A92D2}"/>
              </a:ext>
            </a:extLst>
          </p:cNvPr>
          <p:cNvSpPr/>
          <p:nvPr/>
        </p:nvSpPr>
        <p:spPr>
          <a:xfrm>
            <a:off x="319891" y="3232469"/>
            <a:ext cx="2026566" cy="9645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33" dirty="0"/>
              <a:t>I°) Flusso dei processi</a:t>
            </a:r>
          </a:p>
        </p:txBody>
      </p:sp>
      <p:graphicFrame>
        <p:nvGraphicFramePr>
          <p:cNvPr id="31" name="Tabella 30">
            <a:extLst>
              <a:ext uri="{FF2B5EF4-FFF2-40B4-BE49-F238E27FC236}">
                <a16:creationId xmlns:a16="http://schemas.microsoft.com/office/drawing/2014/main" id="{0BF9BA2A-99F9-4B7F-8F20-275E666BDA85}"/>
              </a:ext>
            </a:extLst>
          </p:cNvPr>
          <p:cNvGraphicFramePr>
            <a:graphicFrameLocks noGrp="1"/>
          </p:cNvGraphicFramePr>
          <p:nvPr/>
        </p:nvGraphicFramePr>
        <p:xfrm>
          <a:off x="279223" y="1256677"/>
          <a:ext cx="4080205" cy="1002348"/>
        </p:xfrm>
        <a:graphic>
          <a:graphicData uri="http://schemas.openxmlformats.org/drawingml/2006/table">
            <a:tbl>
              <a:tblPr>
                <a:tableStyleId>{5C22544A-7EE6-4342-B048-85BDC9FD1C3A}</a:tableStyleId>
              </a:tblPr>
              <a:tblGrid>
                <a:gridCol w="2082478">
                  <a:extLst>
                    <a:ext uri="{9D8B030D-6E8A-4147-A177-3AD203B41FA5}">
                      <a16:colId xmlns:a16="http://schemas.microsoft.com/office/drawing/2014/main" val="261078786"/>
                    </a:ext>
                  </a:extLst>
                </a:gridCol>
                <a:gridCol w="367512">
                  <a:extLst>
                    <a:ext uri="{9D8B030D-6E8A-4147-A177-3AD203B41FA5}">
                      <a16:colId xmlns:a16="http://schemas.microsoft.com/office/drawing/2014/main" val="3511727915"/>
                    </a:ext>
                  </a:extLst>
                </a:gridCol>
                <a:gridCol w="1630215">
                  <a:extLst>
                    <a:ext uri="{9D8B030D-6E8A-4147-A177-3AD203B41FA5}">
                      <a16:colId xmlns:a16="http://schemas.microsoft.com/office/drawing/2014/main" val="2908202246"/>
                    </a:ext>
                  </a:extLst>
                </a:gridCol>
              </a:tblGrid>
              <a:tr h="167058">
                <a:tc rowSpan="2">
                  <a:txBody>
                    <a:bodyPr/>
                    <a:lstStyle/>
                    <a:p>
                      <a:pPr algn="l" fontAlgn="ctr"/>
                      <a:r>
                        <a:rPr lang="it-IT" sz="900" u="none" strike="noStrike">
                          <a:effectLst/>
                        </a:rPr>
                        <a:t>CONSUMO DI MATERIALI AUSILIARI</a:t>
                      </a:r>
                      <a:endParaRPr lang="it-IT" sz="900" b="1"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it-IT" sz="900" u="none" strike="noStrike">
                          <a:effectLst/>
                        </a:rPr>
                        <a:t>Unità</a:t>
                      </a:r>
                      <a:endParaRPr lang="it-IT"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it-IT" sz="900" u="none" strike="noStrike">
                          <a:effectLst/>
                        </a:rPr>
                        <a:t>Consumo di materiali ausiliari</a:t>
                      </a:r>
                      <a:endParaRPr lang="it-IT" sz="900" b="1"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472072497"/>
                  </a:ext>
                </a:extLst>
              </a:tr>
              <a:tr h="167058">
                <a:tc vMerge="1">
                  <a:txBody>
                    <a:bodyPr/>
                    <a:lstStyle/>
                    <a:p>
                      <a:endParaRPr lang="it-IT"/>
                    </a:p>
                  </a:txBody>
                  <a:tcPr/>
                </a:tc>
                <a:tc vMerge="1">
                  <a:txBody>
                    <a:bodyPr/>
                    <a:lstStyle/>
                    <a:p>
                      <a:endParaRPr lang="it-IT"/>
                    </a:p>
                  </a:txBody>
                  <a:tcPr/>
                </a:tc>
                <a:tc>
                  <a:txBody>
                    <a:bodyPr/>
                    <a:lstStyle/>
                    <a:p>
                      <a:pPr algn="ctr" fontAlgn="b"/>
                      <a:r>
                        <a:rPr lang="it-IT" sz="900" u="none" strike="noStrike">
                          <a:effectLst/>
                        </a:rPr>
                        <a:t>2020</a:t>
                      </a:r>
                      <a:endParaRPr lang="it-IT"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69071212"/>
                  </a:ext>
                </a:extLst>
              </a:tr>
              <a:tr h="167058">
                <a:tc>
                  <a:txBody>
                    <a:bodyPr/>
                    <a:lstStyle/>
                    <a:p>
                      <a:pPr algn="l" fontAlgn="b"/>
                      <a:r>
                        <a:rPr lang="it-IT" sz="900" u="none" strike="noStrike" dirty="0">
                          <a:effectLst/>
                        </a:rPr>
                        <a:t>Olio emulsivo - stabilimento A</a:t>
                      </a:r>
                      <a:endParaRPr lang="it-IT"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900" u="none" strike="noStrike">
                          <a:effectLst/>
                        </a:rPr>
                        <a:t>kg</a:t>
                      </a:r>
                      <a:endParaRPr lang="it-IT"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900" u="none" strike="noStrike">
                          <a:effectLst/>
                        </a:rPr>
                        <a:t>74100</a:t>
                      </a:r>
                      <a:endParaRPr lang="it-IT"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9280602"/>
                  </a:ext>
                </a:extLst>
              </a:tr>
              <a:tr h="167058">
                <a:tc>
                  <a:txBody>
                    <a:bodyPr/>
                    <a:lstStyle/>
                    <a:p>
                      <a:pPr algn="l" fontAlgn="b"/>
                      <a:r>
                        <a:rPr lang="it-IT" sz="900" u="none" strike="noStrike">
                          <a:effectLst/>
                        </a:rPr>
                        <a:t>Olio emulsivo - stabilimento B</a:t>
                      </a:r>
                      <a:endParaRPr lang="it-IT"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900" u="none" strike="noStrike">
                          <a:effectLst/>
                        </a:rPr>
                        <a:t>kg</a:t>
                      </a:r>
                      <a:endParaRPr lang="it-IT"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900" u="none" strike="noStrike">
                          <a:effectLst/>
                        </a:rPr>
                        <a:t>90141</a:t>
                      </a:r>
                      <a:endParaRPr lang="it-IT"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9584718"/>
                  </a:ext>
                </a:extLst>
              </a:tr>
              <a:tr h="167058">
                <a:tc>
                  <a:txBody>
                    <a:bodyPr/>
                    <a:lstStyle/>
                    <a:p>
                      <a:pPr algn="l" fontAlgn="b"/>
                      <a:r>
                        <a:rPr lang="it-IT" sz="900" u="none" strike="noStrike">
                          <a:effectLst/>
                        </a:rPr>
                        <a:t>Olio emulsivo - stabilimento D</a:t>
                      </a:r>
                      <a:endParaRPr lang="it-IT"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900" u="none" strike="noStrike">
                          <a:effectLst/>
                        </a:rPr>
                        <a:t>kg</a:t>
                      </a:r>
                      <a:endParaRPr lang="it-IT"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900" u="none" strike="noStrike">
                          <a:effectLst/>
                        </a:rPr>
                        <a:t>7000</a:t>
                      </a:r>
                      <a:endParaRPr lang="it-IT"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3994594"/>
                  </a:ext>
                </a:extLst>
              </a:tr>
              <a:tr h="167058">
                <a:tc>
                  <a:txBody>
                    <a:bodyPr/>
                    <a:lstStyle/>
                    <a:p>
                      <a:pPr algn="l" fontAlgn="b"/>
                      <a:r>
                        <a:rPr lang="it-IT" sz="900" u="none" strike="noStrike">
                          <a:effectLst/>
                        </a:rPr>
                        <a:t>Olio emulsivo - stabilimento G</a:t>
                      </a:r>
                      <a:endParaRPr lang="it-IT"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900" u="none" strike="noStrike">
                          <a:effectLst/>
                        </a:rPr>
                        <a:t>kg</a:t>
                      </a:r>
                      <a:endParaRPr lang="it-IT"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900" u="none" strike="noStrike" dirty="0">
                          <a:effectLst/>
                        </a:rPr>
                        <a:t>7000</a:t>
                      </a:r>
                      <a:endParaRPr lang="it-IT"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0369966"/>
                  </a:ext>
                </a:extLst>
              </a:tr>
            </a:tbl>
          </a:graphicData>
        </a:graphic>
      </p:graphicFrame>
      <p:sp>
        <p:nvSpPr>
          <p:cNvPr id="32" name="Ovale 31">
            <a:extLst>
              <a:ext uri="{FF2B5EF4-FFF2-40B4-BE49-F238E27FC236}">
                <a16:creationId xmlns:a16="http://schemas.microsoft.com/office/drawing/2014/main" id="{1A1C0767-3337-479D-B195-5480C8A7EE17}"/>
              </a:ext>
            </a:extLst>
          </p:cNvPr>
          <p:cNvSpPr/>
          <p:nvPr/>
        </p:nvSpPr>
        <p:spPr>
          <a:xfrm>
            <a:off x="3725960" y="1974520"/>
            <a:ext cx="2026566" cy="9645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33" dirty="0"/>
              <a:t>II°) Dati inventariati</a:t>
            </a:r>
          </a:p>
        </p:txBody>
      </p:sp>
      <p:sp>
        <p:nvSpPr>
          <p:cNvPr id="36" name="Segnaposto numero diapositiva 3">
            <a:extLst>
              <a:ext uri="{FF2B5EF4-FFF2-40B4-BE49-F238E27FC236}">
                <a16:creationId xmlns:a16="http://schemas.microsoft.com/office/drawing/2014/main" id="{D5284120-9954-4204-B239-DAB9EF654770}"/>
              </a:ext>
            </a:extLst>
          </p:cNvPr>
          <p:cNvSpPr txBox="1">
            <a:spLocks/>
          </p:cNvSpPr>
          <p:nvPr/>
        </p:nvSpPr>
        <p:spPr>
          <a:xfrm>
            <a:off x="7748469" y="6565758"/>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27</a:t>
            </a:fld>
            <a:endParaRPr lang="en-US" sz="1000" noProof="1"/>
          </a:p>
        </p:txBody>
      </p:sp>
      <p:pic>
        <p:nvPicPr>
          <p:cNvPr id="37" name="Immagine 36">
            <a:extLst>
              <a:ext uri="{FF2B5EF4-FFF2-40B4-BE49-F238E27FC236}">
                <a16:creationId xmlns:a16="http://schemas.microsoft.com/office/drawing/2014/main" id="{43B7900C-8C58-44B8-B9A7-3D099231CAEB}"/>
              </a:ext>
            </a:extLst>
          </p:cNvPr>
          <p:cNvPicPr>
            <a:picLocks noChangeAspect="1"/>
          </p:cNvPicPr>
          <p:nvPr/>
        </p:nvPicPr>
        <p:blipFill>
          <a:blip r:embed="rId3"/>
          <a:stretch>
            <a:fillRect/>
          </a:stretch>
        </p:blipFill>
        <p:spPr>
          <a:xfrm>
            <a:off x="775839" y="6340187"/>
            <a:ext cx="1572904" cy="451143"/>
          </a:xfrm>
          <a:prstGeom prst="rect">
            <a:avLst/>
          </a:prstGeom>
        </p:spPr>
      </p:pic>
      <p:pic>
        <p:nvPicPr>
          <p:cNvPr id="38" name="Immagine 37">
            <a:extLst>
              <a:ext uri="{FF2B5EF4-FFF2-40B4-BE49-F238E27FC236}">
                <a16:creationId xmlns:a16="http://schemas.microsoft.com/office/drawing/2014/main" id="{97ADDC5C-2652-45D7-8F7C-09FFC95E7BE1}"/>
              </a:ext>
            </a:extLst>
          </p:cNvPr>
          <p:cNvPicPr>
            <a:picLocks noChangeAspect="1"/>
          </p:cNvPicPr>
          <p:nvPr/>
        </p:nvPicPr>
        <p:blipFill>
          <a:blip r:embed="rId4"/>
          <a:stretch>
            <a:fillRect/>
          </a:stretch>
        </p:blipFill>
        <p:spPr>
          <a:xfrm>
            <a:off x="9120069" y="5508174"/>
            <a:ext cx="1103472" cy="1097375"/>
          </a:xfrm>
          <a:prstGeom prst="rect">
            <a:avLst/>
          </a:prstGeom>
        </p:spPr>
      </p:pic>
    </p:spTree>
    <p:extLst>
      <p:ext uri="{BB962C8B-B14F-4D97-AF65-F5344CB8AC3E}">
        <p14:creationId xmlns:p14="http://schemas.microsoft.com/office/powerpoint/2010/main" val="32831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702975D2-015F-496A-8D94-A7C0B8759BC0}"/>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10</a:t>
            </a:r>
            <a:endParaRPr lang="it-IT" sz="1633" b="1">
              <a:solidFill>
                <a:srgbClr val="FFFFFF"/>
              </a:solidFill>
              <a:latin typeface="Calibri"/>
            </a:endParaRPr>
          </a:p>
        </p:txBody>
      </p:sp>
      <p:sp>
        <p:nvSpPr>
          <p:cNvPr id="5" name="Rectangle 1">
            <a:extLst>
              <a:ext uri="{FF2B5EF4-FFF2-40B4-BE49-F238E27FC236}">
                <a16:creationId xmlns:a16="http://schemas.microsoft.com/office/drawing/2014/main" id="{6892D39F-77E1-4E1E-849C-9CD17B518C8E}"/>
              </a:ext>
            </a:extLst>
          </p:cNvPr>
          <p:cNvSpPr txBox="1"/>
          <p:nvPr/>
        </p:nvSpPr>
        <p:spPr>
          <a:xfrm>
            <a:off x="2053729" y="2189422"/>
            <a:ext cx="8637151" cy="231496"/>
          </a:xfrm>
          <a:prstGeom prst="rect">
            <a:avLst/>
          </a:prstGeom>
          <a:noFill/>
          <a:ln cap="flat">
            <a:noFill/>
          </a:ln>
        </p:spPr>
        <p:txBody>
          <a:bodyPr vert="horz" wrap="square" lIns="0" tIns="0" rIns="0" bIns="0" anchor="t" anchorCtr="0" compatLnSpc="1">
            <a:noAutofit/>
          </a:bodyPr>
          <a:lstStyle/>
          <a:p>
            <a:pPr indent="-321124" defTabSz="829544" hangingPunct="0">
              <a:lnSpc>
                <a:spcPct val="101000"/>
              </a:lnSpc>
              <a:spcAft>
                <a:spcPts val="1284"/>
              </a:spcAft>
              <a:tabLst>
                <a:tab pos="322618" algn="l"/>
                <a:tab pos="421200" algn="l"/>
                <a:tab pos="843886" algn="l"/>
                <a:tab pos="1266580" algn="l"/>
                <a:tab pos="1689274" algn="l"/>
                <a:tab pos="2111968" algn="l"/>
                <a:tab pos="2534653" algn="l"/>
                <a:tab pos="2957348" algn="l"/>
                <a:tab pos="3380041" algn="l"/>
                <a:tab pos="3802736" algn="l"/>
                <a:tab pos="4225421" algn="l"/>
                <a:tab pos="4648115" algn="l"/>
                <a:tab pos="5070809" algn="l"/>
                <a:tab pos="5493503" algn="l"/>
                <a:tab pos="5916189" algn="l"/>
                <a:tab pos="6338883" algn="l"/>
                <a:tab pos="6761577" algn="l"/>
                <a:tab pos="7184271" algn="l"/>
                <a:tab pos="7606956" algn="l"/>
                <a:tab pos="8029651" algn="l"/>
                <a:tab pos="8452344" algn="l"/>
              </a:tabLst>
              <a:defRPr sz="1800" b="0" i="0" u="none" strike="noStrike" kern="0" cap="none" spc="0" baseline="0">
                <a:solidFill>
                  <a:srgbClr val="000000"/>
                </a:solidFill>
                <a:uFillTx/>
              </a:defRPr>
            </a:pPr>
            <a:r>
              <a:rPr lang="it-IT" sz="1505" b="1">
                <a:solidFill>
                  <a:srgbClr val="FFFFFF"/>
                </a:solidFill>
                <a:latin typeface="Tahoma" pitchFamily="34"/>
                <a:ea typeface="Microsoft YaHei" pitchFamily="2"/>
                <a:cs typeface="Arial" pitchFamily="2"/>
              </a:rPr>
              <a:t> LCA (= </a:t>
            </a:r>
            <a:r>
              <a:rPr lang="it-IT" sz="1505" b="1" i="1">
                <a:solidFill>
                  <a:srgbClr val="FFFFFF"/>
                </a:solidFill>
                <a:latin typeface="Tahoma" pitchFamily="34"/>
                <a:ea typeface="Microsoft YaHei" pitchFamily="2"/>
                <a:cs typeface="Arial" pitchFamily="2"/>
              </a:rPr>
              <a:t>life cycle assessment</a:t>
            </a:r>
            <a:r>
              <a:rPr lang="it-IT" sz="1505" b="1">
                <a:solidFill>
                  <a:srgbClr val="FFFFFF"/>
                </a:solidFill>
                <a:latin typeface="Tahoma" pitchFamily="34"/>
                <a:ea typeface="Microsoft YaHei" pitchFamily="2"/>
                <a:cs typeface="Arial" pitchFamily="2"/>
              </a:rPr>
              <a:t>)</a:t>
            </a:r>
          </a:p>
        </p:txBody>
      </p:sp>
      <p:sp>
        <p:nvSpPr>
          <p:cNvPr id="8" name="Titolo 1">
            <a:extLst>
              <a:ext uri="{FF2B5EF4-FFF2-40B4-BE49-F238E27FC236}">
                <a16:creationId xmlns:a16="http://schemas.microsoft.com/office/drawing/2014/main" id="{CE8BD48C-0157-4FC5-9CEB-23D2EAE9009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9" name="CasellaDiTesto 8">
            <a:extLst>
              <a:ext uri="{FF2B5EF4-FFF2-40B4-BE49-F238E27FC236}">
                <a16:creationId xmlns:a16="http://schemas.microsoft.com/office/drawing/2014/main" id="{240E1395-76CD-4943-8E36-B32ABBFE6717}"/>
              </a:ext>
            </a:extLst>
          </p:cNvPr>
          <p:cNvSpPr txBox="1"/>
          <p:nvPr/>
        </p:nvSpPr>
        <p:spPr>
          <a:xfrm>
            <a:off x="274352" y="895861"/>
            <a:ext cx="7131160" cy="2587118"/>
          </a:xfrm>
          <a:prstGeom prst="rect">
            <a:avLst/>
          </a:prstGeom>
          <a:noFill/>
        </p:spPr>
        <p:txBody>
          <a:bodyPr wrap="square" rtlCol="0">
            <a:spAutoFit/>
          </a:bodyPr>
          <a:lstStyle/>
          <a:p>
            <a:pPr algn="ctr">
              <a:lnSpc>
                <a:spcPts val="3266"/>
              </a:lnSpc>
            </a:pPr>
            <a:r>
              <a:rPr lang="it-IT" sz="1814" u="sng" dirty="0">
                <a:solidFill>
                  <a:schemeClr val="tx2"/>
                </a:solidFill>
              </a:rPr>
              <a:t>Operativamente</a:t>
            </a:r>
            <a:r>
              <a:rPr lang="it-IT" sz="1814" dirty="0">
                <a:solidFill>
                  <a:schemeClr val="tx2"/>
                </a:solidFill>
              </a:rPr>
              <a:t>:</a:t>
            </a:r>
          </a:p>
          <a:p>
            <a:pPr algn="ctr">
              <a:lnSpc>
                <a:spcPts val="3266"/>
              </a:lnSpc>
            </a:pPr>
            <a:endParaRPr lang="it-IT" sz="1814" dirty="0">
              <a:solidFill>
                <a:schemeClr val="tx2"/>
              </a:solidFill>
            </a:endParaRPr>
          </a:p>
          <a:p>
            <a:pPr algn="ctr">
              <a:lnSpc>
                <a:spcPts val="3266"/>
              </a:lnSpc>
            </a:pPr>
            <a:r>
              <a:rPr lang="it-IT" sz="1814" b="1" dirty="0">
                <a:solidFill>
                  <a:schemeClr val="tx2"/>
                </a:solidFill>
              </a:rPr>
              <a:t>Step5 (lavoro di LCA da ufficio): </a:t>
            </a:r>
          </a:p>
          <a:p>
            <a:pPr marL="414772" indent="-414772">
              <a:lnSpc>
                <a:spcPts val="3266"/>
              </a:lnSpc>
              <a:buFont typeface="+mj-lt"/>
              <a:buAutoNum type="arabicPeriod"/>
            </a:pPr>
            <a:r>
              <a:rPr lang="it-IT" sz="1814" dirty="0">
                <a:solidFill>
                  <a:schemeClr val="tx2"/>
                </a:solidFill>
              </a:rPr>
              <a:t>Rielaborazione degli impatti ambientali</a:t>
            </a:r>
          </a:p>
          <a:p>
            <a:pPr>
              <a:lnSpc>
                <a:spcPts val="3266"/>
              </a:lnSpc>
            </a:pPr>
            <a:r>
              <a:rPr lang="it-IT" sz="1814" dirty="0">
                <a:solidFill>
                  <a:schemeClr val="tx2"/>
                </a:solidFill>
              </a:rPr>
              <a:t>(Valutazione degli impatti ambientali –</a:t>
            </a:r>
            <a:r>
              <a:rPr lang="it-IT" sz="1814" i="1" dirty="0">
                <a:solidFill>
                  <a:schemeClr val="tx2"/>
                </a:solidFill>
              </a:rPr>
              <a:t> life </a:t>
            </a:r>
            <a:r>
              <a:rPr lang="it-IT" sz="1814" i="1" dirty="0" err="1">
                <a:solidFill>
                  <a:schemeClr val="tx2"/>
                </a:solidFill>
              </a:rPr>
              <a:t>cycle</a:t>
            </a:r>
            <a:r>
              <a:rPr lang="it-IT" sz="1814" i="1" dirty="0">
                <a:solidFill>
                  <a:schemeClr val="tx2"/>
                </a:solidFill>
              </a:rPr>
              <a:t> impact </a:t>
            </a:r>
            <a:r>
              <a:rPr lang="it-IT" sz="1814" i="1" dirty="0" err="1">
                <a:solidFill>
                  <a:schemeClr val="tx2"/>
                </a:solidFill>
              </a:rPr>
              <a:t>assessme</a:t>
            </a:r>
            <a:r>
              <a:rPr lang="it-IT" sz="1814" dirty="0" err="1">
                <a:solidFill>
                  <a:schemeClr val="tx2"/>
                </a:solidFill>
              </a:rPr>
              <a:t>nt</a:t>
            </a:r>
            <a:r>
              <a:rPr lang="it-IT" sz="1814" dirty="0">
                <a:solidFill>
                  <a:schemeClr val="tx2"/>
                </a:solidFill>
              </a:rPr>
              <a:t>)</a:t>
            </a:r>
          </a:p>
          <a:p>
            <a:pPr marL="414772" indent="-414772">
              <a:lnSpc>
                <a:spcPts val="3266"/>
              </a:lnSpc>
              <a:buFont typeface="+mj-lt"/>
              <a:buAutoNum type="arabicPeriod"/>
            </a:pPr>
            <a:endParaRPr lang="it-IT" sz="1814" dirty="0">
              <a:solidFill>
                <a:schemeClr val="tx2"/>
              </a:solidFill>
            </a:endParaRPr>
          </a:p>
        </p:txBody>
      </p:sp>
      <p:sp>
        <p:nvSpPr>
          <p:cNvPr id="10" name="Freccia a destra 9">
            <a:extLst>
              <a:ext uri="{FF2B5EF4-FFF2-40B4-BE49-F238E27FC236}">
                <a16:creationId xmlns:a16="http://schemas.microsoft.com/office/drawing/2014/main" id="{B5AAF809-453F-41AD-85F8-E354DDCF4CA4}"/>
              </a:ext>
            </a:extLst>
          </p:cNvPr>
          <p:cNvSpPr/>
          <p:nvPr/>
        </p:nvSpPr>
        <p:spPr>
          <a:xfrm>
            <a:off x="7405513" y="2522235"/>
            <a:ext cx="687901" cy="303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a:p>
        </p:txBody>
      </p:sp>
      <p:pic>
        <p:nvPicPr>
          <p:cNvPr id="12" name="Immagine 11">
            <a:extLst>
              <a:ext uri="{FF2B5EF4-FFF2-40B4-BE49-F238E27FC236}">
                <a16:creationId xmlns:a16="http://schemas.microsoft.com/office/drawing/2014/main" id="{6DBE4F01-5B2A-46C6-B23D-A2F2231A6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2647" y="63005"/>
            <a:ext cx="3960869" cy="3069803"/>
          </a:xfrm>
          <a:prstGeom prst="rect">
            <a:avLst/>
          </a:prstGeom>
        </p:spPr>
      </p:pic>
      <p:pic>
        <p:nvPicPr>
          <p:cNvPr id="4" name="Immagine 3">
            <a:extLst>
              <a:ext uri="{FF2B5EF4-FFF2-40B4-BE49-F238E27FC236}">
                <a16:creationId xmlns:a16="http://schemas.microsoft.com/office/drawing/2014/main" id="{18441F4C-4370-484D-BF28-60D83476C15C}"/>
              </a:ext>
            </a:extLst>
          </p:cNvPr>
          <p:cNvPicPr>
            <a:picLocks noChangeAspect="1"/>
          </p:cNvPicPr>
          <p:nvPr/>
        </p:nvPicPr>
        <p:blipFill>
          <a:blip r:embed="rId4"/>
          <a:stretch>
            <a:fillRect/>
          </a:stretch>
        </p:blipFill>
        <p:spPr>
          <a:xfrm>
            <a:off x="7509787" y="3763302"/>
            <a:ext cx="4677333" cy="2313681"/>
          </a:xfrm>
          <a:prstGeom prst="rect">
            <a:avLst/>
          </a:prstGeom>
        </p:spPr>
      </p:pic>
      <p:sp>
        <p:nvSpPr>
          <p:cNvPr id="6" name="Freccia in giù 5">
            <a:extLst>
              <a:ext uri="{FF2B5EF4-FFF2-40B4-BE49-F238E27FC236}">
                <a16:creationId xmlns:a16="http://schemas.microsoft.com/office/drawing/2014/main" id="{B6FB9C92-42AA-488E-978A-D1CAE586CF6F}"/>
              </a:ext>
            </a:extLst>
          </p:cNvPr>
          <p:cNvSpPr/>
          <p:nvPr/>
        </p:nvSpPr>
        <p:spPr>
          <a:xfrm>
            <a:off x="3242341" y="3125509"/>
            <a:ext cx="357157" cy="410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a:p>
        </p:txBody>
      </p:sp>
      <p:sp>
        <p:nvSpPr>
          <p:cNvPr id="7" name="CasellaDiTesto 6">
            <a:extLst>
              <a:ext uri="{FF2B5EF4-FFF2-40B4-BE49-F238E27FC236}">
                <a16:creationId xmlns:a16="http://schemas.microsoft.com/office/drawing/2014/main" id="{2E3758B4-58DC-4A5C-9498-625A264C387B}"/>
              </a:ext>
            </a:extLst>
          </p:cNvPr>
          <p:cNvSpPr txBox="1"/>
          <p:nvPr/>
        </p:nvSpPr>
        <p:spPr>
          <a:xfrm>
            <a:off x="274352" y="3614524"/>
            <a:ext cx="7131160" cy="2145524"/>
          </a:xfrm>
          <a:prstGeom prst="rect">
            <a:avLst/>
          </a:prstGeom>
          <a:noFill/>
        </p:spPr>
        <p:txBody>
          <a:bodyPr wrap="square" rtlCol="0">
            <a:spAutoFit/>
          </a:bodyPr>
          <a:lstStyle/>
          <a:p>
            <a:pPr marL="311079" indent="-311079">
              <a:lnSpc>
                <a:spcPts val="3266"/>
              </a:lnSpc>
              <a:buAutoNum type="arabicParenR"/>
            </a:pPr>
            <a:r>
              <a:rPr lang="it-IT" sz="1270" dirty="0">
                <a:solidFill>
                  <a:schemeClr val="tx2"/>
                </a:solidFill>
              </a:rPr>
              <a:t>Scegli la </a:t>
            </a:r>
            <a:r>
              <a:rPr lang="it-IT" sz="1270" b="1" dirty="0">
                <a:solidFill>
                  <a:schemeClr val="tx2"/>
                </a:solidFill>
              </a:rPr>
              <a:t>categoria di impatto</a:t>
            </a:r>
            <a:r>
              <a:rPr lang="it-IT" sz="1270" dirty="0">
                <a:solidFill>
                  <a:schemeClr val="tx2"/>
                </a:solidFill>
              </a:rPr>
              <a:t>, </a:t>
            </a:r>
            <a:r>
              <a:rPr lang="it-IT" sz="1270" b="1" dirty="0">
                <a:solidFill>
                  <a:schemeClr val="tx2"/>
                </a:solidFill>
              </a:rPr>
              <a:t>la categoria di indicatore </a:t>
            </a:r>
            <a:r>
              <a:rPr lang="it-IT" sz="1270" dirty="0">
                <a:solidFill>
                  <a:schemeClr val="tx2"/>
                </a:solidFill>
              </a:rPr>
              <a:t>e il </a:t>
            </a:r>
            <a:r>
              <a:rPr lang="it-IT" sz="1270" b="1" dirty="0">
                <a:solidFill>
                  <a:schemeClr val="tx2"/>
                </a:solidFill>
              </a:rPr>
              <a:t>modello di caratterizzazione</a:t>
            </a:r>
          </a:p>
          <a:p>
            <a:pPr marL="311079" indent="-311079">
              <a:lnSpc>
                <a:spcPts val="3266"/>
              </a:lnSpc>
              <a:buAutoNum type="arabicParenR"/>
            </a:pPr>
            <a:r>
              <a:rPr lang="it-IT" sz="1270" b="1" dirty="0">
                <a:solidFill>
                  <a:schemeClr val="tx2"/>
                </a:solidFill>
              </a:rPr>
              <a:t>Classificazione</a:t>
            </a:r>
            <a:r>
              <a:rPr lang="it-IT" sz="1270" dirty="0">
                <a:solidFill>
                  <a:schemeClr val="tx2"/>
                </a:solidFill>
              </a:rPr>
              <a:t>: assegna la categoria di impatto ai risultati della LCI</a:t>
            </a:r>
          </a:p>
          <a:p>
            <a:pPr marL="311079" indent="-311079">
              <a:lnSpc>
                <a:spcPts val="3266"/>
              </a:lnSpc>
              <a:buAutoNum type="arabicParenR"/>
            </a:pPr>
            <a:r>
              <a:rPr lang="it-IT" sz="1270" b="1" dirty="0">
                <a:solidFill>
                  <a:schemeClr val="tx2"/>
                </a:solidFill>
              </a:rPr>
              <a:t>Caratterizzazione</a:t>
            </a:r>
            <a:r>
              <a:rPr lang="it-IT" sz="1270" dirty="0">
                <a:solidFill>
                  <a:schemeClr val="tx2"/>
                </a:solidFill>
              </a:rPr>
              <a:t>: calcolo dei risultati degli indicatori di categoria</a:t>
            </a:r>
          </a:p>
          <a:p>
            <a:pPr>
              <a:lnSpc>
                <a:spcPts val="3266"/>
              </a:lnSpc>
            </a:pPr>
            <a:r>
              <a:rPr lang="it-IT" sz="1270" dirty="0">
                <a:solidFill>
                  <a:schemeClr val="tx2"/>
                </a:solidFill>
              </a:rPr>
              <a:t>Il risultato è la </a:t>
            </a:r>
            <a:r>
              <a:rPr lang="it-IT" sz="1270" b="1" dirty="0">
                <a:solidFill>
                  <a:schemeClr val="tx2"/>
                </a:solidFill>
              </a:rPr>
              <a:t>LCIA</a:t>
            </a:r>
            <a:r>
              <a:rPr lang="it-IT" sz="1270" dirty="0">
                <a:solidFill>
                  <a:schemeClr val="tx2"/>
                </a:solidFill>
              </a:rPr>
              <a:t> (life </a:t>
            </a:r>
            <a:r>
              <a:rPr lang="it-IT" sz="1270" dirty="0" err="1">
                <a:solidFill>
                  <a:schemeClr val="tx2"/>
                </a:solidFill>
              </a:rPr>
              <a:t>cycle</a:t>
            </a:r>
            <a:r>
              <a:rPr lang="it-IT" sz="1270" dirty="0">
                <a:solidFill>
                  <a:schemeClr val="tx2"/>
                </a:solidFill>
              </a:rPr>
              <a:t> impact </a:t>
            </a:r>
            <a:r>
              <a:rPr lang="it-IT" sz="1270" dirty="0" err="1">
                <a:solidFill>
                  <a:schemeClr val="tx2"/>
                </a:solidFill>
              </a:rPr>
              <a:t>assessment</a:t>
            </a:r>
            <a:r>
              <a:rPr lang="it-IT" sz="1270" dirty="0">
                <a:solidFill>
                  <a:schemeClr val="tx2"/>
                </a:solidFill>
              </a:rPr>
              <a:t>) cioè la misura dell'entità dell'impatto ambientale del sistema di processo che si trova su ciascuna categoria di impatto o sui risultati degli indicatori di categoria.</a:t>
            </a:r>
          </a:p>
        </p:txBody>
      </p:sp>
      <p:sp>
        <p:nvSpPr>
          <p:cNvPr id="11" name="Segnaposto numero diapositiva 3">
            <a:extLst>
              <a:ext uri="{FF2B5EF4-FFF2-40B4-BE49-F238E27FC236}">
                <a16:creationId xmlns:a16="http://schemas.microsoft.com/office/drawing/2014/main" id="{53F5CB98-7FBC-4B8C-A05E-CF5E92B64C6C}"/>
              </a:ext>
            </a:extLst>
          </p:cNvPr>
          <p:cNvSpPr txBox="1">
            <a:spLocks/>
          </p:cNvSpPr>
          <p:nvPr/>
        </p:nvSpPr>
        <p:spPr>
          <a:xfrm>
            <a:off x="9301730" y="652491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28</a:t>
            </a:fld>
            <a:endParaRPr lang="en-US" sz="1000" noProof="1"/>
          </a:p>
        </p:txBody>
      </p:sp>
      <p:pic>
        <p:nvPicPr>
          <p:cNvPr id="13" name="Immagine 12">
            <a:extLst>
              <a:ext uri="{FF2B5EF4-FFF2-40B4-BE49-F238E27FC236}">
                <a16:creationId xmlns:a16="http://schemas.microsoft.com/office/drawing/2014/main" id="{79865485-18B1-459F-8A27-9EDA854C9B76}"/>
              </a:ext>
            </a:extLst>
          </p:cNvPr>
          <p:cNvPicPr>
            <a:picLocks noChangeAspect="1"/>
          </p:cNvPicPr>
          <p:nvPr/>
        </p:nvPicPr>
        <p:blipFill>
          <a:blip r:embed="rId5"/>
          <a:stretch>
            <a:fillRect/>
          </a:stretch>
        </p:blipFill>
        <p:spPr>
          <a:xfrm>
            <a:off x="184535" y="6343852"/>
            <a:ext cx="1572904" cy="451143"/>
          </a:xfrm>
          <a:prstGeom prst="rect">
            <a:avLst/>
          </a:prstGeom>
        </p:spPr>
      </p:pic>
      <p:pic>
        <p:nvPicPr>
          <p:cNvPr id="14" name="Immagine 13">
            <a:extLst>
              <a:ext uri="{FF2B5EF4-FFF2-40B4-BE49-F238E27FC236}">
                <a16:creationId xmlns:a16="http://schemas.microsoft.com/office/drawing/2014/main" id="{0988A301-4BBC-48BF-B93C-781E783E9629}"/>
              </a:ext>
            </a:extLst>
          </p:cNvPr>
          <p:cNvPicPr>
            <a:picLocks noChangeAspect="1"/>
          </p:cNvPicPr>
          <p:nvPr/>
        </p:nvPicPr>
        <p:blipFill>
          <a:blip r:embed="rId6"/>
          <a:stretch>
            <a:fillRect/>
          </a:stretch>
        </p:blipFill>
        <p:spPr>
          <a:xfrm>
            <a:off x="11000044" y="5528295"/>
            <a:ext cx="1103472" cy="1097375"/>
          </a:xfrm>
          <a:prstGeom prst="rect">
            <a:avLst/>
          </a:prstGeom>
        </p:spPr>
      </p:pic>
    </p:spTree>
    <p:extLst>
      <p:ext uri="{BB962C8B-B14F-4D97-AF65-F5344CB8AC3E}">
        <p14:creationId xmlns:p14="http://schemas.microsoft.com/office/powerpoint/2010/main" val="87967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26">
            <a:extLst>
              <a:ext uri="{FF2B5EF4-FFF2-40B4-BE49-F238E27FC236}">
                <a16:creationId xmlns:a16="http://schemas.microsoft.com/office/drawing/2014/main" id="{88067992-95AB-441C-B42E-61405E25E9CE}"/>
              </a:ext>
            </a:extLst>
          </p:cNvPr>
          <p:cNvSpPr/>
          <p:nvPr/>
        </p:nvSpPr>
        <p:spPr>
          <a:xfrm>
            <a:off x="4881" y="3545136"/>
            <a:ext cx="9144964" cy="3312865"/>
          </a:xfrm>
          <a:prstGeom prst="rect">
            <a:avLst/>
          </a:prstGeom>
          <a:solidFill>
            <a:srgbClr val="FFFFFF"/>
          </a:solidFill>
          <a:ln w="12701" cap="flat">
            <a:solidFill>
              <a:srgbClr val="FFFFF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it-IT" sz="1633">
              <a:solidFill>
                <a:srgbClr val="FFFFFF"/>
              </a:solidFill>
              <a:latin typeface="Calibri"/>
            </a:endParaRPr>
          </a:p>
        </p:txBody>
      </p:sp>
      <p:sp>
        <p:nvSpPr>
          <p:cNvPr id="5" name="Titolo 1">
            <a:extLst>
              <a:ext uri="{FF2B5EF4-FFF2-40B4-BE49-F238E27FC236}">
                <a16:creationId xmlns:a16="http://schemas.microsoft.com/office/drawing/2014/main" id="{3414F0A8-096A-4799-856D-7A60CEB9BA72}"/>
              </a:ext>
            </a:extLst>
          </p:cNvPr>
          <p:cNvSpPr txBox="1"/>
          <p:nvPr/>
        </p:nvSpPr>
        <p:spPr>
          <a:xfrm>
            <a:off x="4380434" y="412468"/>
            <a:ext cx="7543793" cy="706400"/>
          </a:xfrm>
          <a:prstGeom prst="rect">
            <a:avLst/>
          </a:prstGeom>
          <a:noFill/>
          <a:ln cap="flat">
            <a:noFill/>
          </a:ln>
        </p:spPr>
        <p:txBody>
          <a:bodyPr vert="horz" wrap="square" lIns="0" tIns="0" rIns="0" bIns="0" anchor="ctr" anchorCtr="1" compatLnSpc="1">
            <a:noAutofit/>
          </a:bodyPr>
          <a:lstStyle/>
          <a:p>
            <a:pPr algn="ctr" defTabSz="829544" hangingPunct="0">
              <a:defRPr sz="1800" b="0" i="0" u="none" strike="noStrike" kern="0" cap="none" spc="0" baseline="0">
                <a:solidFill>
                  <a:srgbClr val="000000"/>
                </a:solidFill>
                <a:uFillTx/>
              </a:defRPr>
            </a:pPr>
            <a:r>
              <a:rPr lang="zxx-ZZ" sz="1814" b="1" dirty="0">
                <a:solidFill>
                  <a:srgbClr val="000000"/>
                </a:solidFill>
                <a:latin typeface="Calibri" pitchFamily="34"/>
                <a:ea typeface="Microsoft YaHei" pitchFamily="2"/>
                <a:cs typeface="Arial" pitchFamily="2"/>
              </a:rPr>
              <a:t>Valutazione degli impatti</a:t>
            </a:r>
          </a:p>
        </p:txBody>
      </p:sp>
      <p:sp>
        <p:nvSpPr>
          <p:cNvPr id="6" name="Segnaposto testo 2">
            <a:extLst>
              <a:ext uri="{FF2B5EF4-FFF2-40B4-BE49-F238E27FC236}">
                <a16:creationId xmlns:a16="http://schemas.microsoft.com/office/drawing/2014/main" id="{21165C04-922E-414B-9E6B-A3902CDB87E6}"/>
              </a:ext>
            </a:extLst>
          </p:cNvPr>
          <p:cNvSpPr txBox="1"/>
          <p:nvPr/>
        </p:nvSpPr>
        <p:spPr>
          <a:xfrm>
            <a:off x="429764" y="1017252"/>
            <a:ext cx="8229630" cy="4526148"/>
          </a:xfrm>
          <a:prstGeom prst="rect">
            <a:avLst/>
          </a:prstGeom>
          <a:noFill/>
          <a:ln cap="flat">
            <a:noFill/>
          </a:ln>
        </p:spPr>
        <p:txBody>
          <a:bodyPr vert="horz" wrap="square" lIns="0" tIns="0" rIns="0" bIns="0" anchor="t" anchorCtr="0" compatLnSpc="1">
            <a:noAutofit/>
          </a:bodyPr>
          <a:lstStyle/>
          <a:p>
            <a:pPr defTabSz="829544" hangingPunct="0">
              <a:spcAft>
                <a:spcPts val="1284"/>
              </a:spcAft>
              <a:defRPr sz="1800" b="0" i="0" u="none" strike="noStrike" kern="0" cap="none" spc="0" baseline="0">
                <a:solidFill>
                  <a:srgbClr val="000000"/>
                </a:solidFill>
                <a:uFillTx/>
              </a:defRPr>
            </a:pPr>
            <a:r>
              <a:rPr lang="zxx-ZZ" sz="1270" dirty="0">
                <a:solidFill>
                  <a:srgbClr val="000000"/>
                </a:solidFill>
                <a:latin typeface="Arial" pitchFamily="18"/>
                <a:ea typeface="Microsoft YaHei" pitchFamily="2"/>
                <a:cs typeface="Arial" pitchFamily="2"/>
              </a:rPr>
              <a:t>A seconda dello schema applicato gli impatti risultanti sono diversi</a:t>
            </a:r>
          </a:p>
          <a:p>
            <a:pPr defTabSz="829544" hangingPunct="0">
              <a:spcAft>
                <a:spcPts val="1284"/>
              </a:spcAft>
              <a:buSzPct val="45000"/>
              <a:buFont typeface="StarSymbol"/>
              <a:buChar char="●"/>
              <a:defRPr sz="1800" b="0" i="0" u="none" strike="noStrike" kern="0" cap="none" spc="0" baseline="0">
                <a:solidFill>
                  <a:srgbClr val="000000"/>
                </a:solidFill>
                <a:uFillTx/>
              </a:defRPr>
            </a:pPr>
            <a:r>
              <a:rPr lang="zxx-ZZ" sz="1270" b="1" dirty="0">
                <a:solidFill>
                  <a:srgbClr val="000000"/>
                </a:solidFill>
                <a:latin typeface="Arial" pitchFamily="18"/>
                <a:ea typeface="Microsoft YaHei" pitchFamily="2"/>
                <a:cs typeface="Arial" pitchFamily="2"/>
              </a:rPr>
              <a:t>EPD</a:t>
            </a:r>
            <a:r>
              <a:rPr lang="zxx-ZZ" sz="1270" dirty="0">
                <a:solidFill>
                  <a:srgbClr val="000000"/>
                </a:solidFill>
                <a:latin typeface="Arial" pitchFamily="18"/>
                <a:ea typeface="Microsoft YaHei" pitchFamily="2"/>
                <a:cs typeface="Arial" pitchFamily="2"/>
              </a:rPr>
              <a:t>:</a:t>
            </a:r>
            <a:r>
              <a:rPr lang="zxx-ZZ" sz="2903" dirty="0">
                <a:solidFill>
                  <a:srgbClr val="000000"/>
                </a:solidFill>
                <a:latin typeface="Arial" pitchFamily="18"/>
                <a:ea typeface="Microsoft YaHei" pitchFamily="2"/>
                <a:cs typeface="Arial" pitchFamily="2"/>
              </a:rPr>
              <a:t>  </a:t>
            </a:r>
          </a:p>
        </p:txBody>
      </p:sp>
      <p:pic>
        <p:nvPicPr>
          <p:cNvPr id="7" name="Immagine 9">
            <a:extLst>
              <a:ext uri="{FF2B5EF4-FFF2-40B4-BE49-F238E27FC236}">
                <a16:creationId xmlns:a16="http://schemas.microsoft.com/office/drawing/2014/main" id="{56D4C10B-38FC-498A-B1DE-3DE5F8D6DC21}"/>
              </a:ext>
            </a:extLst>
          </p:cNvPr>
          <p:cNvPicPr>
            <a:picLocks noChangeAspect="1"/>
          </p:cNvPicPr>
          <p:nvPr/>
        </p:nvPicPr>
        <p:blipFill>
          <a:blip r:embed="rId3">
            <a:lum/>
            <a:alphaModFix/>
          </a:blip>
          <a:srcRect/>
          <a:stretch>
            <a:fillRect/>
          </a:stretch>
        </p:blipFill>
        <p:spPr>
          <a:xfrm>
            <a:off x="5885013" y="3843026"/>
            <a:ext cx="3027118" cy="1344555"/>
          </a:xfrm>
          <a:prstGeom prst="rect">
            <a:avLst/>
          </a:prstGeom>
          <a:noFill/>
          <a:ln w="0" cap="flat">
            <a:solidFill>
              <a:srgbClr val="000000"/>
            </a:solidFill>
            <a:prstDash val="solid"/>
            <a:miter/>
          </a:ln>
        </p:spPr>
      </p:pic>
      <p:pic>
        <p:nvPicPr>
          <p:cNvPr id="8" name="Immagine 10">
            <a:extLst>
              <a:ext uri="{FF2B5EF4-FFF2-40B4-BE49-F238E27FC236}">
                <a16:creationId xmlns:a16="http://schemas.microsoft.com/office/drawing/2014/main" id="{B55B00BF-7324-470F-A33F-C84D14B64258}"/>
              </a:ext>
            </a:extLst>
          </p:cNvPr>
          <p:cNvPicPr>
            <a:picLocks noChangeAspect="1"/>
          </p:cNvPicPr>
          <p:nvPr/>
        </p:nvPicPr>
        <p:blipFill>
          <a:blip r:embed="rId4">
            <a:lum/>
            <a:alphaModFix/>
          </a:blip>
          <a:srcRect/>
          <a:stretch>
            <a:fillRect/>
          </a:stretch>
        </p:blipFill>
        <p:spPr>
          <a:xfrm>
            <a:off x="8247526" y="2291744"/>
            <a:ext cx="3426536" cy="3102564"/>
          </a:xfrm>
          <a:prstGeom prst="rect">
            <a:avLst/>
          </a:prstGeom>
          <a:noFill/>
          <a:ln w="0" cap="flat">
            <a:solidFill>
              <a:srgbClr val="000000"/>
            </a:solidFill>
            <a:prstDash val="solid"/>
            <a:miter/>
          </a:ln>
        </p:spPr>
      </p:pic>
      <p:pic>
        <p:nvPicPr>
          <p:cNvPr id="9" name="Immagine 11">
            <a:extLst>
              <a:ext uri="{FF2B5EF4-FFF2-40B4-BE49-F238E27FC236}">
                <a16:creationId xmlns:a16="http://schemas.microsoft.com/office/drawing/2014/main" id="{781FA805-03AE-4B45-B28B-98595734CCD7}"/>
              </a:ext>
            </a:extLst>
          </p:cNvPr>
          <p:cNvPicPr>
            <a:picLocks noChangeAspect="1"/>
          </p:cNvPicPr>
          <p:nvPr/>
        </p:nvPicPr>
        <p:blipFill>
          <a:blip r:embed="rId5">
            <a:lum/>
            <a:alphaModFix/>
          </a:blip>
          <a:srcRect/>
          <a:stretch>
            <a:fillRect/>
          </a:stretch>
        </p:blipFill>
        <p:spPr>
          <a:xfrm>
            <a:off x="556807" y="1849725"/>
            <a:ext cx="4673439" cy="2550630"/>
          </a:xfrm>
          <a:prstGeom prst="rect">
            <a:avLst/>
          </a:prstGeom>
          <a:noFill/>
          <a:ln w="0" cap="flat">
            <a:solidFill>
              <a:srgbClr val="000000"/>
            </a:solidFill>
            <a:prstDash val="solid"/>
            <a:miter/>
          </a:ln>
        </p:spPr>
      </p:pic>
      <p:pic>
        <p:nvPicPr>
          <p:cNvPr id="10" name="Immagine 12">
            <a:extLst>
              <a:ext uri="{FF2B5EF4-FFF2-40B4-BE49-F238E27FC236}">
                <a16:creationId xmlns:a16="http://schemas.microsoft.com/office/drawing/2014/main" id="{AEC6A766-69DB-4BC5-BAB6-90EAE70952A8}"/>
              </a:ext>
            </a:extLst>
          </p:cNvPr>
          <p:cNvPicPr>
            <a:picLocks noChangeAspect="1"/>
          </p:cNvPicPr>
          <p:nvPr/>
        </p:nvPicPr>
        <p:blipFill>
          <a:blip r:embed="rId6">
            <a:lum/>
            <a:alphaModFix/>
          </a:blip>
          <a:srcRect/>
          <a:stretch>
            <a:fillRect/>
          </a:stretch>
        </p:blipFill>
        <p:spPr>
          <a:xfrm>
            <a:off x="8987568" y="1431846"/>
            <a:ext cx="1946452" cy="296863"/>
          </a:xfrm>
          <a:prstGeom prst="rect">
            <a:avLst/>
          </a:prstGeom>
          <a:noFill/>
          <a:ln cap="flat">
            <a:noFill/>
          </a:ln>
        </p:spPr>
      </p:pic>
      <p:sp>
        <p:nvSpPr>
          <p:cNvPr id="13" name="Titolo 1">
            <a:extLst>
              <a:ext uri="{FF2B5EF4-FFF2-40B4-BE49-F238E27FC236}">
                <a16:creationId xmlns:a16="http://schemas.microsoft.com/office/drawing/2014/main" id="{23C2905D-B57A-467F-883B-F14D162E9E33}"/>
              </a:ext>
            </a:extLst>
          </p:cNvPr>
          <p:cNvSpPr txBox="1">
            <a:spLocks/>
          </p:cNvSpPr>
          <p:nvPr/>
        </p:nvSpPr>
        <p:spPr>
          <a:xfrm>
            <a:off x="224269" y="-21150"/>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11" name="Segnaposto numero diapositiva 3">
            <a:extLst>
              <a:ext uri="{FF2B5EF4-FFF2-40B4-BE49-F238E27FC236}">
                <a16:creationId xmlns:a16="http://schemas.microsoft.com/office/drawing/2014/main" id="{54D1031C-C7C9-4FED-8541-6DBB5577181D}"/>
              </a:ext>
            </a:extLst>
          </p:cNvPr>
          <p:cNvSpPr txBox="1">
            <a:spLocks/>
          </p:cNvSpPr>
          <p:nvPr/>
        </p:nvSpPr>
        <p:spPr>
          <a:xfrm>
            <a:off x="8655669" y="6575923"/>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29</a:t>
            </a:fld>
            <a:endParaRPr lang="en-US" sz="1000" noProof="1"/>
          </a:p>
        </p:txBody>
      </p:sp>
      <p:pic>
        <p:nvPicPr>
          <p:cNvPr id="12" name="Immagine 11">
            <a:extLst>
              <a:ext uri="{FF2B5EF4-FFF2-40B4-BE49-F238E27FC236}">
                <a16:creationId xmlns:a16="http://schemas.microsoft.com/office/drawing/2014/main" id="{DAC9474B-9EA6-4334-829F-03B2277B884C}"/>
              </a:ext>
            </a:extLst>
          </p:cNvPr>
          <p:cNvPicPr>
            <a:picLocks noChangeAspect="1"/>
          </p:cNvPicPr>
          <p:nvPr/>
        </p:nvPicPr>
        <p:blipFill>
          <a:blip r:embed="rId7"/>
          <a:stretch>
            <a:fillRect/>
          </a:stretch>
        </p:blipFill>
        <p:spPr>
          <a:xfrm>
            <a:off x="169969" y="6350351"/>
            <a:ext cx="1572904" cy="451143"/>
          </a:xfrm>
          <a:prstGeom prst="rect">
            <a:avLst/>
          </a:prstGeom>
        </p:spPr>
      </p:pic>
      <p:pic>
        <p:nvPicPr>
          <p:cNvPr id="14" name="Immagine 13">
            <a:extLst>
              <a:ext uri="{FF2B5EF4-FFF2-40B4-BE49-F238E27FC236}">
                <a16:creationId xmlns:a16="http://schemas.microsoft.com/office/drawing/2014/main" id="{341B8EA2-8996-456A-BC11-D8917CA84240}"/>
              </a:ext>
            </a:extLst>
          </p:cNvPr>
          <p:cNvPicPr>
            <a:picLocks noChangeAspect="1"/>
          </p:cNvPicPr>
          <p:nvPr/>
        </p:nvPicPr>
        <p:blipFill>
          <a:blip r:embed="rId8"/>
          <a:stretch>
            <a:fillRect/>
          </a:stretch>
        </p:blipFill>
        <p:spPr>
          <a:xfrm>
            <a:off x="10658764" y="5478395"/>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C22B0B15-337C-4DFA-8F81-1E5325B1B382}"/>
              </a:ext>
            </a:extLst>
          </p:cNvPr>
          <p:cNvSpPr txBox="1">
            <a:spLocks noChangeArrowheads="1"/>
          </p:cNvSpPr>
          <p:nvPr/>
        </p:nvSpPr>
        <p:spPr bwMode="auto">
          <a:xfrm>
            <a:off x="2800966" y="230727"/>
            <a:ext cx="6449566" cy="1400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it-IT" dirty="0" err="1">
                <a:solidFill>
                  <a:schemeClr val="tx2"/>
                </a:solidFill>
                <a:latin typeface="Montserrat" pitchFamily="2" charset="0"/>
              </a:rPr>
              <a:t>Programma</a:t>
            </a:r>
            <a:r>
              <a:rPr lang="en-US" altLang="it-IT" dirty="0">
                <a:solidFill>
                  <a:schemeClr val="tx2"/>
                </a:solidFill>
                <a:latin typeface="Montserrat" pitchFamily="2" charset="0"/>
              </a:rPr>
              <a:t> </a:t>
            </a:r>
            <a:r>
              <a:rPr lang="en-US" altLang="it-IT" dirty="0" err="1">
                <a:solidFill>
                  <a:schemeClr val="tx2"/>
                </a:solidFill>
                <a:latin typeface="Montserrat" pitchFamily="2" charset="0"/>
              </a:rPr>
              <a:t>intervento</a:t>
            </a:r>
            <a:endParaRPr lang="en-US" altLang="it-IT" dirty="0">
              <a:solidFill>
                <a:schemeClr val="tx2"/>
              </a:solidFill>
              <a:latin typeface="Montserrat" pitchFamily="2" charset="0"/>
            </a:endParaRPr>
          </a:p>
        </p:txBody>
      </p:sp>
      <p:grpSp>
        <p:nvGrpSpPr>
          <p:cNvPr id="9" name="Gruppo 8">
            <a:extLst>
              <a:ext uri="{FF2B5EF4-FFF2-40B4-BE49-F238E27FC236}">
                <a16:creationId xmlns:a16="http://schemas.microsoft.com/office/drawing/2014/main" id="{D0AC3A31-71AE-4CF0-8DA0-F8B33025387B}"/>
              </a:ext>
            </a:extLst>
          </p:cNvPr>
          <p:cNvGrpSpPr/>
          <p:nvPr/>
        </p:nvGrpSpPr>
        <p:grpSpPr>
          <a:xfrm>
            <a:off x="10734334" y="5033132"/>
            <a:ext cx="1089083" cy="1086814"/>
            <a:chOff x="9792277" y="4254067"/>
            <a:chExt cx="1558925" cy="1743075"/>
          </a:xfrm>
        </p:grpSpPr>
        <p:sp>
          <p:nvSpPr>
            <p:cNvPr id="4" name="Freeform: Shape 10">
              <a:extLst>
                <a:ext uri="{FF2B5EF4-FFF2-40B4-BE49-F238E27FC236}">
                  <a16:creationId xmlns:a16="http://schemas.microsoft.com/office/drawing/2014/main" id="{E54C7EB8-55B2-43CC-B14A-84B82FD595A4}"/>
                </a:ext>
              </a:extLst>
            </p:cNvPr>
            <p:cNvSpPr>
              <a:spLocks/>
            </p:cNvSpPr>
            <p:nvPr/>
          </p:nvSpPr>
          <p:spPr bwMode="auto">
            <a:xfrm>
              <a:off x="9792277" y="4254067"/>
              <a:ext cx="1558925" cy="17430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ln/>
          </p:spPr>
          <p:style>
            <a:lnRef idx="2">
              <a:schemeClr val="dk1"/>
            </a:lnRef>
            <a:fillRef idx="1">
              <a:schemeClr val="lt1"/>
            </a:fillRef>
            <a:effectRef idx="0">
              <a:schemeClr val="dk1"/>
            </a:effectRef>
            <a:fontRef idx="minor">
              <a:schemeClr val="dk1"/>
            </a:fontRef>
          </p:style>
          <p:txBody>
            <a:bodyPr lIns="51435" tIns="25718" rIns="51435" bIns="25718" anchor="ctr"/>
            <a:lstStyle/>
            <a:p>
              <a:pPr algn="ctr" eaLnBrk="1" fontAlgn="auto" hangingPunct="1">
                <a:spcBef>
                  <a:spcPts val="0"/>
                </a:spcBef>
                <a:spcAft>
                  <a:spcPts val="0"/>
                </a:spcAft>
                <a:defRPr/>
              </a:pPr>
              <a:endParaRPr lang="en-US" sz="4050" b="1" dirty="0">
                <a:solidFill>
                  <a:schemeClr val="accent2"/>
                </a:solidFill>
                <a:latin typeface="+mn-lt"/>
              </a:endParaRPr>
            </a:p>
          </p:txBody>
        </p:sp>
        <p:pic>
          <p:nvPicPr>
            <p:cNvPr id="6" name="Immagine 5" descr="Immagine che contiene cibo&#10;&#10;Descrizione generata automaticamente">
              <a:extLst>
                <a:ext uri="{FF2B5EF4-FFF2-40B4-BE49-F238E27FC236}">
                  <a16:creationId xmlns:a16="http://schemas.microsoft.com/office/drawing/2014/main" id="{4232D258-6276-42CC-A7EE-9F79879BB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25638" y="4584844"/>
              <a:ext cx="1039525" cy="1057716"/>
            </a:xfrm>
            <a:prstGeom prst="rect">
              <a:avLst/>
            </a:prstGeom>
          </p:spPr>
        </p:pic>
      </p:grpSp>
      <p:sp>
        <p:nvSpPr>
          <p:cNvPr id="5" name="Segnaposto contenuto 2">
            <a:extLst>
              <a:ext uri="{FF2B5EF4-FFF2-40B4-BE49-F238E27FC236}">
                <a16:creationId xmlns:a16="http://schemas.microsoft.com/office/drawing/2014/main" id="{0AD316F8-7B95-46EB-B1D0-030DC43878DB}"/>
              </a:ext>
            </a:extLst>
          </p:cNvPr>
          <p:cNvSpPr txBox="1">
            <a:spLocks/>
          </p:cNvSpPr>
          <p:nvPr/>
        </p:nvSpPr>
        <p:spPr>
          <a:xfrm>
            <a:off x="772621" y="2601364"/>
            <a:ext cx="10506255" cy="28310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dirty="0"/>
              <a:t>INTRODUZIONE: </a:t>
            </a:r>
            <a:r>
              <a:rPr lang="it-IT" sz="1600" b="1" dirty="0"/>
              <a:t>Ambiente e Sostenibilità Ambientale; gestione di aspetti ambientali; Organizzazione e Prodotto</a:t>
            </a:r>
            <a:endParaRPr lang="it-IT" sz="1600" dirty="0"/>
          </a:p>
          <a:p>
            <a:endParaRPr lang="it-IT" sz="1600" dirty="0"/>
          </a:p>
          <a:p>
            <a:r>
              <a:rPr lang="it-IT" sz="1600" dirty="0"/>
              <a:t>CAPITOLO1: </a:t>
            </a:r>
            <a:r>
              <a:rPr lang="it-IT" sz="1600" b="1" dirty="0"/>
              <a:t>le etichette ambientali di prodotto</a:t>
            </a:r>
            <a:endParaRPr lang="it-IT" sz="1600" dirty="0"/>
          </a:p>
          <a:p>
            <a:endParaRPr lang="it-IT" sz="1600" dirty="0"/>
          </a:p>
          <a:p>
            <a:r>
              <a:rPr lang="it-IT" sz="1600" dirty="0"/>
              <a:t>CAPITOLO2: </a:t>
            </a:r>
            <a:r>
              <a:rPr lang="it-IT" sz="1600" b="1" dirty="0"/>
              <a:t>LCA, aspetti principali ed esempi pratici</a:t>
            </a:r>
            <a:endParaRPr lang="it-IT" sz="1600" dirty="0"/>
          </a:p>
          <a:p>
            <a:pPr>
              <a:lnSpc>
                <a:spcPts val="2177"/>
              </a:lnSpc>
              <a:spcAft>
                <a:spcPts val="1089"/>
              </a:spcAft>
              <a:buFont typeface="Arial" panose="020B0604020202020204" pitchFamily="34" charset="0"/>
              <a:buNone/>
            </a:pPr>
            <a:endParaRPr lang="it-IT" sz="5600" dirty="0">
              <a:latin typeface="Calibri" panose="020F0502020204030204" pitchFamily="34" charset="0"/>
              <a:ea typeface="Arial" panose="020B0604020202020204" pitchFamily="34" charset="0"/>
              <a:cs typeface="Calibri" panose="020F0502020204030204" pitchFamily="34" charset="0"/>
            </a:endParaRPr>
          </a:p>
          <a:p>
            <a:pPr>
              <a:buFont typeface="Arial" panose="020B0604020202020204" pitchFamily="34" charset="0"/>
              <a:buNone/>
            </a:pPr>
            <a:endParaRPr lang="it-IT" dirty="0"/>
          </a:p>
        </p:txBody>
      </p:sp>
      <p:pic>
        <p:nvPicPr>
          <p:cNvPr id="2" name="Immagine 1">
            <a:extLst>
              <a:ext uri="{FF2B5EF4-FFF2-40B4-BE49-F238E27FC236}">
                <a16:creationId xmlns:a16="http://schemas.microsoft.com/office/drawing/2014/main" id="{FE194BCD-6FC5-42EE-A4D3-CFE4563626C0}"/>
              </a:ext>
            </a:extLst>
          </p:cNvPr>
          <p:cNvPicPr>
            <a:picLocks noChangeAspect="1"/>
          </p:cNvPicPr>
          <p:nvPr/>
        </p:nvPicPr>
        <p:blipFill>
          <a:blip r:embed="rId3"/>
          <a:stretch>
            <a:fillRect/>
          </a:stretch>
        </p:blipFill>
        <p:spPr>
          <a:xfrm>
            <a:off x="413112" y="226711"/>
            <a:ext cx="2304488" cy="1725318"/>
          </a:xfrm>
          <a:prstGeom prst="rect">
            <a:avLst/>
          </a:prstGeom>
        </p:spPr>
      </p:pic>
      <p:sp>
        <p:nvSpPr>
          <p:cNvPr id="7" name="Segnaposto numero diapositiva 3">
            <a:extLst>
              <a:ext uri="{FF2B5EF4-FFF2-40B4-BE49-F238E27FC236}">
                <a16:creationId xmlns:a16="http://schemas.microsoft.com/office/drawing/2014/main" id="{E308B462-1342-424F-B670-DB796D977BE9}"/>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a:t>
            </a:fld>
            <a:endParaRPr lang="en-US" sz="1000" noProof="1"/>
          </a:p>
        </p:txBody>
      </p:sp>
      <p:pic>
        <p:nvPicPr>
          <p:cNvPr id="8" name="Immagine 7">
            <a:extLst>
              <a:ext uri="{FF2B5EF4-FFF2-40B4-BE49-F238E27FC236}">
                <a16:creationId xmlns:a16="http://schemas.microsoft.com/office/drawing/2014/main" id="{D4FF1BF2-43ED-4F4B-8779-1D9B49CF6E97}"/>
              </a:ext>
            </a:extLst>
          </p:cNvPr>
          <p:cNvPicPr>
            <a:picLocks noChangeAspect="1"/>
          </p:cNvPicPr>
          <p:nvPr/>
        </p:nvPicPr>
        <p:blipFill>
          <a:blip r:embed="rId4"/>
          <a:stretch>
            <a:fillRect/>
          </a:stretch>
        </p:blipFill>
        <p:spPr>
          <a:xfrm>
            <a:off x="165447" y="5668803"/>
            <a:ext cx="1572904" cy="451143"/>
          </a:xfrm>
          <a:prstGeom prst="rect">
            <a:avLst/>
          </a:prstGeom>
        </p:spPr>
      </p:pic>
    </p:spTree>
    <p:extLst>
      <p:ext uri="{BB962C8B-B14F-4D97-AF65-F5344CB8AC3E}">
        <p14:creationId xmlns:p14="http://schemas.microsoft.com/office/powerpoint/2010/main" val="12404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B8D65177-C520-444D-8E6D-E608C644739F}"/>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10</a:t>
            </a:r>
            <a:endParaRPr lang="it-IT" sz="1633" b="1">
              <a:solidFill>
                <a:srgbClr val="FFFFFF"/>
              </a:solidFill>
              <a:latin typeface="Calibri"/>
            </a:endParaRPr>
          </a:p>
        </p:txBody>
      </p:sp>
      <p:pic>
        <p:nvPicPr>
          <p:cNvPr id="5" name="Immagine 13">
            <a:extLst>
              <a:ext uri="{FF2B5EF4-FFF2-40B4-BE49-F238E27FC236}">
                <a16:creationId xmlns:a16="http://schemas.microsoft.com/office/drawing/2014/main" id="{99F3726A-F9FB-4F7E-8334-D6C723AC9283}"/>
              </a:ext>
            </a:extLst>
          </p:cNvPr>
          <p:cNvPicPr>
            <a:picLocks noChangeAspect="1"/>
          </p:cNvPicPr>
          <p:nvPr/>
        </p:nvPicPr>
        <p:blipFill>
          <a:blip r:embed="rId3">
            <a:lum/>
            <a:alphaModFix/>
          </a:blip>
          <a:srcRect/>
          <a:stretch>
            <a:fillRect/>
          </a:stretch>
        </p:blipFill>
        <p:spPr>
          <a:xfrm>
            <a:off x="2405850" y="1104404"/>
            <a:ext cx="5903279" cy="4981533"/>
          </a:xfrm>
          <a:prstGeom prst="rect">
            <a:avLst/>
          </a:prstGeom>
          <a:noFill/>
          <a:ln cap="flat">
            <a:noFill/>
          </a:ln>
        </p:spPr>
      </p:pic>
      <p:pic>
        <p:nvPicPr>
          <p:cNvPr id="6" name="Immagine 14">
            <a:extLst>
              <a:ext uri="{FF2B5EF4-FFF2-40B4-BE49-F238E27FC236}">
                <a16:creationId xmlns:a16="http://schemas.microsoft.com/office/drawing/2014/main" id="{3E676BA4-EBDD-4450-A335-E0FFF0EF34D5}"/>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8461452" y="1525129"/>
            <a:ext cx="1807979" cy="1295564"/>
          </a:xfrm>
          <a:prstGeom prst="rect">
            <a:avLst/>
          </a:prstGeom>
          <a:noFill/>
          <a:ln cap="flat">
            <a:noFill/>
          </a:ln>
        </p:spPr>
      </p:pic>
      <p:pic>
        <p:nvPicPr>
          <p:cNvPr id="7" name="Picture 10">
            <a:extLst>
              <a:ext uri="{FF2B5EF4-FFF2-40B4-BE49-F238E27FC236}">
                <a16:creationId xmlns:a16="http://schemas.microsoft.com/office/drawing/2014/main" id="{0D7739D6-FC2C-43C5-B06E-A515B904CCE4}"/>
              </a:ext>
            </a:extLst>
          </p:cNvPr>
          <p:cNvPicPr>
            <a:picLocks noChangeAspect="1"/>
          </p:cNvPicPr>
          <p:nvPr/>
        </p:nvPicPr>
        <p:blipFill>
          <a:blip r:embed="rId5"/>
          <a:srcRect/>
          <a:stretch>
            <a:fillRect/>
          </a:stretch>
        </p:blipFill>
        <p:spPr>
          <a:xfrm>
            <a:off x="1614701" y="1693795"/>
            <a:ext cx="638827" cy="638827"/>
          </a:xfrm>
          <a:prstGeom prst="rect">
            <a:avLst/>
          </a:prstGeom>
          <a:noFill/>
          <a:ln cap="flat">
            <a:noFill/>
          </a:ln>
        </p:spPr>
      </p:pic>
      <p:sp>
        <p:nvSpPr>
          <p:cNvPr id="8" name="Titolo 1">
            <a:extLst>
              <a:ext uri="{FF2B5EF4-FFF2-40B4-BE49-F238E27FC236}">
                <a16:creationId xmlns:a16="http://schemas.microsoft.com/office/drawing/2014/main" id="{ECE0DCF8-675A-452C-AFDB-BE2E934C45A6}"/>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9" name="Segnaposto numero diapositiva 3">
            <a:extLst>
              <a:ext uri="{FF2B5EF4-FFF2-40B4-BE49-F238E27FC236}">
                <a16:creationId xmlns:a16="http://schemas.microsoft.com/office/drawing/2014/main" id="{47342739-F84D-4F90-A545-F2C6A3C83F08}"/>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30</a:t>
            </a:fld>
            <a:endParaRPr lang="en-US" sz="1000" noProof="1"/>
          </a:p>
        </p:txBody>
      </p:sp>
      <p:pic>
        <p:nvPicPr>
          <p:cNvPr id="10" name="Immagine 9">
            <a:extLst>
              <a:ext uri="{FF2B5EF4-FFF2-40B4-BE49-F238E27FC236}">
                <a16:creationId xmlns:a16="http://schemas.microsoft.com/office/drawing/2014/main" id="{67C139BC-5E4C-4B4D-AE51-18150B8C0C03}"/>
              </a:ext>
            </a:extLst>
          </p:cNvPr>
          <p:cNvPicPr>
            <a:picLocks noChangeAspect="1"/>
          </p:cNvPicPr>
          <p:nvPr/>
        </p:nvPicPr>
        <p:blipFill>
          <a:blip r:embed="rId6"/>
          <a:stretch>
            <a:fillRect/>
          </a:stretch>
        </p:blipFill>
        <p:spPr>
          <a:xfrm>
            <a:off x="124900" y="6130778"/>
            <a:ext cx="1572904" cy="451143"/>
          </a:xfrm>
          <a:prstGeom prst="rect">
            <a:avLst/>
          </a:prstGeom>
        </p:spPr>
      </p:pic>
      <p:pic>
        <p:nvPicPr>
          <p:cNvPr id="11" name="Immagine 10">
            <a:extLst>
              <a:ext uri="{FF2B5EF4-FFF2-40B4-BE49-F238E27FC236}">
                <a16:creationId xmlns:a16="http://schemas.microsoft.com/office/drawing/2014/main" id="{4E6DAEE8-ACDF-4705-B460-9329D8FD339F}"/>
              </a:ext>
            </a:extLst>
          </p:cNvPr>
          <p:cNvPicPr>
            <a:picLocks noChangeAspect="1"/>
          </p:cNvPicPr>
          <p:nvPr/>
        </p:nvPicPr>
        <p:blipFill>
          <a:blip r:embed="rId7"/>
          <a:stretch>
            <a:fillRect/>
          </a:stretch>
        </p:blipFill>
        <p:spPr>
          <a:xfrm>
            <a:off x="10613695" y="5258822"/>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702975D2-015F-496A-8D94-A7C0B8759BC0}"/>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10</a:t>
            </a:r>
            <a:endParaRPr lang="it-IT" sz="1633" b="1">
              <a:solidFill>
                <a:srgbClr val="FFFFFF"/>
              </a:solidFill>
              <a:latin typeface="Calibri"/>
            </a:endParaRPr>
          </a:p>
        </p:txBody>
      </p:sp>
      <p:sp>
        <p:nvSpPr>
          <p:cNvPr id="5" name="Rectangle 1">
            <a:extLst>
              <a:ext uri="{FF2B5EF4-FFF2-40B4-BE49-F238E27FC236}">
                <a16:creationId xmlns:a16="http://schemas.microsoft.com/office/drawing/2014/main" id="{6892D39F-77E1-4E1E-849C-9CD17B518C8E}"/>
              </a:ext>
            </a:extLst>
          </p:cNvPr>
          <p:cNvSpPr txBox="1"/>
          <p:nvPr/>
        </p:nvSpPr>
        <p:spPr>
          <a:xfrm>
            <a:off x="2053729" y="2189422"/>
            <a:ext cx="8637151" cy="231496"/>
          </a:xfrm>
          <a:prstGeom prst="rect">
            <a:avLst/>
          </a:prstGeom>
          <a:noFill/>
          <a:ln cap="flat">
            <a:noFill/>
          </a:ln>
        </p:spPr>
        <p:txBody>
          <a:bodyPr vert="horz" wrap="square" lIns="0" tIns="0" rIns="0" bIns="0" anchor="t" anchorCtr="0" compatLnSpc="1">
            <a:noAutofit/>
          </a:bodyPr>
          <a:lstStyle/>
          <a:p>
            <a:pPr indent="-321124" defTabSz="829544" hangingPunct="0">
              <a:lnSpc>
                <a:spcPct val="101000"/>
              </a:lnSpc>
              <a:spcAft>
                <a:spcPts val="1284"/>
              </a:spcAft>
              <a:tabLst>
                <a:tab pos="322618" algn="l"/>
                <a:tab pos="421200" algn="l"/>
                <a:tab pos="843886" algn="l"/>
                <a:tab pos="1266580" algn="l"/>
                <a:tab pos="1689274" algn="l"/>
                <a:tab pos="2111968" algn="l"/>
                <a:tab pos="2534653" algn="l"/>
                <a:tab pos="2957348" algn="l"/>
                <a:tab pos="3380041" algn="l"/>
                <a:tab pos="3802736" algn="l"/>
                <a:tab pos="4225421" algn="l"/>
                <a:tab pos="4648115" algn="l"/>
                <a:tab pos="5070809" algn="l"/>
                <a:tab pos="5493503" algn="l"/>
                <a:tab pos="5916189" algn="l"/>
                <a:tab pos="6338883" algn="l"/>
                <a:tab pos="6761577" algn="l"/>
                <a:tab pos="7184271" algn="l"/>
                <a:tab pos="7606956" algn="l"/>
                <a:tab pos="8029651" algn="l"/>
                <a:tab pos="8452344" algn="l"/>
              </a:tabLst>
              <a:defRPr sz="1800" b="0" i="0" u="none" strike="noStrike" kern="0" cap="none" spc="0" baseline="0">
                <a:solidFill>
                  <a:srgbClr val="000000"/>
                </a:solidFill>
                <a:uFillTx/>
              </a:defRPr>
            </a:pPr>
            <a:r>
              <a:rPr lang="it-IT" sz="1505" b="1">
                <a:solidFill>
                  <a:srgbClr val="FFFFFF"/>
                </a:solidFill>
                <a:latin typeface="Tahoma" pitchFamily="34"/>
                <a:ea typeface="Microsoft YaHei" pitchFamily="2"/>
                <a:cs typeface="Arial" pitchFamily="2"/>
              </a:rPr>
              <a:t> LCA (= </a:t>
            </a:r>
            <a:r>
              <a:rPr lang="it-IT" sz="1505" b="1" i="1">
                <a:solidFill>
                  <a:srgbClr val="FFFFFF"/>
                </a:solidFill>
                <a:latin typeface="Tahoma" pitchFamily="34"/>
                <a:ea typeface="Microsoft YaHei" pitchFamily="2"/>
                <a:cs typeface="Arial" pitchFamily="2"/>
              </a:rPr>
              <a:t>life cycle assessment</a:t>
            </a:r>
            <a:r>
              <a:rPr lang="it-IT" sz="1505" b="1">
                <a:solidFill>
                  <a:srgbClr val="FFFFFF"/>
                </a:solidFill>
                <a:latin typeface="Tahoma" pitchFamily="34"/>
                <a:ea typeface="Microsoft YaHei" pitchFamily="2"/>
                <a:cs typeface="Arial" pitchFamily="2"/>
              </a:rPr>
              <a:t>)</a:t>
            </a:r>
          </a:p>
        </p:txBody>
      </p:sp>
      <p:sp>
        <p:nvSpPr>
          <p:cNvPr id="8" name="Titolo 1">
            <a:extLst>
              <a:ext uri="{FF2B5EF4-FFF2-40B4-BE49-F238E27FC236}">
                <a16:creationId xmlns:a16="http://schemas.microsoft.com/office/drawing/2014/main" id="{CE8BD48C-0157-4FC5-9CEB-23D2EAE90091}"/>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9" name="CasellaDiTesto 8">
            <a:extLst>
              <a:ext uri="{FF2B5EF4-FFF2-40B4-BE49-F238E27FC236}">
                <a16:creationId xmlns:a16="http://schemas.microsoft.com/office/drawing/2014/main" id="{240E1395-76CD-4943-8E36-B32ABBFE6717}"/>
              </a:ext>
            </a:extLst>
          </p:cNvPr>
          <p:cNvSpPr txBox="1"/>
          <p:nvPr/>
        </p:nvSpPr>
        <p:spPr>
          <a:xfrm>
            <a:off x="308367" y="1104403"/>
            <a:ext cx="6352963" cy="5126275"/>
          </a:xfrm>
          <a:prstGeom prst="rect">
            <a:avLst/>
          </a:prstGeom>
          <a:noFill/>
        </p:spPr>
        <p:txBody>
          <a:bodyPr wrap="square" rtlCol="0">
            <a:spAutoFit/>
          </a:bodyPr>
          <a:lstStyle/>
          <a:p>
            <a:pPr algn="ctr">
              <a:lnSpc>
                <a:spcPts val="3266"/>
              </a:lnSpc>
            </a:pPr>
            <a:r>
              <a:rPr lang="it-IT" sz="1814" u="sng" dirty="0">
                <a:solidFill>
                  <a:schemeClr val="tx2"/>
                </a:solidFill>
              </a:rPr>
              <a:t>Operativamente</a:t>
            </a:r>
            <a:r>
              <a:rPr lang="it-IT" sz="1814" dirty="0">
                <a:solidFill>
                  <a:schemeClr val="tx2"/>
                </a:solidFill>
              </a:rPr>
              <a:t>:</a:t>
            </a:r>
          </a:p>
          <a:p>
            <a:pPr algn="ctr">
              <a:lnSpc>
                <a:spcPts val="3266"/>
              </a:lnSpc>
            </a:pPr>
            <a:endParaRPr lang="it-IT" sz="1814" dirty="0">
              <a:solidFill>
                <a:schemeClr val="tx2"/>
              </a:solidFill>
            </a:endParaRPr>
          </a:p>
          <a:p>
            <a:pPr algn="ctr">
              <a:lnSpc>
                <a:spcPts val="3266"/>
              </a:lnSpc>
            </a:pPr>
            <a:r>
              <a:rPr lang="it-IT" sz="1814" b="1" dirty="0">
                <a:solidFill>
                  <a:schemeClr val="tx2"/>
                </a:solidFill>
              </a:rPr>
              <a:t>Step6 (lavoro di LCA da ufficio): </a:t>
            </a:r>
          </a:p>
          <a:p>
            <a:pPr marL="414772" indent="-414772">
              <a:lnSpc>
                <a:spcPts val="3266"/>
              </a:lnSpc>
              <a:buFont typeface="+mj-lt"/>
              <a:buAutoNum type="arabicPeriod"/>
            </a:pPr>
            <a:r>
              <a:rPr lang="it-IT" sz="1814" dirty="0">
                <a:solidFill>
                  <a:schemeClr val="tx2"/>
                </a:solidFill>
              </a:rPr>
              <a:t>Riesame critico (verifica interna)</a:t>
            </a:r>
          </a:p>
          <a:p>
            <a:pPr marL="414772" indent="-414772">
              <a:lnSpc>
                <a:spcPts val="3266"/>
              </a:lnSpc>
              <a:buFont typeface="+mj-lt"/>
              <a:buAutoNum type="arabicPeriod"/>
            </a:pPr>
            <a:endParaRPr lang="it-IT" sz="1814" dirty="0">
              <a:solidFill>
                <a:schemeClr val="tx2"/>
              </a:solidFill>
            </a:endParaRPr>
          </a:p>
          <a:p>
            <a:pPr algn="ctr">
              <a:lnSpc>
                <a:spcPts val="3266"/>
              </a:lnSpc>
            </a:pPr>
            <a:r>
              <a:rPr lang="it-IT" sz="1814" b="1" dirty="0">
                <a:solidFill>
                  <a:schemeClr val="tx2"/>
                </a:solidFill>
              </a:rPr>
              <a:t>Step7 (lavoro di LCA da ufficio): </a:t>
            </a:r>
          </a:p>
          <a:p>
            <a:pPr marL="414772" indent="-414772">
              <a:lnSpc>
                <a:spcPts val="3266"/>
              </a:lnSpc>
              <a:buFont typeface="+mj-lt"/>
              <a:buAutoNum type="arabicPeriod"/>
            </a:pPr>
            <a:r>
              <a:rPr lang="it-IT" sz="1814" dirty="0">
                <a:solidFill>
                  <a:schemeClr val="tx2"/>
                </a:solidFill>
              </a:rPr>
              <a:t>Redazione report interno finale e del report esterno (p.es.: EPD) </a:t>
            </a:r>
          </a:p>
          <a:p>
            <a:pPr marL="414772" indent="-414772">
              <a:lnSpc>
                <a:spcPts val="3266"/>
              </a:lnSpc>
              <a:buFont typeface="+mj-lt"/>
              <a:buAutoNum type="arabicPeriod"/>
            </a:pPr>
            <a:endParaRPr lang="it-IT" sz="1814" b="1" dirty="0">
              <a:solidFill>
                <a:schemeClr val="tx2"/>
              </a:solidFill>
            </a:endParaRPr>
          </a:p>
          <a:p>
            <a:pPr algn="ctr">
              <a:lnSpc>
                <a:spcPts val="3266"/>
              </a:lnSpc>
            </a:pPr>
            <a:r>
              <a:rPr lang="it-IT" sz="1814" b="1" dirty="0">
                <a:solidFill>
                  <a:schemeClr val="tx2"/>
                </a:solidFill>
              </a:rPr>
              <a:t>Step8: </a:t>
            </a:r>
          </a:p>
          <a:p>
            <a:pPr marL="414772" indent="-414772">
              <a:lnSpc>
                <a:spcPts val="3266"/>
              </a:lnSpc>
              <a:buFont typeface="+mj-lt"/>
              <a:buAutoNum type="arabicPeriod"/>
            </a:pPr>
            <a:r>
              <a:rPr lang="it-IT" sz="1814" dirty="0">
                <a:solidFill>
                  <a:schemeClr val="tx2"/>
                </a:solidFill>
              </a:rPr>
              <a:t>Verifica esterna (p.es.: certificazione EPD)</a:t>
            </a:r>
          </a:p>
          <a:p>
            <a:pPr marL="414772" indent="-414772">
              <a:lnSpc>
                <a:spcPts val="3266"/>
              </a:lnSpc>
              <a:buFont typeface="+mj-lt"/>
              <a:buAutoNum type="arabicPeriod"/>
            </a:pPr>
            <a:endParaRPr lang="it-IT" sz="1814" dirty="0">
              <a:solidFill>
                <a:schemeClr val="tx2"/>
              </a:solidFill>
            </a:endParaRPr>
          </a:p>
        </p:txBody>
      </p:sp>
      <p:pic>
        <p:nvPicPr>
          <p:cNvPr id="10" name="Immagine 9">
            <a:extLst>
              <a:ext uri="{FF2B5EF4-FFF2-40B4-BE49-F238E27FC236}">
                <a16:creationId xmlns:a16="http://schemas.microsoft.com/office/drawing/2014/main" id="{48D537AA-3943-485C-AD84-611D58DA9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2647" y="63005"/>
            <a:ext cx="3960869" cy="3069803"/>
          </a:xfrm>
          <a:prstGeom prst="rect">
            <a:avLst/>
          </a:prstGeom>
        </p:spPr>
      </p:pic>
      <p:sp>
        <p:nvSpPr>
          <p:cNvPr id="11" name="Segnaposto numero diapositiva 3">
            <a:extLst>
              <a:ext uri="{FF2B5EF4-FFF2-40B4-BE49-F238E27FC236}">
                <a16:creationId xmlns:a16="http://schemas.microsoft.com/office/drawing/2014/main" id="{105F5FFE-AD25-411D-9417-EB396F9928DF}"/>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31</a:t>
            </a:fld>
            <a:endParaRPr lang="en-US" sz="1000" noProof="1"/>
          </a:p>
        </p:txBody>
      </p:sp>
      <p:pic>
        <p:nvPicPr>
          <p:cNvPr id="12" name="Immagine 11">
            <a:extLst>
              <a:ext uri="{FF2B5EF4-FFF2-40B4-BE49-F238E27FC236}">
                <a16:creationId xmlns:a16="http://schemas.microsoft.com/office/drawing/2014/main" id="{FDDF75D0-2902-40BC-97D6-23565B2570F1}"/>
              </a:ext>
            </a:extLst>
          </p:cNvPr>
          <p:cNvPicPr>
            <a:picLocks noChangeAspect="1"/>
          </p:cNvPicPr>
          <p:nvPr/>
        </p:nvPicPr>
        <p:blipFill>
          <a:blip r:embed="rId4"/>
          <a:stretch>
            <a:fillRect/>
          </a:stretch>
        </p:blipFill>
        <p:spPr>
          <a:xfrm>
            <a:off x="124900" y="6130778"/>
            <a:ext cx="1572904" cy="451143"/>
          </a:xfrm>
          <a:prstGeom prst="rect">
            <a:avLst/>
          </a:prstGeom>
        </p:spPr>
      </p:pic>
      <p:pic>
        <p:nvPicPr>
          <p:cNvPr id="13" name="Immagine 12">
            <a:extLst>
              <a:ext uri="{FF2B5EF4-FFF2-40B4-BE49-F238E27FC236}">
                <a16:creationId xmlns:a16="http://schemas.microsoft.com/office/drawing/2014/main" id="{85F853AD-15AE-4BA8-A839-1DCAA99B0886}"/>
              </a:ext>
            </a:extLst>
          </p:cNvPr>
          <p:cNvPicPr>
            <a:picLocks noChangeAspect="1"/>
          </p:cNvPicPr>
          <p:nvPr/>
        </p:nvPicPr>
        <p:blipFill>
          <a:blip r:embed="rId5"/>
          <a:stretch>
            <a:fillRect/>
          </a:stretch>
        </p:blipFill>
        <p:spPr>
          <a:xfrm>
            <a:off x="10613695" y="5258822"/>
            <a:ext cx="1103472" cy="1097375"/>
          </a:xfrm>
          <a:prstGeom prst="rect">
            <a:avLst/>
          </a:prstGeom>
        </p:spPr>
      </p:pic>
    </p:spTree>
    <p:extLst>
      <p:ext uri="{BB962C8B-B14F-4D97-AF65-F5344CB8AC3E}">
        <p14:creationId xmlns:p14="http://schemas.microsoft.com/office/powerpoint/2010/main" val="200763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3AA38F11-41C4-4E63-AF03-BA16B4496E0C}"/>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13</a:t>
            </a:r>
            <a:endParaRPr lang="it-IT" sz="1633" b="1">
              <a:solidFill>
                <a:srgbClr val="FFFFFF"/>
              </a:solidFill>
              <a:latin typeface="Calibri"/>
            </a:endParaRPr>
          </a:p>
        </p:txBody>
      </p:sp>
      <p:sp>
        <p:nvSpPr>
          <p:cNvPr id="5" name="CasellaDiTesto 23">
            <a:extLst>
              <a:ext uri="{FF2B5EF4-FFF2-40B4-BE49-F238E27FC236}">
                <a16:creationId xmlns:a16="http://schemas.microsoft.com/office/drawing/2014/main" id="{4BCE868D-40B4-4149-B87B-1D7A76800616}"/>
              </a:ext>
            </a:extLst>
          </p:cNvPr>
          <p:cNvSpPr txBox="1"/>
          <p:nvPr/>
        </p:nvSpPr>
        <p:spPr>
          <a:xfrm>
            <a:off x="1523516" y="2809824"/>
            <a:ext cx="7556792" cy="753817"/>
          </a:xfrm>
          <a:prstGeom prst="rect">
            <a:avLst/>
          </a:prstGeom>
          <a:noFill/>
          <a:ln cap="flat">
            <a:noFill/>
          </a:ln>
        </p:spPr>
        <p:txBody>
          <a:bodyPr vert="horz" wrap="square" lIns="82953" tIns="41476" rIns="82953" bIns="41476" anchor="t" anchorCtr="0" compatLnSpc="1">
            <a:spAutoFit/>
          </a:bodyPr>
          <a:lstStyle/>
          <a:p>
            <a:pPr marL="414772" indent="-414772" defTabSz="829544">
              <a:buSzPct val="100000"/>
              <a:buAutoNum type="arabicParenR"/>
              <a:defRPr sz="1800" b="0" i="0" u="none" strike="noStrike" kern="0" cap="none" spc="0" baseline="0">
                <a:solidFill>
                  <a:srgbClr val="000000"/>
                </a:solidFill>
                <a:uFillTx/>
              </a:defRPr>
            </a:pPr>
            <a:r>
              <a:rPr lang="it-IT" sz="2177" dirty="0">
                <a:solidFill>
                  <a:srgbClr val="000000"/>
                </a:solidFill>
                <a:latin typeface="Calibri"/>
              </a:rPr>
              <a:t>Non solo LCA (</a:t>
            </a:r>
            <a:r>
              <a:rPr lang="it-IT" sz="2177" b="1" dirty="0">
                <a:solidFill>
                  <a:srgbClr val="000000"/>
                </a:solidFill>
                <a:latin typeface="Calibri"/>
              </a:rPr>
              <a:t>Ambiente</a:t>
            </a:r>
            <a:r>
              <a:rPr lang="it-IT" sz="2177" dirty="0">
                <a:solidFill>
                  <a:srgbClr val="000000"/>
                </a:solidFill>
                <a:latin typeface="Calibri"/>
              </a:rPr>
              <a:t>),</a:t>
            </a:r>
          </a:p>
          <a:p>
            <a:pPr defTabSz="829544">
              <a:defRPr sz="1800" b="0" i="0" u="none" strike="noStrike" kern="0" cap="none" spc="0" baseline="0">
                <a:solidFill>
                  <a:srgbClr val="000000"/>
                </a:solidFill>
                <a:uFillTx/>
              </a:defRPr>
            </a:pPr>
            <a:r>
              <a:rPr lang="it-IT" sz="2177" dirty="0">
                <a:solidFill>
                  <a:srgbClr val="000000"/>
                </a:solidFill>
                <a:latin typeface="Calibri"/>
              </a:rPr>
              <a:t>      ma anche LCC (</a:t>
            </a:r>
            <a:r>
              <a:rPr lang="it-IT" sz="2177" b="1" dirty="0">
                <a:solidFill>
                  <a:srgbClr val="000000"/>
                </a:solidFill>
                <a:latin typeface="Calibri"/>
              </a:rPr>
              <a:t>Economia</a:t>
            </a:r>
            <a:r>
              <a:rPr lang="it-IT" sz="2177" dirty="0">
                <a:solidFill>
                  <a:srgbClr val="000000"/>
                </a:solidFill>
                <a:latin typeface="Calibri"/>
              </a:rPr>
              <a:t>)  e Social LCA (</a:t>
            </a:r>
            <a:r>
              <a:rPr lang="it-IT" sz="2177" b="1" dirty="0">
                <a:solidFill>
                  <a:srgbClr val="000000"/>
                </a:solidFill>
                <a:latin typeface="Calibri"/>
              </a:rPr>
              <a:t>Etica e Sociale</a:t>
            </a:r>
            <a:r>
              <a:rPr lang="it-IT" sz="2177" dirty="0">
                <a:solidFill>
                  <a:srgbClr val="000000"/>
                </a:solidFill>
                <a:latin typeface="Calibri"/>
              </a:rPr>
              <a:t>)</a:t>
            </a:r>
          </a:p>
        </p:txBody>
      </p:sp>
      <p:sp>
        <p:nvSpPr>
          <p:cNvPr id="6" name="Rettangolo 24">
            <a:extLst>
              <a:ext uri="{FF2B5EF4-FFF2-40B4-BE49-F238E27FC236}">
                <a16:creationId xmlns:a16="http://schemas.microsoft.com/office/drawing/2014/main" id="{85314A61-801E-4A76-A19B-CD087CBF54FA}"/>
              </a:ext>
            </a:extLst>
          </p:cNvPr>
          <p:cNvSpPr/>
          <p:nvPr/>
        </p:nvSpPr>
        <p:spPr>
          <a:xfrm>
            <a:off x="2511381" y="1081299"/>
            <a:ext cx="5350035" cy="698097"/>
          </a:xfrm>
          <a:prstGeom prst="rect">
            <a:avLst/>
          </a:prstGeom>
          <a:noFill/>
          <a:ln cap="flat">
            <a:noFill/>
            <a:prstDash val="solid"/>
          </a:ln>
        </p:spPr>
        <p:txBody>
          <a:bodyPr vert="horz" wrap="non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3992" dirty="0">
                <a:effectLst>
                  <a:outerShdw dist="25402" dir="5400000">
                    <a:srgbClr val="6E747A"/>
                  </a:outerShdw>
                </a:effectLst>
                <a:latin typeface="Calibri"/>
              </a:rPr>
              <a:t>LCA in prospettiva futura</a:t>
            </a:r>
          </a:p>
        </p:txBody>
      </p:sp>
      <p:sp>
        <p:nvSpPr>
          <p:cNvPr id="7" name="CasellaDiTesto 25">
            <a:extLst>
              <a:ext uri="{FF2B5EF4-FFF2-40B4-BE49-F238E27FC236}">
                <a16:creationId xmlns:a16="http://schemas.microsoft.com/office/drawing/2014/main" id="{7AE5340C-51D5-4D8F-A264-E6E09143B97A}"/>
              </a:ext>
            </a:extLst>
          </p:cNvPr>
          <p:cNvSpPr txBox="1"/>
          <p:nvPr/>
        </p:nvSpPr>
        <p:spPr>
          <a:xfrm>
            <a:off x="1686005" y="4105636"/>
            <a:ext cx="8167125" cy="753817"/>
          </a:xfrm>
          <a:prstGeom prst="rect">
            <a:avLst/>
          </a:prstGeom>
          <a:noFill/>
          <a:ln cap="flat">
            <a:noFill/>
          </a:ln>
        </p:spPr>
        <p:txBody>
          <a:bodyPr vert="horz" wrap="square" lIns="82953" tIns="41476" rIns="82953" bIns="41476" anchor="t" anchorCtr="0" compatLnSpc="1">
            <a:spAutoFit/>
          </a:bodyPr>
          <a:lstStyle/>
          <a:p>
            <a:pPr marL="414772" indent="-414772" defTabSz="829544">
              <a:buSzPct val="100000"/>
              <a:buFont typeface="Calibri Light"/>
              <a:buAutoNum type="arabicParenR" startAt="2"/>
              <a:defRPr sz="1800" b="0" i="0" u="none" strike="noStrike" kern="0" cap="none" spc="0" baseline="0">
                <a:solidFill>
                  <a:srgbClr val="000000"/>
                </a:solidFill>
                <a:uFillTx/>
              </a:defRPr>
            </a:pPr>
            <a:r>
              <a:rPr lang="it-IT" sz="2177">
                <a:solidFill>
                  <a:srgbClr val="000000"/>
                </a:solidFill>
                <a:latin typeface="Calibri"/>
              </a:rPr>
              <a:t>Impiegare LCA per rivedere la </a:t>
            </a:r>
            <a:r>
              <a:rPr lang="it-IT" sz="2177" b="1">
                <a:solidFill>
                  <a:srgbClr val="000000"/>
                </a:solidFill>
                <a:latin typeface="Calibri"/>
              </a:rPr>
              <a:t>CATENA FORNITURA</a:t>
            </a:r>
            <a:r>
              <a:rPr lang="it-IT" sz="2177">
                <a:solidFill>
                  <a:srgbClr val="000000"/>
                </a:solidFill>
                <a:latin typeface="Calibri"/>
              </a:rPr>
              <a:t>, individuare elementi critici/deboli e trovare punti di miglioramento</a:t>
            </a:r>
          </a:p>
        </p:txBody>
      </p:sp>
      <p:sp>
        <p:nvSpPr>
          <p:cNvPr id="8" name="Ovale 26">
            <a:extLst>
              <a:ext uri="{FF2B5EF4-FFF2-40B4-BE49-F238E27FC236}">
                <a16:creationId xmlns:a16="http://schemas.microsoft.com/office/drawing/2014/main" id="{C891EFB2-E5FA-4DA4-B35B-C981892A9624}"/>
              </a:ext>
            </a:extLst>
          </p:cNvPr>
          <p:cNvSpPr/>
          <p:nvPr/>
        </p:nvSpPr>
        <p:spPr>
          <a:xfrm>
            <a:off x="6520911" y="2086303"/>
            <a:ext cx="2812296" cy="7538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r>
              <a:rPr lang="it-IT" sz="1633" b="1">
                <a:solidFill>
                  <a:srgbClr val="FFFFFF"/>
                </a:solidFill>
                <a:latin typeface="Calibri"/>
              </a:rPr>
              <a:t>Sviluppo Sostenibile</a:t>
            </a:r>
          </a:p>
        </p:txBody>
      </p:sp>
      <p:sp>
        <p:nvSpPr>
          <p:cNvPr id="9" name="Ovale 27">
            <a:extLst>
              <a:ext uri="{FF2B5EF4-FFF2-40B4-BE49-F238E27FC236}">
                <a16:creationId xmlns:a16="http://schemas.microsoft.com/office/drawing/2014/main" id="{7828BFA6-CA47-4397-BC84-12DFC679F597}"/>
              </a:ext>
            </a:extLst>
          </p:cNvPr>
          <p:cNvSpPr/>
          <p:nvPr/>
        </p:nvSpPr>
        <p:spPr>
          <a:xfrm>
            <a:off x="7040835" y="4937611"/>
            <a:ext cx="2812296" cy="7538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r>
              <a:rPr lang="it-IT" sz="1633" b="1">
                <a:solidFill>
                  <a:srgbClr val="FFFFFF"/>
                </a:solidFill>
                <a:latin typeface="Calibri"/>
              </a:rPr>
              <a:t>Economia adattativa nel mondo globale</a:t>
            </a:r>
          </a:p>
        </p:txBody>
      </p:sp>
      <p:sp>
        <p:nvSpPr>
          <p:cNvPr id="10" name="Titolo 1">
            <a:extLst>
              <a:ext uri="{FF2B5EF4-FFF2-40B4-BE49-F238E27FC236}">
                <a16:creationId xmlns:a16="http://schemas.microsoft.com/office/drawing/2014/main" id="{366FB795-1230-4831-8C76-04BAB537CCBF}"/>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CAPITOLO2: </a:t>
            </a:r>
            <a:r>
              <a:rPr lang="it-IT" sz="2000" b="1" dirty="0"/>
              <a:t>LCA e aspetti principali ed esempi pratici</a:t>
            </a:r>
            <a:endParaRPr lang="it-IT" sz="1814" dirty="0"/>
          </a:p>
        </p:txBody>
      </p:sp>
      <p:sp>
        <p:nvSpPr>
          <p:cNvPr id="11" name="Segnaposto numero diapositiva 3">
            <a:extLst>
              <a:ext uri="{FF2B5EF4-FFF2-40B4-BE49-F238E27FC236}">
                <a16:creationId xmlns:a16="http://schemas.microsoft.com/office/drawing/2014/main" id="{ED0BBB95-F295-4AA7-B42E-0F64DB253623}"/>
              </a:ext>
            </a:extLst>
          </p:cNvPr>
          <p:cNvSpPr txBox="1">
            <a:spLocks/>
          </p:cNvSpPr>
          <p:nvPr/>
        </p:nvSpPr>
        <p:spPr>
          <a:xfrm>
            <a:off x="8917199" y="6611886"/>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32</a:t>
            </a:fld>
            <a:endParaRPr lang="en-US" sz="1000" noProof="1"/>
          </a:p>
        </p:txBody>
      </p:sp>
      <p:pic>
        <p:nvPicPr>
          <p:cNvPr id="12" name="Immagine 11">
            <a:extLst>
              <a:ext uri="{FF2B5EF4-FFF2-40B4-BE49-F238E27FC236}">
                <a16:creationId xmlns:a16="http://schemas.microsoft.com/office/drawing/2014/main" id="{1AAD4ABC-994E-4A09-BAF2-3F841F9B8E97}"/>
              </a:ext>
            </a:extLst>
          </p:cNvPr>
          <p:cNvPicPr>
            <a:picLocks noChangeAspect="1"/>
          </p:cNvPicPr>
          <p:nvPr/>
        </p:nvPicPr>
        <p:blipFill>
          <a:blip r:embed="rId3"/>
          <a:stretch>
            <a:fillRect/>
          </a:stretch>
        </p:blipFill>
        <p:spPr>
          <a:xfrm>
            <a:off x="168234" y="6343305"/>
            <a:ext cx="1572904" cy="451143"/>
          </a:xfrm>
          <a:prstGeom prst="rect">
            <a:avLst/>
          </a:prstGeom>
        </p:spPr>
      </p:pic>
      <p:pic>
        <p:nvPicPr>
          <p:cNvPr id="13" name="Immagine 12">
            <a:extLst>
              <a:ext uri="{FF2B5EF4-FFF2-40B4-BE49-F238E27FC236}">
                <a16:creationId xmlns:a16="http://schemas.microsoft.com/office/drawing/2014/main" id="{01E4586E-11BC-446D-83FF-440D07F3C5EE}"/>
              </a:ext>
            </a:extLst>
          </p:cNvPr>
          <p:cNvPicPr>
            <a:picLocks noChangeAspect="1"/>
          </p:cNvPicPr>
          <p:nvPr/>
        </p:nvPicPr>
        <p:blipFill>
          <a:blip r:embed="rId4"/>
          <a:stretch>
            <a:fillRect/>
          </a:stretch>
        </p:blipFill>
        <p:spPr>
          <a:xfrm>
            <a:off x="10920294" y="5514358"/>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26">
            <a:extLst>
              <a:ext uri="{FF2B5EF4-FFF2-40B4-BE49-F238E27FC236}">
                <a16:creationId xmlns:a16="http://schemas.microsoft.com/office/drawing/2014/main" id="{5744733D-07D1-472E-AB40-6CA98C5986F3}"/>
              </a:ext>
            </a:extLst>
          </p:cNvPr>
          <p:cNvSpPr/>
          <p:nvPr/>
        </p:nvSpPr>
        <p:spPr>
          <a:xfrm>
            <a:off x="1523522" y="2"/>
            <a:ext cx="9144964" cy="6866551"/>
          </a:xfrm>
          <a:prstGeom prst="rect">
            <a:avLst/>
          </a:prstGeom>
          <a:solidFill>
            <a:srgbClr val="FFFFFF"/>
          </a:solidFill>
          <a:ln w="12701" cap="flat">
            <a:solidFill>
              <a:srgbClr val="FFFFF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it-IT" sz="1633">
              <a:solidFill>
                <a:srgbClr val="FFFFFF"/>
              </a:solidFill>
              <a:latin typeface="Calibri"/>
            </a:endParaRPr>
          </a:p>
        </p:txBody>
      </p:sp>
      <p:sp>
        <p:nvSpPr>
          <p:cNvPr id="3" name="CasellaDiTesto 6">
            <a:extLst>
              <a:ext uri="{FF2B5EF4-FFF2-40B4-BE49-F238E27FC236}">
                <a16:creationId xmlns:a16="http://schemas.microsoft.com/office/drawing/2014/main" id="{D71CD866-A70D-43E0-96A8-B12A91FA3B7C}"/>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3</a:t>
            </a:r>
            <a:endParaRPr lang="it-IT" sz="1633" b="1">
              <a:solidFill>
                <a:srgbClr val="FFFFFF"/>
              </a:solidFill>
              <a:latin typeface="Calibri"/>
            </a:endParaRPr>
          </a:p>
        </p:txBody>
      </p:sp>
      <p:pic>
        <p:nvPicPr>
          <p:cNvPr id="4" name="Immagine 7">
            <a:extLst>
              <a:ext uri="{FF2B5EF4-FFF2-40B4-BE49-F238E27FC236}">
                <a16:creationId xmlns:a16="http://schemas.microsoft.com/office/drawing/2014/main" id="{D2EBD05A-2894-42D1-9CD3-1D543BD05FB7}"/>
              </a:ext>
            </a:extLst>
          </p:cNvPr>
          <p:cNvPicPr>
            <a:picLocks noChangeAspect="1"/>
          </p:cNvPicPr>
          <p:nvPr/>
        </p:nvPicPr>
        <p:blipFill>
          <a:blip r:embed="rId3"/>
          <a:stretch>
            <a:fillRect/>
          </a:stretch>
        </p:blipFill>
        <p:spPr>
          <a:xfrm>
            <a:off x="1952022" y="279724"/>
            <a:ext cx="13266079" cy="5970496"/>
          </a:xfrm>
          <a:prstGeom prst="rect">
            <a:avLst/>
          </a:prstGeom>
          <a:noFill/>
          <a:ln cap="flat">
            <a:noFill/>
          </a:ln>
        </p:spPr>
      </p:pic>
      <p:sp>
        <p:nvSpPr>
          <p:cNvPr id="5" name="Segnaposto numero diapositiva 3">
            <a:extLst>
              <a:ext uri="{FF2B5EF4-FFF2-40B4-BE49-F238E27FC236}">
                <a16:creationId xmlns:a16="http://schemas.microsoft.com/office/drawing/2014/main" id="{B442549D-0ED0-446C-8A68-4B10F5CA4075}"/>
              </a:ext>
            </a:extLst>
          </p:cNvPr>
          <p:cNvSpPr txBox="1">
            <a:spLocks/>
          </p:cNvSpPr>
          <p:nvPr/>
        </p:nvSpPr>
        <p:spPr>
          <a:xfrm>
            <a:off x="8917199" y="6611886"/>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33</a:t>
            </a:fld>
            <a:endParaRPr lang="en-US" sz="1000" noProof="1"/>
          </a:p>
        </p:txBody>
      </p:sp>
      <p:pic>
        <p:nvPicPr>
          <p:cNvPr id="6" name="Immagine 5">
            <a:extLst>
              <a:ext uri="{FF2B5EF4-FFF2-40B4-BE49-F238E27FC236}">
                <a16:creationId xmlns:a16="http://schemas.microsoft.com/office/drawing/2014/main" id="{60261D48-0118-45D3-9C04-31CE460907A9}"/>
              </a:ext>
            </a:extLst>
          </p:cNvPr>
          <p:cNvPicPr>
            <a:picLocks noChangeAspect="1"/>
          </p:cNvPicPr>
          <p:nvPr/>
        </p:nvPicPr>
        <p:blipFill>
          <a:blip r:embed="rId4"/>
          <a:stretch>
            <a:fillRect/>
          </a:stretch>
        </p:blipFill>
        <p:spPr>
          <a:xfrm>
            <a:off x="168234" y="6343305"/>
            <a:ext cx="1572904" cy="451143"/>
          </a:xfrm>
          <a:prstGeom prst="rect">
            <a:avLst/>
          </a:prstGeom>
        </p:spPr>
      </p:pic>
      <p:pic>
        <p:nvPicPr>
          <p:cNvPr id="7" name="Immagine 6">
            <a:extLst>
              <a:ext uri="{FF2B5EF4-FFF2-40B4-BE49-F238E27FC236}">
                <a16:creationId xmlns:a16="http://schemas.microsoft.com/office/drawing/2014/main" id="{B43359E9-0B22-4A59-AF37-9BA8120571A8}"/>
              </a:ext>
            </a:extLst>
          </p:cNvPr>
          <p:cNvPicPr>
            <a:picLocks noChangeAspect="1"/>
          </p:cNvPicPr>
          <p:nvPr/>
        </p:nvPicPr>
        <p:blipFill>
          <a:blip r:embed="rId5"/>
          <a:stretch>
            <a:fillRect/>
          </a:stretch>
        </p:blipFill>
        <p:spPr>
          <a:xfrm>
            <a:off x="10920294" y="5514358"/>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26">
            <a:extLst>
              <a:ext uri="{FF2B5EF4-FFF2-40B4-BE49-F238E27FC236}">
                <a16:creationId xmlns:a16="http://schemas.microsoft.com/office/drawing/2014/main" id="{EB486488-138F-4938-96DE-C3151626EB84}"/>
              </a:ext>
            </a:extLst>
          </p:cNvPr>
          <p:cNvSpPr/>
          <p:nvPr/>
        </p:nvSpPr>
        <p:spPr>
          <a:xfrm>
            <a:off x="1523522" y="2"/>
            <a:ext cx="9144964" cy="6866551"/>
          </a:xfrm>
          <a:prstGeom prst="rect">
            <a:avLst/>
          </a:prstGeom>
          <a:solidFill>
            <a:srgbClr val="FFFFFF"/>
          </a:solidFill>
          <a:ln w="12701" cap="flat">
            <a:solidFill>
              <a:srgbClr val="FFFFF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it-IT" sz="1633">
              <a:solidFill>
                <a:srgbClr val="FFFFFF"/>
              </a:solidFill>
              <a:latin typeface="Calibri"/>
            </a:endParaRPr>
          </a:p>
        </p:txBody>
      </p:sp>
      <p:sp>
        <p:nvSpPr>
          <p:cNvPr id="3" name="CasellaDiTesto 6">
            <a:extLst>
              <a:ext uri="{FF2B5EF4-FFF2-40B4-BE49-F238E27FC236}">
                <a16:creationId xmlns:a16="http://schemas.microsoft.com/office/drawing/2014/main" id="{73548A9A-6A9F-4D1D-B31E-7D78EDC9C4AF}"/>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3</a:t>
            </a:r>
            <a:endParaRPr lang="it-IT" sz="1633" b="1">
              <a:solidFill>
                <a:srgbClr val="FFFFFF"/>
              </a:solidFill>
              <a:latin typeface="Calibri"/>
            </a:endParaRPr>
          </a:p>
        </p:txBody>
      </p:sp>
      <p:pic>
        <p:nvPicPr>
          <p:cNvPr id="4" name="Immagine 4">
            <a:extLst>
              <a:ext uri="{FF2B5EF4-FFF2-40B4-BE49-F238E27FC236}">
                <a16:creationId xmlns:a16="http://schemas.microsoft.com/office/drawing/2014/main" id="{5C15E934-FF7A-41F2-91D1-EF8A4BFD1377}"/>
              </a:ext>
            </a:extLst>
          </p:cNvPr>
          <p:cNvPicPr>
            <a:picLocks noChangeAspect="1"/>
          </p:cNvPicPr>
          <p:nvPr/>
        </p:nvPicPr>
        <p:blipFill>
          <a:blip r:embed="rId3"/>
          <a:stretch>
            <a:fillRect/>
          </a:stretch>
        </p:blipFill>
        <p:spPr>
          <a:xfrm>
            <a:off x="1670597" y="442171"/>
            <a:ext cx="8850805" cy="5973656"/>
          </a:xfrm>
          <a:prstGeom prst="rect">
            <a:avLst/>
          </a:prstGeom>
          <a:noFill/>
          <a:ln cap="flat">
            <a:noFill/>
          </a:ln>
        </p:spPr>
      </p:pic>
      <p:sp>
        <p:nvSpPr>
          <p:cNvPr id="5" name="Segnaposto numero diapositiva 3">
            <a:extLst>
              <a:ext uri="{FF2B5EF4-FFF2-40B4-BE49-F238E27FC236}">
                <a16:creationId xmlns:a16="http://schemas.microsoft.com/office/drawing/2014/main" id="{32B67903-E1A1-43E2-B250-FC7C574EC1B1}"/>
              </a:ext>
            </a:extLst>
          </p:cNvPr>
          <p:cNvSpPr txBox="1">
            <a:spLocks/>
          </p:cNvSpPr>
          <p:nvPr/>
        </p:nvSpPr>
        <p:spPr>
          <a:xfrm>
            <a:off x="8917199" y="6611886"/>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34</a:t>
            </a:fld>
            <a:endParaRPr lang="en-US" sz="1000" noProof="1"/>
          </a:p>
        </p:txBody>
      </p:sp>
      <p:pic>
        <p:nvPicPr>
          <p:cNvPr id="6" name="Immagine 5">
            <a:extLst>
              <a:ext uri="{FF2B5EF4-FFF2-40B4-BE49-F238E27FC236}">
                <a16:creationId xmlns:a16="http://schemas.microsoft.com/office/drawing/2014/main" id="{CB96A607-F0B1-4602-A16D-A7D063FD3182}"/>
              </a:ext>
            </a:extLst>
          </p:cNvPr>
          <p:cNvPicPr>
            <a:picLocks noChangeAspect="1"/>
          </p:cNvPicPr>
          <p:nvPr/>
        </p:nvPicPr>
        <p:blipFill>
          <a:blip r:embed="rId4"/>
          <a:stretch>
            <a:fillRect/>
          </a:stretch>
        </p:blipFill>
        <p:spPr>
          <a:xfrm>
            <a:off x="168234" y="6343305"/>
            <a:ext cx="1572904" cy="451143"/>
          </a:xfrm>
          <a:prstGeom prst="rect">
            <a:avLst/>
          </a:prstGeom>
        </p:spPr>
      </p:pic>
      <p:pic>
        <p:nvPicPr>
          <p:cNvPr id="7" name="Immagine 6">
            <a:extLst>
              <a:ext uri="{FF2B5EF4-FFF2-40B4-BE49-F238E27FC236}">
                <a16:creationId xmlns:a16="http://schemas.microsoft.com/office/drawing/2014/main" id="{331A89E4-7F0F-4BCB-9E9A-248640552F5C}"/>
              </a:ext>
            </a:extLst>
          </p:cNvPr>
          <p:cNvPicPr>
            <a:picLocks noChangeAspect="1"/>
          </p:cNvPicPr>
          <p:nvPr/>
        </p:nvPicPr>
        <p:blipFill>
          <a:blip r:embed="rId5"/>
          <a:stretch>
            <a:fillRect/>
          </a:stretch>
        </p:blipFill>
        <p:spPr>
          <a:xfrm>
            <a:off x="10920294" y="5514358"/>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26">
            <a:extLst>
              <a:ext uri="{FF2B5EF4-FFF2-40B4-BE49-F238E27FC236}">
                <a16:creationId xmlns:a16="http://schemas.microsoft.com/office/drawing/2014/main" id="{F27F2DB9-AC13-46D6-BCF9-B46D036F63F3}"/>
              </a:ext>
            </a:extLst>
          </p:cNvPr>
          <p:cNvSpPr/>
          <p:nvPr/>
        </p:nvSpPr>
        <p:spPr>
          <a:xfrm>
            <a:off x="1523522" y="2"/>
            <a:ext cx="9144964" cy="6866551"/>
          </a:xfrm>
          <a:prstGeom prst="rect">
            <a:avLst/>
          </a:prstGeom>
          <a:solidFill>
            <a:srgbClr val="FFFFFF"/>
          </a:solidFill>
          <a:ln w="12701" cap="flat">
            <a:solidFill>
              <a:srgbClr val="FFFFF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it-IT" sz="1633">
              <a:solidFill>
                <a:srgbClr val="FFFFFF"/>
              </a:solidFill>
              <a:latin typeface="Calibri"/>
            </a:endParaRPr>
          </a:p>
        </p:txBody>
      </p:sp>
      <p:sp>
        <p:nvSpPr>
          <p:cNvPr id="3" name="CasellaDiTesto 6">
            <a:extLst>
              <a:ext uri="{FF2B5EF4-FFF2-40B4-BE49-F238E27FC236}">
                <a16:creationId xmlns:a16="http://schemas.microsoft.com/office/drawing/2014/main" id="{AF0EB7AE-A10D-4F00-B947-7A7244EA1645}"/>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3</a:t>
            </a:r>
            <a:endParaRPr lang="it-IT" sz="1633" b="1">
              <a:solidFill>
                <a:srgbClr val="FFFFFF"/>
              </a:solidFill>
              <a:latin typeface="Calibri"/>
            </a:endParaRPr>
          </a:p>
        </p:txBody>
      </p:sp>
      <p:sp>
        <p:nvSpPr>
          <p:cNvPr id="4" name="CasellaDiTesto 1">
            <a:extLst>
              <a:ext uri="{FF2B5EF4-FFF2-40B4-BE49-F238E27FC236}">
                <a16:creationId xmlns:a16="http://schemas.microsoft.com/office/drawing/2014/main" id="{145C90AD-52FC-4820-8A55-C70486C08737}"/>
              </a:ext>
            </a:extLst>
          </p:cNvPr>
          <p:cNvSpPr txBox="1"/>
          <p:nvPr/>
        </p:nvSpPr>
        <p:spPr>
          <a:xfrm>
            <a:off x="273606" y="299845"/>
            <a:ext cx="6595752"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it-IT" sz="1633" b="1" dirty="0">
                <a:solidFill>
                  <a:srgbClr val="000000"/>
                </a:solidFill>
                <a:latin typeface="Calibri"/>
              </a:rPr>
              <a:t>CICLO DI VITA E SETTORE EDILE IN FRANCIA – EDILFIBRO SPA</a:t>
            </a:r>
          </a:p>
        </p:txBody>
      </p:sp>
      <p:pic>
        <p:nvPicPr>
          <p:cNvPr id="5" name="Picture 2">
            <a:extLst>
              <a:ext uri="{FF2B5EF4-FFF2-40B4-BE49-F238E27FC236}">
                <a16:creationId xmlns:a16="http://schemas.microsoft.com/office/drawing/2014/main" id="{E3B464EB-1C09-476D-B0D6-5DB51CA58D9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8234" y="3002793"/>
            <a:ext cx="5843985" cy="2435143"/>
          </a:xfrm>
          <a:prstGeom prst="rect">
            <a:avLst/>
          </a:prstGeom>
          <a:noFill/>
          <a:ln cap="flat">
            <a:noFill/>
          </a:ln>
        </p:spPr>
      </p:pic>
      <p:pic>
        <p:nvPicPr>
          <p:cNvPr id="7" name="Picture 2" descr="Risultati immagini per economia circolare">
            <a:extLst>
              <a:ext uri="{FF2B5EF4-FFF2-40B4-BE49-F238E27FC236}">
                <a16:creationId xmlns:a16="http://schemas.microsoft.com/office/drawing/2014/main" id="{EB106EC9-7F90-46AD-A932-4BFE7FF44CB9}"/>
              </a:ext>
            </a:extLst>
          </p:cNvPr>
          <p:cNvPicPr>
            <a:picLocks noChangeAspect="1"/>
          </p:cNvPicPr>
          <p:nvPr/>
        </p:nvPicPr>
        <p:blipFill>
          <a:blip r:embed="rId4"/>
          <a:srcRect/>
          <a:stretch>
            <a:fillRect/>
          </a:stretch>
        </p:blipFill>
        <p:spPr>
          <a:xfrm>
            <a:off x="1846524" y="912319"/>
            <a:ext cx="2420517" cy="1813049"/>
          </a:xfrm>
          <a:prstGeom prst="rect">
            <a:avLst/>
          </a:prstGeom>
          <a:noFill/>
          <a:ln cap="flat">
            <a:noFill/>
          </a:ln>
        </p:spPr>
      </p:pic>
      <p:pic>
        <p:nvPicPr>
          <p:cNvPr id="9" name="Immagine 6">
            <a:hlinkClick r:id="rId5" action="ppaction://hlinkfile"/>
            <a:extLst>
              <a:ext uri="{FF2B5EF4-FFF2-40B4-BE49-F238E27FC236}">
                <a16:creationId xmlns:a16="http://schemas.microsoft.com/office/drawing/2014/main" id="{5BBF2868-D644-4B46-9801-8E921413236C}"/>
              </a:ext>
            </a:extLst>
          </p:cNvPr>
          <p:cNvPicPr>
            <a:picLocks noChangeAspect="1"/>
          </p:cNvPicPr>
          <p:nvPr/>
        </p:nvPicPr>
        <p:blipFill>
          <a:blip r:embed="rId6"/>
          <a:stretch>
            <a:fillRect/>
          </a:stretch>
        </p:blipFill>
        <p:spPr>
          <a:xfrm>
            <a:off x="5820596" y="-289525"/>
            <a:ext cx="5099698" cy="6918416"/>
          </a:xfrm>
          <a:prstGeom prst="rect">
            <a:avLst/>
          </a:prstGeom>
          <a:noFill/>
          <a:ln cap="flat">
            <a:noFill/>
          </a:ln>
        </p:spPr>
      </p:pic>
      <p:sp>
        <p:nvSpPr>
          <p:cNvPr id="10" name="Segnaposto numero diapositiva 3">
            <a:extLst>
              <a:ext uri="{FF2B5EF4-FFF2-40B4-BE49-F238E27FC236}">
                <a16:creationId xmlns:a16="http://schemas.microsoft.com/office/drawing/2014/main" id="{5588D54B-949D-4AFE-B518-1BEF9BEA897F}"/>
              </a:ext>
            </a:extLst>
          </p:cNvPr>
          <p:cNvSpPr txBox="1">
            <a:spLocks/>
          </p:cNvSpPr>
          <p:nvPr/>
        </p:nvSpPr>
        <p:spPr>
          <a:xfrm>
            <a:off x="8917199" y="6611886"/>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35</a:t>
            </a:fld>
            <a:endParaRPr lang="en-US" sz="1000" noProof="1"/>
          </a:p>
        </p:txBody>
      </p:sp>
      <p:pic>
        <p:nvPicPr>
          <p:cNvPr id="11" name="Immagine 10">
            <a:extLst>
              <a:ext uri="{FF2B5EF4-FFF2-40B4-BE49-F238E27FC236}">
                <a16:creationId xmlns:a16="http://schemas.microsoft.com/office/drawing/2014/main" id="{CE96FC29-C3FE-467B-BC05-421DE000B701}"/>
              </a:ext>
            </a:extLst>
          </p:cNvPr>
          <p:cNvPicPr>
            <a:picLocks noChangeAspect="1"/>
          </p:cNvPicPr>
          <p:nvPr/>
        </p:nvPicPr>
        <p:blipFill>
          <a:blip r:embed="rId7"/>
          <a:stretch>
            <a:fillRect/>
          </a:stretch>
        </p:blipFill>
        <p:spPr>
          <a:xfrm>
            <a:off x="168234" y="6343305"/>
            <a:ext cx="1572904" cy="451143"/>
          </a:xfrm>
          <a:prstGeom prst="rect">
            <a:avLst/>
          </a:prstGeom>
        </p:spPr>
      </p:pic>
      <p:pic>
        <p:nvPicPr>
          <p:cNvPr id="12" name="Immagine 11">
            <a:extLst>
              <a:ext uri="{FF2B5EF4-FFF2-40B4-BE49-F238E27FC236}">
                <a16:creationId xmlns:a16="http://schemas.microsoft.com/office/drawing/2014/main" id="{BF446D48-3CB0-4937-B827-EDB3E706ACE9}"/>
              </a:ext>
            </a:extLst>
          </p:cNvPr>
          <p:cNvPicPr>
            <a:picLocks noChangeAspect="1"/>
          </p:cNvPicPr>
          <p:nvPr/>
        </p:nvPicPr>
        <p:blipFill>
          <a:blip r:embed="rId8"/>
          <a:stretch>
            <a:fillRect/>
          </a:stretch>
        </p:blipFill>
        <p:spPr>
          <a:xfrm>
            <a:off x="10920294" y="5514358"/>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0DBCAA46-F825-47BA-A06F-C2963E98080F}"/>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17</a:t>
            </a:r>
            <a:endParaRPr lang="it-IT" sz="1633" b="1">
              <a:solidFill>
                <a:srgbClr val="FFFFFF"/>
              </a:solidFill>
              <a:latin typeface="Calibri"/>
            </a:endParaRPr>
          </a:p>
        </p:txBody>
      </p:sp>
      <p:pic>
        <p:nvPicPr>
          <p:cNvPr id="4" name="Immagine 5">
            <a:extLst>
              <a:ext uri="{FF2B5EF4-FFF2-40B4-BE49-F238E27FC236}">
                <a16:creationId xmlns:a16="http://schemas.microsoft.com/office/drawing/2014/main" id="{BB909F55-47A1-43BE-8117-C0D8AB05AA3B}"/>
              </a:ext>
            </a:extLst>
          </p:cNvPr>
          <p:cNvPicPr>
            <a:picLocks noChangeAspect="1"/>
          </p:cNvPicPr>
          <p:nvPr/>
        </p:nvPicPr>
        <p:blipFill>
          <a:blip r:embed="rId3"/>
          <a:stretch>
            <a:fillRect/>
          </a:stretch>
        </p:blipFill>
        <p:spPr>
          <a:xfrm>
            <a:off x="190793" y="-218466"/>
            <a:ext cx="4903660" cy="7012914"/>
          </a:xfrm>
          <a:prstGeom prst="rect">
            <a:avLst/>
          </a:prstGeom>
          <a:noFill/>
          <a:ln cap="flat">
            <a:noFill/>
          </a:ln>
        </p:spPr>
      </p:pic>
      <p:pic>
        <p:nvPicPr>
          <p:cNvPr id="6" name="Immagine 7" descr="Immagine che contiene testo, mappa&#10;&#10;Descrizione generata automaticamente">
            <a:extLst>
              <a:ext uri="{FF2B5EF4-FFF2-40B4-BE49-F238E27FC236}">
                <a16:creationId xmlns:a16="http://schemas.microsoft.com/office/drawing/2014/main" id="{F489A42E-1BD2-46E9-93A6-0A29933814ED}"/>
              </a:ext>
            </a:extLst>
          </p:cNvPr>
          <p:cNvPicPr>
            <a:picLocks noChangeAspect="1"/>
          </p:cNvPicPr>
          <p:nvPr/>
        </p:nvPicPr>
        <p:blipFill>
          <a:blip r:embed="rId4"/>
          <a:stretch>
            <a:fillRect/>
          </a:stretch>
        </p:blipFill>
        <p:spPr>
          <a:xfrm>
            <a:off x="6096000" y="920916"/>
            <a:ext cx="5464170" cy="4098119"/>
          </a:xfrm>
          <a:prstGeom prst="rect">
            <a:avLst/>
          </a:prstGeom>
          <a:noFill/>
          <a:ln cap="flat">
            <a:noFill/>
          </a:ln>
        </p:spPr>
      </p:pic>
      <p:sp>
        <p:nvSpPr>
          <p:cNvPr id="5" name="Segnaposto numero diapositiva 3">
            <a:extLst>
              <a:ext uri="{FF2B5EF4-FFF2-40B4-BE49-F238E27FC236}">
                <a16:creationId xmlns:a16="http://schemas.microsoft.com/office/drawing/2014/main" id="{086E0B56-9CA8-4CA4-B1A6-329E535EE44A}"/>
              </a:ext>
            </a:extLst>
          </p:cNvPr>
          <p:cNvSpPr txBox="1">
            <a:spLocks/>
          </p:cNvSpPr>
          <p:nvPr/>
        </p:nvSpPr>
        <p:spPr>
          <a:xfrm>
            <a:off x="8917199" y="6611886"/>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36</a:t>
            </a:fld>
            <a:endParaRPr lang="en-US" sz="1000" noProof="1"/>
          </a:p>
        </p:txBody>
      </p:sp>
      <p:pic>
        <p:nvPicPr>
          <p:cNvPr id="7" name="Immagine 6">
            <a:extLst>
              <a:ext uri="{FF2B5EF4-FFF2-40B4-BE49-F238E27FC236}">
                <a16:creationId xmlns:a16="http://schemas.microsoft.com/office/drawing/2014/main" id="{3A6ACE8A-9683-4CC9-AA56-323E3F7E0CE2}"/>
              </a:ext>
            </a:extLst>
          </p:cNvPr>
          <p:cNvPicPr>
            <a:picLocks noChangeAspect="1"/>
          </p:cNvPicPr>
          <p:nvPr/>
        </p:nvPicPr>
        <p:blipFill>
          <a:blip r:embed="rId5"/>
          <a:stretch>
            <a:fillRect/>
          </a:stretch>
        </p:blipFill>
        <p:spPr>
          <a:xfrm>
            <a:off x="5432922" y="6273731"/>
            <a:ext cx="1572904" cy="451143"/>
          </a:xfrm>
          <a:prstGeom prst="rect">
            <a:avLst/>
          </a:prstGeom>
        </p:spPr>
      </p:pic>
      <p:pic>
        <p:nvPicPr>
          <p:cNvPr id="8" name="Immagine 7">
            <a:extLst>
              <a:ext uri="{FF2B5EF4-FFF2-40B4-BE49-F238E27FC236}">
                <a16:creationId xmlns:a16="http://schemas.microsoft.com/office/drawing/2014/main" id="{DE579AA9-6B1B-4037-85CD-8F6394A1081B}"/>
              </a:ext>
            </a:extLst>
          </p:cNvPr>
          <p:cNvPicPr>
            <a:picLocks noChangeAspect="1"/>
          </p:cNvPicPr>
          <p:nvPr/>
        </p:nvPicPr>
        <p:blipFill>
          <a:blip r:embed="rId6"/>
          <a:stretch>
            <a:fillRect/>
          </a:stretch>
        </p:blipFill>
        <p:spPr>
          <a:xfrm>
            <a:off x="10920294" y="5514358"/>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26">
            <a:extLst>
              <a:ext uri="{FF2B5EF4-FFF2-40B4-BE49-F238E27FC236}">
                <a16:creationId xmlns:a16="http://schemas.microsoft.com/office/drawing/2014/main" id="{BDE9F9D2-C6D2-4704-A25E-B81EFFDDC8D0}"/>
              </a:ext>
            </a:extLst>
          </p:cNvPr>
          <p:cNvSpPr/>
          <p:nvPr/>
        </p:nvSpPr>
        <p:spPr>
          <a:xfrm>
            <a:off x="1523522" y="3553686"/>
            <a:ext cx="9144964" cy="3312865"/>
          </a:xfrm>
          <a:prstGeom prst="rect">
            <a:avLst/>
          </a:prstGeom>
          <a:solidFill>
            <a:srgbClr val="FFFFFF"/>
          </a:solidFill>
          <a:ln w="12701" cap="flat">
            <a:solidFill>
              <a:srgbClr val="FFFFF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it-IT" sz="1633">
              <a:solidFill>
                <a:srgbClr val="FFFFFF"/>
              </a:solidFill>
              <a:latin typeface="Calibri"/>
            </a:endParaRPr>
          </a:p>
        </p:txBody>
      </p:sp>
      <p:sp>
        <p:nvSpPr>
          <p:cNvPr id="3" name="CasellaDiTesto 6">
            <a:extLst>
              <a:ext uri="{FF2B5EF4-FFF2-40B4-BE49-F238E27FC236}">
                <a16:creationId xmlns:a16="http://schemas.microsoft.com/office/drawing/2014/main" id="{774587A6-14BF-4B60-8C28-93B34941F59F}"/>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3</a:t>
            </a:r>
            <a:endParaRPr lang="it-IT" sz="1633" b="1">
              <a:solidFill>
                <a:srgbClr val="FFFFFF"/>
              </a:solidFill>
              <a:latin typeface="Calibri"/>
            </a:endParaRPr>
          </a:p>
        </p:txBody>
      </p:sp>
      <p:pic>
        <p:nvPicPr>
          <p:cNvPr id="5" name="Immagine 5">
            <a:extLst>
              <a:ext uri="{FF2B5EF4-FFF2-40B4-BE49-F238E27FC236}">
                <a16:creationId xmlns:a16="http://schemas.microsoft.com/office/drawing/2014/main" id="{16BC87F1-852B-488A-8954-DB213D6C7245}"/>
              </a:ext>
            </a:extLst>
          </p:cNvPr>
          <p:cNvPicPr>
            <a:picLocks noChangeAspect="1"/>
          </p:cNvPicPr>
          <p:nvPr/>
        </p:nvPicPr>
        <p:blipFill>
          <a:blip r:embed="rId3"/>
          <a:stretch>
            <a:fillRect/>
          </a:stretch>
        </p:blipFill>
        <p:spPr>
          <a:xfrm>
            <a:off x="1853505" y="2"/>
            <a:ext cx="4798938" cy="6857998"/>
          </a:xfrm>
          <a:prstGeom prst="rect">
            <a:avLst/>
          </a:prstGeom>
          <a:noFill/>
          <a:ln cap="flat">
            <a:noFill/>
          </a:ln>
        </p:spPr>
      </p:pic>
      <p:sp>
        <p:nvSpPr>
          <p:cNvPr id="6" name="CasellaDiTesto 7">
            <a:extLst>
              <a:ext uri="{FF2B5EF4-FFF2-40B4-BE49-F238E27FC236}">
                <a16:creationId xmlns:a16="http://schemas.microsoft.com/office/drawing/2014/main" id="{5ED28238-33C7-47D2-A536-794DDA0F01D1}"/>
              </a:ext>
            </a:extLst>
          </p:cNvPr>
          <p:cNvSpPr txBox="1"/>
          <p:nvPr/>
        </p:nvSpPr>
        <p:spPr>
          <a:xfrm>
            <a:off x="6811732" y="3553687"/>
            <a:ext cx="4399607" cy="125639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2540" dirty="0">
                <a:solidFill>
                  <a:srgbClr val="000000"/>
                </a:solidFill>
                <a:latin typeface="Calibri"/>
              </a:rPr>
              <a:t>Progetto</a:t>
            </a:r>
          </a:p>
          <a:p>
            <a:pPr algn="ctr" defTabSz="829544">
              <a:defRPr sz="1800" b="0" i="0" u="none" strike="noStrike" kern="0" cap="none" spc="0" baseline="0">
                <a:solidFill>
                  <a:srgbClr val="000000"/>
                </a:solidFill>
                <a:uFillTx/>
              </a:defRPr>
            </a:pPr>
            <a:r>
              <a:rPr lang="it-IT" sz="2540" b="1" dirty="0">
                <a:solidFill>
                  <a:srgbClr val="000000"/>
                </a:solidFill>
                <a:latin typeface="Calibri"/>
              </a:rPr>
              <a:t>«LCA comparative: strumento per la gestione del territorio»</a:t>
            </a:r>
          </a:p>
        </p:txBody>
      </p:sp>
      <p:sp>
        <p:nvSpPr>
          <p:cNvPr id="7" name="Segnaposto numero diapositiva 3">
            <a:extLst>
              <a:ext uri="{FF2B5EF4-FFF2-40B4-BE49-F238E27FC236}">
                <a16:creationId xmlns:a16="http://schemas.microsoft.com/office/drawing/2014/main" id="{D66E9197-C606-43EF-929D-F0C63B991389}"/>
              </a:ext>
            </a:extLst>
          </p:cNvPr>
          <p:cNvSpPr txBox="1">
            <a:spLocks/>
          </p:cNvSpPr>
          <p:nvPr/>
        </p:nvSpPr>
        <p:spPr>
          <a:xfrm>
            <a:off x="8917199" y="6611886"/>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37</a:t>
            </a:fld>
            <a:endParaRPr lang="en-US" sz="1000" noProof="1"/>
          </a:p>
        </p:txBody>
      </p:sp>
      <p:pic>
        <p:nvPicPr>
          <p:cNvPr id="8" name="Immagine 7">
            <a:extLst>
              <a:ext uri="{FF2B5EF4-FFF2-40B4-BE49-F238E27FC236}">
                <a16:creationId xmlns:a16="http://schemas.microsoft.com/office/drawing/2014/main" id="{9D18EF97-7B24-4620-9D9A-DB227589D03E}"/>
              </a:ext>
            </a:extLst>
          </p:cNvPr>
          <p:cNvPicPr>
            <a:picLocks noChangeAspect="1"/>
          </p:cNvPicPr>
          <p:nvPr/>
        </p:nvPicPr>
        <p:blipFill>
          <a:blip r:embed="rId4"/>
          <a:stretch>
            <a:fillRect/>
          </a:stretch>
        </p:blipFill>
        <p:spPr>
          <a:xfrm>
            <a:off x="168234" y="6343305"/>
            <a:ext cx="1572904" cy="451143"/>
          </a:xfrm>
          <a:prstGeom prst="rect">
            <a:avLst/>
          </a:prstGeom>
        </p:spPr>
      </p:pic>
      <p:pic>
        <p:nvPicPr>
          <p:cNvPr id="9" name="Immagine 8">
            <a:extLst>
              <a:ext uri="{FF2B5EF4-FFF2-40B4-BE49-F238E27FC236}">
                <a16:creationId xmlns:a16="http://schemas.microsoft.com/office/drawing/2014/main" id="{44337792-4445-4E3D-9B70-EE1BBE867305}"/>
              </a:ext>
            </a:extLst>
          </p:cNvPr>
          <p:cNvPicPr>
            <a:picLocks noChangeAspect="1"/>
          </p:cNvPicPr>
          <p:nvPr/>
        </p:nvPicPr>
        <p:blipFill>
          <a:blip r:embed="rId5"/>
          <a:stretch>
            <a:fillRect/>
          </a:stretch>
        </p:blipFill>
        <p:spPr>
          <a:xfrm>
            <a:off x="10920294" y="5514358"/>
            <a:ext cx="1103472" cy="1097375"/>
          </a:xfrm>
          <a:prstGeom prst="rect">
            <a:avLst/>
          </a:prstGeom>
        </p:spPr>
      </p:pic>
      <p:sp>
        <p:nvSpPr>
          <p:cNvPr id="10" name="CasellaDiTesto 7">
            <a:extLst>
              <a:ext uri="{FF2B5EF4-FFF2-40B4-BE49-F238E27FC236}">
                <a16:creationId xmlns:a16="http://schemas.microsoft.com/office/drawing/2014/main" id="{42E1D374-03B0-4A0C-942B-6026C750A6DA}"/>
              </a:ext>
            </a:extLst>
          </p:cNvPr>
          <p:cNvSpPr txBox="1"/>
          <p:nvPr/>
        </p:nvSpPr>
        <p:spPr>
          <a:xfrm>
            <a:off x="6902914" y="869017"/>
            <a:ext cx="4399607" cy="1274857"/>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2000" dirty="0">
                <a:solidFill>
                  <a:srgbClr val="000000"/>
                </a:solidFill>
                <a:latin typeface="Calibri"/>
              </a:rPr>
              <a:t>Mantova 2018</a:t>
            </a:r>
          </a:p>
          <a:p>
            <a:pPr algn="ctr" defTabSz="829544">
              <a:defRPr sz="1800" b="0" i="0" u="none" strike="noStrike" kern="0" cap="none" spc="0" baseline="0">
                <a:solidFill>
                  <a:srgbClr val="000000"/>
                </a:solidFill>
                <a:uFillTx/>
              </a:defRPr>
            </a:pPr>
            <a:r>
              <a:rPr lang="it-IT" sz="2540" b="1" dirty="0">
                <a:solidFill>
                  <a:srgbClr val="000000"/>
                </a:solidFill>
                <a:latin typeface="Calibri"/>
              </a:rPr>
              <a:t>FAO FORUM</a:t>
            </a:r>
          </a:p>
          <a:p>
            <a:pPr algn="ctr" defTabSz="829544">
              <a:defRPr sz="1800" b="0" i="0" u="none" strike="noStrike" kern="0" cap="none" spc="0" baseline="0">
                <a:solidFill>
                  <a:srgbClr val="000000"/>
                </a:solidFill>
                <a:uFillTx/>
              </a:defRPr>
            </a:pPr>
            <a:r>
              <a:rPr lang="it-IT" sz="3200" b="1" dirty="0">
                <a:solidFill>
                  <a:srgbClr val="000000"/>
                </a:solidFill>
                <a:latin typeface="Calibri"/>
              </a:rPr>
              <a:t>URBAN FOREST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26">
            <a:extLst>
              <a:ext uri="{FF2B5EF4-FFF2-40B4-BE49-F238E27FC236}">
                <a16:creationId xmlns:a16="http://schemas.microsoft.com/office/drawing/2014/main" id="{CEC4DB19-7278-4984-ADBB-B1C64F92B18D}"/>
              </a:ext>
            </a:extLst>
          </p:cNvPr>
          <p:cNvSpPr/>
          <p:nvPr/>
        </p:nvSpPr>
        <p:spPr>
          <a:xfrm>
            <a:off x="1556788" y="3545135"/>
            <a:ext cx="9144964" cy="3312865"/>
          </a:xfrm>
          <a:prstGeom prst="rect">
            <a:avLst/>
          </a:prstGeom>
          <a:solidFill>
            <a:srgbClr val="FFFFFF"/>
          </a:solidFill>
          <a:ln w="12701" cap="flat">
            <a:solidFill>
              <a:srgbClr val="FFFFF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it-IT" sz="1633">
              <a:solidFill>
                <a:srgbClr val="FFFFFF"/>
              </a:solidFill>
              <a:latin typeface="Calibri"/>
            </a:endParaRPr>
          </a:p>
        </p:txBody>
      </p:sp>
      <p:sp>
        <p:nvSpPr>
          <p:cNvPr id="3" name="CasellaDiTesto 6">
            <a:extLst>
              <a:ext uri="{FF2B5EF4-FFF2-40B4-BE49-F238E27FC236}">
                <a16:creationId xmlns:a16="http://schemas.microsoft.com/office/drawing/2014/main" id="{D5729C21-8D39-4C32-B917-52E7C1511D0C}"/>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19</a:t>
            </a:r>
            <a:endParaRPr lang="it-IT" sz="1633" b="1">
              <a:solidFill>
                <a:srgbClr val="FFFFFF"/>
              </a:solidFill>
              <a:latin typeface="Calibri"/>
            </a:endParaRPr>
          </a:p>
        </p:txBody>
      </p:sp>
      <p:pic>
        <p:nvPicPr>
          <p:cNvPr id="4" name="Immagine 24">
            <a:extLst>
              <a:ext uri="{FF2B5EF4-FFF2-40B4-BE49-F238E27FC236}">
                <a16:creationId xmlns:a16="http://schemas.microsoft.com/office/drawing/2014/main" id="{0594305C-A260-4BAC-81EC-A9FDB2A2F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1964" y="102696"/>
            <a:ext cx="1695329" cy="405000"/>
          </a:xfrm>
          <a:prstGeom prst="rect">
            <a:avLst/>
          </a:prstGeom>
          <a:noFill/>
          <a:ln cap="flat">
            <a:noFill/>
          </a:ln>
        </p:spPr>
      </p:pic>
      <p:pic>
        <p:nvPicPr>
          <p:cNvPr id="5" name="Immagine 2">
            <a:extLst>
              <a:ext uri="{FF2B5EF4-FFF2-40B4-BE49-F238E27FC236}">
                <a16:creationId xmlns:a16="http://schemas.microsoft.com/office/drawing/2014/main" id="{36720EE0-3A2E-4C4E-B0C4-FD1BC6509803}"/>
              </a:ext>
            </a:extLst>
          </p:cNvPr>
          <p:cNvPicPr>
            <a:picLocks noChangeAspect="1"/>
          </p:cNvPicPr>
          <p:nvPr/>
        </p:nvPicPr>
        <p:blipFill>
          <a:blip r:embed="rId4"/>
          <a:stretch>
            <a:fillRect/>
          </a:stretch>
        </p:blipFill>
        <p:spPr>
          <a:xfrm>
            <a:off x="5764254" y="2"/>
            <a:ext cx="4718955" cy="6857998"/>
          </a:xfrm>
          <a:prstGeom prst="rect">
            <a:avLst/>
          </a:prstGeom>
          <a:noFill/>
          <a:ln cap="flat">
            <a:noFill/>
          </a:ln>
        </p:spPr>
      </p:pic>
      <p:sp>
        <p:nvSpPr>
          <p:cNvPr id="6" name="CasellaDiTesto 3">
            <a:extLst>
              <a:ext uri="{FF2B5EF4-FFF2-40B4-BE49-F238E27FC236}">
                <a16:creationId xmlns:a16="http://schemas.microsoft.com/office/drawing/2014/main" id="{6AAFC1FD-3149-4946-BCC0-F4EF4FA4E246}"/>
              </a:ext>
            </a:extLst>
          </p:cNvPr>
          <p:cNvSpPr txBox="1"/>
          <p:nvPr/>
        </p:nvSpPr>
        <p:spPr>
          <a:xfrm>
            <a:off x="-83169" y="3705223"/>
            <a:ext cx="5636343" cy="865515"/>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2540" dirty="0">
                <a:solidFill>
                  <a:srgbClr val="000000"/>
                </a:solidFill>
                <a:latin typeface="Calibri"/>
              </a:rPr>
              <a:t>Progetto</a:t>
            </a:r>
          </a:p>
          <a:p>
            <a:pPr algn="ctr" defTabSz="829544">
              <a:defRPr sz="1800" b="0" i="0" u="none" strike="noStrike" kern="0" cap="none" spc="0" baseline="0">
                <a:solidFill>
                  <a:srgbClr val="000000"/>
                </a:solidFill>
                <a:uFillTx/>
              </a:defRPr>
            </a:pPr>
            <a:r>
              <a:rPr lang="it-IT" sz="2540" b="1" dirty="0">
                <a:solidFill>
                  <a:srgbClr val="000000"/>
                </a:solidFill>
                <a:latin typeface="Calibri"/>
              </a:rPr>
              <a:t>«bando PA per GPP non convenzionale»</a:t>
            </a:r>
          </a:p>
        </p:txBody>
      </p:sp>
      <p:sp>
        <p:nvSpPr>
          <p:cNvPr id="7" name="Segnaposto numero diapositiva 3">
            <a:extLst>
              <a:ext uri="{FF2B5EF4-FFF2-40B4-BE49-F238E27FC236}">
                <a16:creationId xmlns:a16="http://schemas.microsoft.com/office/drawing/2014/main" id="{6A6AE6E8-EF6F-4BEE-9CD9-61F4E296A06E}"/>
              </a:ext>
            </a:extLst>
          </p:cNvPr>
          <p:cNvSpPr txBox="1">
            <a:spLocks/>
          </p:cNvSpPr>
          <p:nvPr/>
        </p:nvSpPr>
        <p:spPr>
          <a:xfrm>
            <a:off x="8917199" y="6611886"/>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38</a:t>
            </a:fld>
            <a:endParaRPr lang="en-US" sz="1000" noProof="1"/>
          </a:p>
        </p:txBody>
      </p:sp>
      <p:pic>
        <p:nvPicPr>
          <p:cNvPr id="8" name="Immagine 7">
            <a:extLst>
              <a:ext uri="{FF2B5EF4-FFF2-40B4-BE49-F238E27FC236}">
                <a16:creationId xmlns:a16="http://schemas.microsoft.com/office/drawing/2014/main" id="{B2C98BF8-2129-4EA3-BED9-B5B4D74CBC67}"/>
              </a:ext>
            </a:extLst>
          </p:cNvPr>
          <p:cNvPicPr>
            <a:picLocks noChangeAspect="1"/>
          </p:cNvPicPr>
          <p:nvPr/>
        </p:nvPicPr>
        <p:blipFill>
          <a:blip r:embed="rId5"/>
          <a:stretch>
            <a:fillRect/>
          </a:stretch>
        </p:blipFill>
        <p:spPr>
          <a:xfrm>
            <a:off x="168234" y="6343305"/>
            <a:ext cx="1572904" cy="451143"/>
          </a:xfrm>
          <a:prstGeom prst="rect">
            <a:avLst/>
          </a:prstGeom>
        </p:spPr>
      </p:pic>
      <p:pic>
        <p:nvPicPr>
          <p:cNvPr id="9" name="Immagine 8">
            <a:extLst>
              <a:ext uri="{FF2B5EF4-FFF2-40B4-BE49-F238E27FC236}">
                <a16:creationId xmlns:a16="http://schemas.microsoft.com/office/drawing/2014/main" id="{E8C32C65-8453-4EC2-8E2A-DD7AB5D227FE}"/>
              </a:ext>
            </a:extLst>
          </p:cNvPr>
          <p:cNvPicPr>
            <a:picLocks noChangeAspect="1"/>
          </p:cNvPicPr>
          <p:nvPr/>
        </p:nvPicPr>
        <p:blipFill>
          <a:blip r:embed="rId6"/>
          <a:stretch>
            <a:fillRect/>
          </a:stretch>
        </p:blipFill>
        <p:spPr>
          <a:xfrm>
            <a:off x="10920294" y="5514358"/>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7">
            <a:extLst>
              <a:ext uri="{FF2B5EF4-FFF2-40B4-BE49-F238E27FC236}">
                <a16:creationId xmlns:a16="http://schemas.microsoft.com/office/drawing/2014/main" id="{51A4470A-8C32-4EA3-A1A0-A4BF18F500CF}"/>
              </a:ext>
            </a:extLst>
          </p:cNvPr>
          <p:cNvSpPr/>
          <p:nvPr/>
        </p:nvSpPr>
        <p:spPr>
          <a:xfrm>
            <a:off x="1355418" y="1"/>
            <a:ext cx="9386688" cy="6845672"/>
          </a:xfrm>
          <a:prstGeom prst="rect">
            <a:avLst/>
          </a:prstGeom>
          <a:solidFill>
            <a:srgbClr val="FFFFFF"/>
          </a:solidFill>
          <a:ln cap="flat">
            <a:noFill/>
            <a:prstDash val="solid"/>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it-IT" sz="1633">
              <a:solidFill>
                <a:srgbClr val="FFFFFF"/>
              </a:solidFill>
              <a:latin typeface="Calibri"/>
            </a:endParaRPr>
          </a:p>
        </p:txBody>
      </p:sp>
      <p:sp>
        <p:nvSpPr>
          <p:cNvPr id="3" name="CasellaDiTesto 4">
            <a:extLst>
              <a:ext uri="{FF2B5EF4-FFF2-40B4-BE49-F238E27FC236}">
                <a16:creationId xmlns:a16="http://schemas.microsoft.com/office/drawing/2014/main" id="{B3C9DD12-5E42-40BE-A0B5-F7F7540752E6}"/>
              </a:ext>
            </a:extLst>
          </p:cNvPr>
          <p:cNvSpPr txBox="1"/>
          <p:nvPr/>
        </p:nvSpPr>
        <p:spPr>
          <a:xfrm>
            <a:off x="1994743" y="498754"/>
            <a:ext cx="6808194" cy="3154731"/>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it-IT" sz="1814" u="sng">
                <a:solidFill>
                  <a:srgbClr val="000000"/>
                </a:solidFill>
                <a:latin typeface="Calibri"/>
              </a:rPr>
              <a:t>Alcuni siti web di riferimento:</a:t>
            </a:r>
          </a:p>
          <a:p>
            <a:pPr defTabSz="829544">
              <a:defRPr sz="1800" b="0" i="0" u="none" strike="noStrike" kern="0" cap="none" spc="0" baseline="0">
                <a:solidFill>
                  <a:srgbClr val="000000"/>
                </a:solidFill>
                <a:uFillTx/>
              </a:defRPr>
            </a:pPr>
            <a:endParaRPr lang="it-IT" sz="1814">
              <a:solidFill>
                <a:srgbClr val="000000"/>
              </a:solidFill>
              <a:latin typeface="Calibri"/>
            </a:endParaRPr>
          </a:p>
          <a:p>
            <a:pPr defTabSz="829544">
              <a:defRPr sz="1800" b="0" i="0" u="none" strike="noStrike" kern="0" cap="none" spc="0" baseline="0">
                <a:solidFill>
                  <a:srgbClr val="000000"/>
                </a:solidFill>
                <a:uFillTx/>
              </a:defRPr>
            </a:pPr>
            <a:r>
              <a:rPr lang="it-IT" sz="1814" b="1">
                <a:solidFill>
                  <a:srgbClr val="000000"/>
                </a:solidFill>
                <a:latin typeface="Calibri"/>
              </a:rPr>
              <a:t>ENVIRONDEC</a:t>
            </a:r>
            <a:r>
              <a:rPr lang="it-IT" sz="1814">
                <a:solidFill>
                  <a:srgbClr val="000000"/>
                </a:solidFill>
                <a:latin typeface="Calibri"/>
              </a:rPr>
              <a:t>:               environdec.com/it/</a:t>
            </a:r>
          </a:p>
          <a:p>
            <a:pPr defTabSz="829544">
              <a:defRPr sz="1800" b="0" i="0" u="none" strike="noStrike" kern="0" cap="none" spc="0" baseline="0">
                <a:solidFill>
                  <a:srgbClr val="000000"/>
                </a:solidFill>
                <a:uFillTx/>
              </a:defRPr>
            </a:pPr>
            <a:endParaRPr lang="it-IT" sz="1814">
              <a:solidFill>
                <a:srgbClr val="000000"/>
              </a:solidFill>
              <a:latin typeface="Calibri"/>
            </a:endParaRPr>
          </a:p>
          <a:p>
            <a:pPr defTabSz="829544">
              <a:defRPr sz="1800" b="0" i="0" u="none" strike="noStrike" kern="0" cap="none" spc="0" baseline="0">
                <a:solidFill>
                  <a:srgbClr val="000000"/>
                </a:solidFill>
                <a:uFillTx/>
              </a:defRPr>
            </a:pPr>
            <a:r>
              <a:rPr lang="it-IT" sz="1814" b="1">
                <a:solidFill>
                  <a:srgbClr val="000000"/>
                </a:solidFill>
                <a:latin typeface="Calibri"/>
              </a:rPr>
              <a:t>RETE ITALIANA LCA</a:t>
            </a:r>
            <a:r>
              <a:rPr lang="it-IT" sz="1814">
                <a:solidFill>
                  <a:srgbClr val="000000"/>
                </a:solidFill>
                <a:latin typeface="Calibri"/>
              </a:rPr>
              <a:t>:      www.reteitalianalca.it</a:t>
            </a:r>
            <a:br>
              <a:rPr lang="it-IT" sz="1814">
                <a:solidFill>
                  <a:srgbClr val="000000"/>
                </a:solidFill>
                <a:latin typeface="Calibri"/>
                <a:hlinkClick r:id="rId3"/>
              </a:rPr>
            </a:br>
            <a:endParaRPr lang="it-IT" sz="1814">
              <a:solidFill>
                <a:srgbClr val="000000"/>
              </a:solidFill>
              <a:latin typeface="Calibri"/>
            </a:endParaRPr>
          </a:p>
          <a:p>
            <a:pPr defTabSz="829544">
              <a:defRPr sz="1800" b="0" i="0" u="none" strike="noStrike" kern="0" cap="none" spc="0" baseline="0">
                <a:solidFill>
                  <a:srgbClr val="000000"/>
                </a:solidFill>
                <a:uFillTx/>
              </a:defRPr>
            </a:pPr>
            <a:r>
              <a:rPr lang="it-IT" sz="1814" b="1">
                <a:solidFill>
                  <a:srgbClr val="000000"/>
                </a:solidFill>
                <a:latin typeface="Calibri"/>
              </a:rPr>
              <a:t>INIES</a:t>
            </a:r>
            <a:r>
              <a:rPr lang="it-IT" sz="1814">
                <a:solidFill>
                  <a:srgbClr val="000000"/>
                </a:solidFill>
                <a:latin typeface="Calibri"/>
              </a:rPr>
              <a:t>:                               </a:t>
            </a:r>
            <a:r>
              <a:rPr lang="it-IT" sz="1814">
                <a:solidFill>
                  <a:srgbClr val="000000"/>
                </a:solidFill>
                <a:latin typeface="Calibri"/>
                <a:hlinkClick r:id="rId4"/>
              </a:rPr>
              <a:t>http://www.inies.fr/construction-products/</a:t>
            </a:r>
            <a:endParaRPr lang="it-IT" sz="1814">
              <a:solidFill>
                <a:srgbClr val="000000"/>
              </a:solidFill>
              <a:latin typeface="Calibri"/>
            </a:endParaRPr>
          </a:p>
          <a:p>
            <a:pPr defTabSz="829544">
              <a:defRPr sz="1800" b="0" i="0" u="none" strike="noStrike" kern="0" cap="none" spc="0" baseline="0">
                <a:solidFill>
                  <a:srgbClr val="000000"/>
                </a:solidFill>
                <a:uFillTx/>
              </a:defRPr>
            </a:pPr>
            <a:endParaRPr lang="it-IT" sz="1814">
              <a:solidFill>
                <a:srgbClr val="000000"/>
              </a:solidFill>
              <a:latin typeface="Calibri"/>
            </a:endParaRPr>
          </a:p>
          <a:p>
            <a:pPr defTabSz="829544">
              <a:defRPr sz="1800" b="0" i="0" u="none" strike="noStrike" kern="0" cap="none" spc="0" baseline="0">
                <a:solidFill>
                  <a:srgbClr val="000000"/>
                </a:solidFill>
                <a:uFillTx/>
              </a:defRPr>
            </a:pPr>
            <a:r>
              <a:rPr lang="it-IT" sz="1814" b="1">
                <a:solidFill>
                  <a:srgbClr val="000000"/>
                </a:solidFill>
                <a:latin typeface="Calibri"/>
              </a:rPr>
              <a:t>PEP-ecopassport</a:t>
            </a:r>
            <a:r>
              <a:rPr lang="it-IT" sz="1814">
                <a:solidFill>
                  <a:srgbClr val="000000"/>
                </a:solidFill>
                <a:latin typeface="Calibri"/>
              </a:rPr>
              <a:t>:          </a:t>
            </a:r>
            <a:r>
              <a:rPr lang="it-IT" sz="1814">
                <a:solidFill>
                  <a:srgbClr val="000000"/>
                </a:solidFill>
                <a:latin typeface="Calibri"/>
                <a:hlinkClick r:id="rId5"/>
              </a:rPr>
              <a:t>http://www.pep-ecopassport.org/</a:t>
            </a:r>
            <a:endParaRPr lang="it-IT" sz="1814">
              <a:solidFill>
                <a:srgbClr val="000000"/>
              </a:solidFill>
              <a:latin typeface="Calibri"/>
            </a:endParaRPr>
          </a:p>
          <a:p>
            <a:pPr defTabSz="829544">
              <a:defRPr sz="1800" b="0" i="0" u="none" strike="noStrike" kern="0" cap="none" spc="0" baseline="0">
                <a:solidFill>
                  <a:srgbClr val="000000"/>
                </a:solidFill>
                <a:uFillTx/>
              </a:defRPr>
            </a:pPr>
            <a:r>
              <a:rPr lang="it-IT" sz="1814">
                <a:solidFill>
                  <a:srgbClr val="000000"/>
                </a:solidFill>
                <a:latin typeface="Calibri"/>
              </a:rPr>
              <a:t>                                 </a:t>
            </a:r>
          </a:p>
          <a:p>
            <a:pPr defTabSz="829544">
              <a:defRPr sz="1800" b="0" i="0" u="none" strike="noStrike" kern="0" cap="none" spc="0" baseline="0">
                <a:solidFill>
                  <a:srgbClr val="000000"/>
                </a:solidFill>
                <a:uFillTx/>
              </a:defRPr>
            </a:pPr>
            <a:r>
              <a:rPr lang="it-IT" sz="1814" b="1">
                <a:solidFill>
                  <a:srgbClr val="000000"/>
                </a:solidFill>
                <a:latin typeface="Calibri"/>
              </a:rPr>
              <a:t>FSLCI</a:t>
            </a:r>
            <a:r>
              <a:rPr lang="it-IT" sz="1814">
                <a:solidFill>
                  <a:srgbClr val="000000"/>
                </a:solidFill>
                <a:latin typeface="Calibri"/>
              </a:rPr>
              <a:t>:                               </a:t>
            </a:r>
            <a:r>
              <a:rPr lang="it-IT" sz="1814">
                <a:solidFill>
                  <a:srgbClr val="000000"/>
                </a:solidFill>
                <a:latin typeface="Calibri"/>
                <a:hlinkClick r:id="rId6"/>
              </a:rPr>
              <a:t>https://fslci.org/</a:t>
            </a:r>
            <a:endParaRPr lang="it-IT" sz="1814">
              <a:solidFill>
                <a:srgbClr val="000000"/>
              </a:solidFill>
              <a:latin typeface="Calibri"/>
            </a:endParaRPr>
          </a:p>
        </p:txBody>
      </p:sp>
      <p:pic>
        <p:nvPicPr>
          <p:cNvPr id="4" name="Immagine 3">
            <a:extLst>
              <a:ext uri="{FF2B5EF4-FFF2-40B4-BE49-F238E27FC236}">
                <a16:creationId xmlns:a16="http://schemas.microsoft.com/office/drawing/2014/main" id="{20DC355A-82B0-4713-BF33-DD0C98675847}"/>
              </a:ext>
            </a:extLst>
          </p:cNvPr>
          <p:cNvPicPr>
            <a:picLocks noChangeAspect="1"/>
          </p:cNvPicPr>
          <p:nvPr/>
        </p:nvPicPr>
        <p:blipFill>
          <a:blip r:embed="rId7"/>
          <a:stretch>
            <a:fillRect/>
          </a:stretch>
        </p:blipFill>
        <p:spPr>
          <a:xfrm>
            <a:off x="1863181" y="4222425"/>
            <a:ext cx="4711141" cy="2572023"/>
          </a:xfrm>
          <a:prstGeom prst="rect">
            <a:avLst/>
          </a:prstGeom>
          <a:noFill/>
          <a:ln cap="flat">
            <a:noFill/>
          </a:ln>
        </p:spPr>
      </p:pic>
      <p:pic>
        <p:nvPicPr>
          <p:cNvPr id="5" name="Picture 2" descr="INIES">
            <a:extLst>
              <a:ext uri="{FF2B5EF4-FFF2-40B4-BE49-F238E27FC236}">
                <a16:creationId xmlns:a16="http://schemas.microsoft.com/office/drawing/2014/main" id="{769399A3-10AC-401C-BA91-30B10559CC8D}"/>
              </a:ext>
            </a:extLst>
          </p:cNvPr>
          <p:cNvPicPr>
            <a:picLocks noChangeAspect="1"/>
          </p:cNvPicPr>
          <p:nvPr/>
        </p:nvPicPr>
        <p:blipFill>
          <a:blip r:embed="rId8"/>
          <a:srcRect/>
          <a:stretch>
            <a:fillRect/>
          </a:stretch>
        </p:blipFill>
        <p:spPr>
          <a:xfrm>
            <a:off x="8842778" y="2154607"/>
            <a:ext cx="1354484" cy="721962"/>
          </a:xfrm>
          <a:prstGeom prst="rect">
            <a:avLst/>
          </a:prstGeom>
          <a:noFill/>
          <a:ln cap="flat">
            <a:noFill/>
          </a:ln>
        </p:spPr>
      </p:pic>
      <p:pic>
        <p:nvPicPr>
          <p:cNvPr id="6" name="Picture 4" descr="EnvironDec">
            <a:extLst>
              <a:ext uri="{FF2B5EF4-FFF2-40B4-BE49-F238E27FC236}">
                <a16:creationId xmlns:a16="http://schemas.microsoft.com/office/drawing/2014/main" id="{75F78784-A71A-4D1E-9165-5831DC7A3782}"/>
              </a:ext>
            </a:extLst>
          </p:cNvPr>
          <p:cNvPicPr>
            <a:picLocks noChangeAspect="1"/>
          </p:cNvPicPr>
          <p:nvPr/>
        </p:nvPicPr>
        <p:blipFill>
          <a:blip r:embed="rId9"/>
          <a:srcRect/>
          <a:stretch>
            <a:fillRect/>
          </a:stretch>
        </p:blipFill>
        <p:spPr>
          <a:xfrm>
            <a:off x="7492615" y="5211008"/>
            <a:ext cx="2700334" cy="721962"/>
          </a:xfrm>
          <a:prstGeom prst="rect">
            <a:avLst/>
          </a:prstGeom>
          <a:noFill/>
          <a:ln cap="flat">
            <a:noFill/>
          </a:ln>
        </p:spPr>
      </p:pic>
      <p:pic>
        <p:nvPicPr>
          <p:cNvPr id="7" name="Picture 6" descr="Lca">
            <a:extLst>
              <a:ext uri="{FF2B5EF4-FFF2-40B4-BE49-F238E27FC236}">
                <a16:creationId xmlns:a16="http://schemas.microsoft.com/office/drawing/2014/main" id="{CB305023-D619-46A5-BEB5-9CA43F491592}"/>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8235740" y="1393124"/>
            <a:ext cx="2286732" cy="422046"/>
          </a:xfrm>
          <a:prstGeom prst="rect">
            <a:avLst/>
          </a:prstGeom>
          <a:noFill/>
          <a:ln cap="flat">
            <a:noFill/>
          </a:ln>
        </p:spPr>
      </p:pic>
      <p:pic>
        <p:nvPicPr>
          <p:cNvPr id="8" name="Picture 8" descr="FSLCI e.V.">
            <a:extLst>
              <a:ext uri="{FF2B5EF4-FFF2-40B4-BE49-F238E27FC236}">
                <a16:creationId xmlns:a16="http://schemas.microsoft.com/office/drawing/2014/main" id="{091ED627-DFC9-4464-8F08-E1FA7924C962}"/>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6821427" y="3329656"/>
            <a:ext cx="3023949" cy="956320"/>
          </a:xfrm>
          <a:prstGeom prst="rect">
            <a:avLst/>
          </a:prstGeom>
          <a:noFill/>
          <a:ln cap="flat">
            <a:noFill/>
          </a:ln>
        </p:spPr>
      </p:pic>
      <p:pic>
        <p:nvPicPr>
          <p:cNvPr id="9" name="Immagine 24">
            <a:extLst>
              <a:ext uri="{FF2B5EF4-FFF2-40B4-BE49-F238E27FC236}">
                <a16:creationId xmlns:a16="http://schemas.microsoft.com/office/drawing/2014/main" id="{5B9AED10-D312-4A11-B894-868F291703E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81964" y="102696"/>
            <a:ext cx="1695329" cy="405000"/>
          </a:xfrm>
          <a:prstGeom prst="rect">
            <a:avLst/>
          </a:prstGeom>
          <a:noFill/>
          <a:ln cap="flat">
            <a:noFill/>
          </a:ln>
        </p:spPr>
      </p:pic>
      <p:sp>
        <p:nvSpPr>
          <p:cNvPr id="10" name="Segnaposto numero diapositiva 3">
            <a:extLst>
              <a:ext uri="{FF2B5EF4-FFF2-40B4-BE49-F238E27FC236}">
                <a16:creationId xmlns:a16="http://schemas.microsoft.com/office/drawing/2014/main" id="{55057C86-8F50-41AE-956A-A8E0A97EBECE}"/>
              </a:ext>
            </a:extLst>
          </p:cNvPr>
          <p:cNvSpPr txBox="1">
            <a:spLocks/>
          </p:cNvSpPr>
          <p:nvPr/>
        </p:nvSpPr>
        <p:spPr>
          <a:xfrm>
            <a:off x="8917199" y="6611886"/>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39</a:t>
            </a:fld>
            <a:endParaRPr lang="en-US" sz="1000" noProof="1"/>
          </a:p>
        </p:txBody>
      </p:sp>
      <p:pic>
        <p:nvPicPr>
          <p:cNvPr id="11" name="Immagine 10">
            <a:extLst>
              <a:ext uri="{FF2B5EF4-FFF2-40B4-BE49-F238E27FC236}">
                <a16:creationId xmlns:a16="http://schemas.microsoft.com/office/drawing/2014/main" id="{72D832D2-2F66-4800-B17F-9EA17B29479E}"/>
              </a:ext>
            </a:extLst>
          </p:cNvPr>
          <p:cNvPicPr>
            <a:picLocks noChangeAspect="1"/>
          </p:cNvPicPr>
          <p:nvPr/>
        </p:nvPicPr>
        <p:blipFill>
          <a:blip r:embed="rId13"/>
          <a:stretch>
            <a:fillRect/>
          </a:stretch>
        </p:blipFill>
        <p:spPr>
          <a:xfrm>
            <a:off x="168234" y="6343305"/>
            <a:ext cx="1572904" cy="451143"/>
          </a:xfrm>
          <a:prstGeom prst="rect">
            <a:avLst/>
          </a:prstGeom>
        </p:spPr>
      </p:pic>
      <p:pic>
        <p:nvPicPr>
          <p:cNvPr id="12" name="Immagine 11">
            <a:extLst>
              <a:ext uri="{FF2B5EF4-FFF2-40B4-BE49-F238E27FC236}">
                <a16:creationId xmlns:a16="http://schemas.microsoft.com/office/drawing/2014/main" id="{BC1BE49E-48AF-4EA8-B53D-D6A6BDF0BE6D}"/>
              </a:ext>
            </a:extLst>
          </p:cNvPr>
          <p:cNvPicPr>
            <a:picLocks noChangeAspect="1"/>
          </p:cNvPicPr>
          <p:nvPr/>
        </p:nvPicPr>
        <p:blipFill>
          <a:blip r:embed="rId14"/>
          <a:stretch>
            <a:fillRect/>
          </a:stretch>
        </p:blipFill>
        <p:spPr>
          <a:xfrm>
            <a:off x="10920294" y="5514358"/>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C4070E23-3FAC-4D46-BCB3-E289C004C179}"/>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2</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D6ED25C9-ECFF-4690-8D7F-02B7DC0B7739}"/>
              </a:ext>
            </a:extLst>
          </p:cNvPr>
          <p:cNvSpPr txBox="1"/>
          <p:nvPr/>
        </p:nvSpPr>
        <p:spPr>
          <a:xfrm>
            <a:off x="2139414" y="1252355"/>
            <a:ext cx="3390799" cy="362941"/>
          </a:xfrm>
          <a:prstGeom prst="rect">
            <a:avLst/>
          </a:prstGeom>
          <a:noFill/>
          <a:ln cap="flat">
            <a:noFill/>
          </a:ln>
        </p:spPr>
        <p:txBody>
          <a:bodyPr vert="horz" wrap="square" lIns="82953" tIns="41476" rIns="82953" bIns="41476" anchor="t" anchorCtr="1" compatLnSpc="1">
            <a:spAutoFit/>
          </a:bodyPr>
          <a:lstStyle/>
          <a:p>
            <a:pPr defTabSz="829544">
              <a:defRPr sz="1800" b="0" i="0" u="none" strike="noStrike" kern="0" cap="none" spc="0" baseline="0">
                <a:solidFill>
                  <a:srgbClr val="000000"/>
                </a:solidFill>
                <a:uFillTx/>
              </a:defRPr>
            </a:pPr>
            <a:r>
              <a:rPr lang="it-IT" sz="1814" b="1">
                <a:solidFill>
                  <a:srgbClr val="FFFFFF"/>
                </a:solidFill>
                <a:latin typeface="Calibri"/>
              </a:rPr>
              <a:t>Programma dell’intervento</a:t>
            </a:r>
            <a:endParaRPr lang="it-IT" sz="2540" b="1">
              <a:solidFill>
                <a:srgbClr val="FFFFFF"/>
              </a:solidFill>
              <a:latin typeface="Calibri"/>
            </a:endParaRPr>
          </a:p>
        </p:txBody>
      </p:sp>
      <p:sp>
        <p:nvSpPr>
          <p:cNvPr id="11" name="Titolo 1">
            <a:extLst>
              <a:ext uri="{FF2B5EF4-FFF2-40B4-BE49-F238E27FC236}">
                <a16:creationId xmlns:a16="http://schemas.microsoft.com/office/drawing/2014/main" id="{67BC528D-ED33-49CE-89AA-6CCE31628D85}"/>
              </a:ext>
            </a:extLst>
          </p:cNvPr>
          <p:cNvSpPr txBox="1">
            <a:spLocks/>
          </p:cNvSpPr>
          <p:nvPr/>
        </p:nvSpPr>
        <p:spPr>
          <a:xfrm>
            <a:off x="413111" y="246267"/>
            <a:ext cx="11515185"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INTRODUZIONE: </a:t>
            </a:r>
            <a:r>
              <a:rPr lang="it-IT" sz="2000" b="1" dirty="0"/>
              <a:t>Ambiente e Sostenibilità Ambientale; gestione di aspetti ambientali; Organizzazione e Prodotto</a:t>
            </a:r>
            <a:endParaRPr lang="it-IT" sz="1814" dirty="0"/>
          </a:p>
        </p:txBody>
      </p:sp>
      <p:sp>
        <p:nvSpPr>
          <p:cNvPr id="12" name="Segnaposto testo 1">
            <a:extLst>
              <a:ext uri="{FF2B5EF4-FFF2-40B4-BE49-F238E27FC236}">
                <a16:creationId xmlns:a16="http://schemas.microsoft.com/office/drawing/2014/main" id="{00CCC1DC-9782-4ADD-9B5D-36C50C47BAED}"/>
              </a:ext>
            </a:extLst>
          </p:cNvPr>
          <p:cNvSpPr txBox="1">
            <a:spLocks/>
          </p:cNvSpPr>
          <p:nvPr/>
        </p:nvSpPr>
        <p:spPr>
          <a:xfrm>
            <a:off x="4017852" y="4203701"/>
            <a:ext cx="5330528" cy="1052585"/>
          </a:xfrm>
          <a:prstGeom prst="rect">
            <a:avLst/>
          </a:prstGeom>
        </p:spPr>
        <p:txBody>
          <a:bodyPr vert="horz" lIns="0" tIns="0" rIns="0" bIns="0" rtlCol="0">
            <a:normAutofit fontScale="92500"/>
          </a:bodyPr>
          <a:lstStyle>
            <a:lvl1pPr marL="0" indent="0" algn="l" defTabSz="1007120" rtl="0" eaLnBrk="1" latinLnBrk="0" hangingPunct="1">
              <a:lnSpc>
                <a:spcPts val="3600"/>
              </a:lnSpc>
              <a:spcBef>
                <a:spcPts val="0"/>
              </a:spcBef>
              <a:spcAft>
                <a:spcPts val="2400"/>
              </a:spcAft>
              <a:buClr>
                <a:schemeClr val="bg1"/>
              </a:buClr>
              <a:buSzPct val="25000"/>
              <a:buFont typeface="Arial" panose="020B0604020202020204" pitchFamily="34" charset="0"/>
              <a:buChar char="'"/>
              <a:defRPr sz="2400" b="1" kern="1200">
                <a:solidFill>
                  <a:schemeClr val="tx2"/>
                </a:solidFill>
                <a:latin typeface="+mn-lt"/>
                <a:ea typeface="+mn-ea"/>
                <a:cs typeface="+mn-cs"/>
              </a:defRPr>
            </a:lvl1pPr>
            <a:lvl2pPr marL="0" indent="0" algn="l" defTabSz="1007120" rtl="0" eaLnBrk="1" latinLnBrk="0" hangingPunct="1">
              <a:lnSpc>
                <a:spcPts val="3600"/>
              </a:lnSpc>
              <a:spcBef>
                <a:spcPts val="0"/>
              </a:spcBef>
              <a:buClr>
                <a:schemeClr val="bg1"/>
              </a:buClr>
              <a:buSzPct val="25000"/>
              <a:buFont typeface="Arial" panose="020B0604020202020204" pitchFamily="34" charset="0"/>
              <a:buChar char="'"/>
              <a:defRPr sz="2400" kern="1200">
                <a:solidFill>
                  <a:schemeClr val="tx2"/>
                </a:solidFill>
                <a:latin typeface="+mn-lt"/>
                <a:ea typeface="+mn-ea"/>
                <a:cs typeface="+mn-cs"/>
              </a:defRPr>
            </a:lvl2pPr>
            <a:lvl3pPr marL="449263" indent="-449263" algn="l" defTabSz="1007120" rtl="0" eaLnBrk="1" latinLnBrk="0" hangingPunct="1">
              <a:lnSpc>
                <a:spcPts val="3600"/>
              </a:lnSpc>
              <a:spcBef>
                <a:spcPts val="0"/>
              </a:spcBef>
              <a:buFontTx/>
              <a:buBlip>
                <a:blip r:embed="rId3"/>
              </a:buBlip>
              <a:defRPr sz="2400" kern="1200">
                <a:solidFill>
                  <a:schemeClr val="tx2"/>
                </a:solidFill>
                <a:latin typeface="+mn-lt"/>
                <a:ea typeface="+mn-ea"/>
                <a:cs typeface="+mn-cs"/>
              </a:defRPr>
            </a:lvl3pPr>
            <a:lvl4pPr marL="898525" indent="-449263" algn="l" defTabSz="1007120" rtl="0" eaLnBrk="1" latinLnBrk="0" hangingPunct="1">
              <a:lnSpc>
                <a:spcPts val="3600"/>
              </a:lnSpc>
              <a:spcBef>
                <a:spcPts val="0"/>
              </a:spcBef>
              <a:buFontTx/>
              <a:buBlip>
                <a:blip r:embed="rId4"/>
              </a:buBlip>
              <a:defRPr sz="2400" kern="1200">
                <a:solidFill>
                  <a:schemeClr val="tx2"/>
                </a:solidFill>
                <a:latin typeface="+mn-lt"/>
                <a:ea typeface="+mn-ea"/>
                <a:cs typeface="+mn-cs"/>
              </a:defRPr>
            </a:lvl4pPr>
            <a:lvl5pPr marL="1079500" indent="-179388" algn="l" defTabSz="1007120" rtl="0" eaLnBrk="1" latinLnBrk="0" hangingPunct="1">
              <a:lnSpc>
                <a:spcPts val="3600"/>
              </a:lnSpc>
              <a:spcBef>
                <a:spcPts val="0"/>
              </a:spcBef>
              <a:buFont typeface="Arial" panose="020B0604020202020204" pitchFamily="34" charset="0"/>
              <a:buChar char="-"/>
              <a:defRPr sz="2400" kern="1200">
                <a:solidFill>
                  <a:schemeClr val="tx2"/>
                </a:solidFill>
                <a:latin typeface="+mn-lt"/>
                <a:ea typeface="+mn-ea"/>
                <a:cs typeface="+mn-cs"/>
              </a:defRPr>
            </a:lvl5pPr>
            <a:lvl6pPr marL="2769580"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314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670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026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a:lstStyle>
          <a:p>
            <a:pPr algn="ctr">
              <a:lnSpc>
                <a:spcPct val="150000"/>
              </a:lnSpc>
              <a:tabLst>
                <a:tab pos="3890690" algn="l"/>
              </a:tabLst>
            </a:pPr>
            <a:r>
              <a:rPr lang="it-IT" sz="1270" u="sng">
                <a:latin typeface="Arial" pitchFamily="34"/>
              </a:rPr>
              <a:t>il mercato</a:t>
            </a:r>
            <a:r>
              <a:rPr lang="it-IT" sz="1270">
                <a:latin typeface="Arial" pitchFamily="34"/>
              </a:rPr>
              <a:t>: il “clima” nei prodotti che compriamo (aspetto economico)</a:t>
            </a:r>
          </a:p>
          <a:p>
            <a:pPr algn="ctr">
              <a:lnSpc>
                <a:spcPct val="150000"/>
              </a:lnSpc>
              <a:tabLst>
                <a:tab pos="3890690" algn="l"/>
              </a:tabLst>
            </a:pPr>
            <a:r>
              <a:rPr lang="it-IT" sz="1270">
                <a:latin typeface="Arial" pitchFamily="34"/>
              </a:rPr>
              <a:t>parliamo di:  etichette e sensibilità consumatore (e anche di</a:t>
            </a:r>
            <a:r>
              <a:rPr lang="it-IT" sz="1270" i="1">
                <a:latin typeface="Arial" pitchFamily="34"/>
              </a:rPr>
              <a:t> mode</a:t>
            </a:r>
            <a:r>
              <a:rPr lang="it-IT" sz="1270">
                <a:latin typeface="Arial" pitchFamily="34"/>
              </a:rPr>
              <a:t>)</a:t>
            </a:r>
          </a:p>
        </p:txBody>
      </p:sp>
      <p:pic>
        <p:nvPicPr>
          <p:cNvPr id="13" name="Immagine 12">
            <a:extLst>
              <a:ext uri="{FF2B5EF4-FFF2-40B4-BE49-F238E27FC236}">
                <a16:creationId xmlns:a16="http://schemas.microsoft.com/office/drawing/2014/main" id="{E8CD0721-3B66-4A7C-A914-14E02CD726D9}"/>
              </a:ext>
            </a:extLst>
          </p:cNvPr>
          <p:cNvPicPr>
            <a:picLocks noChangeAspect="1"/>
          </p:cNvPicPr>
          <p:nvPr/>
        </p:nvPicPr>
        <p:blipFill>
          <a:blip r:embed="rId5" cstate="screen">
            <a:lum/>
            <a:alphaModFix/>
            <a:extLst>
              <a:ext uri="{28A0092B-C50C-407E-A947-70E740481C1C}">
                <a14:useLocalDpi xmlns:a14="http://schemas.microsoft.com/office/drawing/2010/main"/>
              </a:ext>
            </a:extLst>
          </a:blip>
          <a:srcRect/>
          <a:stretch>
            <a:fillRect/>
          </a:stretch>
        </p:blipFill>
        <p:spPr>
          <a:xfrm>
            <a:off x="6698467" y="1236017"/>
            <a:ext cx="2454943" cy="1578388"/>
          </a:xfrm>
          <a:prstGeom prst="rect">
            <a:avLst/>
          </a:prstGeom>
          <a:noFill/>
          <a:ln>
            <a:noFill/>
          </a:ln>
        </p:spPr>
      </p:pic>
      <p:pic>
        <p:nvPicPr>
          <p:cNvPr id="14" name="Immagine 13">
            <a:extLst>
              <a:ext uri="{FF2B5EF4-FFF2-40B4-BE49-F238E27FC236}">
                <a16:creationId xmlns:a16="http://schemas.microsoft.com/office/drawing/2014/main" id="{FAFFF53F-4C6F-430A-BB6A-6AD74DE7F18A}"/>
              </a:ext>
            </a:extLst>
          </p:cNvPr>
          <p:cNvPicPr>
            <a:picLocks noChangeAspect="1"/>
          </p:cNvPicPr>
          <p:nvPr/>
        </p:nvPicPr>
        <p:blipFill>
          <a:blip r:embed="rId6" cstate="screen">
            <a:lum/>
            <a:alphaModFix/>
            <a:extLst>
              <a:ext uri="{28A0092B-C50C-407E-A947-70E740481C1C}">
                <a14:useLocalDpi xmlns:a14="http://schemas.microsoft.com/office/drawing/2010/main"/>
              </a:ext>
            </a:extLst>
          </a:blip>
          <a:srcRect/>
          <a:stretch>
            <a:fillRect/>
          </a:stretch>
        </p:blipFill>
        <p:spPr>
          <a:xfrm>
            <a:off x="903861" y="1104404"/>
            <a:ext cx="1245923" cy="809604"/>
          </a:xfrm>
          <a:prstGeom prst="rect">
            <a:avLst/>
          </a:prstGeom>
          <a:noFill/>
          <a:ln>
            <a:noFill/>
          </a:ln>
        </p:spPr>
      </p:pic>
      <p:pic>
        <p:nvPicPr>
          <p:cNvPr id="15" name="Immagine 14">
            <a:extLst>
              <a:ext uri="{FF2B5EF4-FFF2-40B4-BE49-F238E27FC236}">
                <a16:creationId xmlns:a16="http://schemas.microsoft.com/office/drawing/2014/main" id="{BDB86E30-C5D8-45D2-BB14-F9C525BDB779}"/>
              </a:ext>
            </a:extLst>
          </p:cNvPr>
          <p:cNvPicPr>
            <a:picLocks noChangeAspect="1"/>
          </p:cNvPicPr>
          <p:nvPr/>
        </p:nvPicPr>
        <p:blipFill>
          <a:blip r:embed="rId7" cstate="screen">
            <a:lum/>
            <a:alphaModFix/>
            <a:extLst>
              <a:ext uri="{28A0092B-C50C-407E-A947-70E740481C1C}">
                <a14:useLocalDpi xmlns:a14="http://schemas.microsoft.com/office/drawing/2010/main"/>
              </a:ext>
            </a:extLst>
          </a:blip>
          <a:srcRect/>
          <a:stretch>
            <a:fillRect/>
          </a:stretch>
        </p:blipFill>
        <p:spPr>
          <a:xfrm>
            <a:off x="1095893" y="3555103"/>
            <a:ext cx="2165588" cy="1361207"/>
          </a:xfrm>
          <a:prstGeom prst="rect">
            <a:avLst/>
          </a:prstGeom>
          <a:noFill/>
          <a:ln>
            <a:noFill/>
          </a:ln>
        </p:spPr>
      </p:pic>
      <p:pic>
        <p:nvPicPr>
          <p:cNvPr id="16" name="Immagine 15">
            <a:extLst>
              <a:ext uri="{FF2B5EF4-FFF2-40B4-BE49-F238E27FC236}">
                <a16:creationId xmlns:a16="http://schemas.microsoft.com/office/drawing/2014/main" id="{A335B9EE-D684-4A68-8971-C4ADF5BEC176}"/>
              </a:ext>
            </a:extLst>
          </p:cNvPr>
          <p:cNvPicPr>
            <a:picLocks noChangeAspect="1"/>
          </p:cNvPicPr>
          <p:nvPr/>
        </p:nvPicPr>
        <p:blipFill>
          <a:blip r:embed="rId8" cstate="screen">
            <a:lum/>
            <a:alphaModFix/>
            <a:extLst>
              <a:ext uri="{28A0092B-C50C-407E-A947-70E740481C1C}">
                <a14:useLocalDpi xmlns:a14="http://schemas.microsoft.com/office/drawing/2010/main"/>
              </a:ext>
            </a:extLst>
          </a:blip>
          <a:srcRect/>
          <a:stretch>
            <a:fillRect/>
          </a:stretch>
        </p:blipFill>
        <p:spPr>
          <a:xfrm>
            <a:off x="7816043" y="5075356"/>
            <a:ext cx="1402357" cy="1097654"/>
          </a:xfrm>
          <a:prstGeom prst="rect">
            <a:avLst/>
          </a:prstGeom>
          <a:noFill/>
          <a:ln>
            <a:noFill/>
          </a:ln>
        </p:spPr>
      </p:pic>
      <p:pic>
        <p:nvPicPr>
          <p:cNvPr id="17" name="Immagine 16">
            <a:extLst>
              <a:ext uri="{FF2B5EF4-FFF2-40B4-BE49-F238E27FC236}">
                <a16:creationId xmlns:a16="http://schemas.microsoft.com/office/drawing/2014/main" id="{32C76964-E2D6-4D97-995A-E0AAA251627A}"/>
              </a:ext>
            </a:extLst>
          </p:cNvPr>
          <p:cNvPicPr>
            <a:picLocks noChangeAspect="1"/>
          </p:cNvPicPr>
          <p:nvPr/>
        </p:nvPicPr>
        <p:blipFill>
          <a:blip r:embed="rId9" cstate="screen">
            <a:lum/>
            <a:alphaModFix/>
            <a:extLst>
              <a:ext uri="{28A0092B-C50C-407E-A947-70E740481C1C}">
                <a14:useLocalDpi xmlns:a14="http://schemas.microsoft.com/office/drawing/2010/main"/>
              </a:ext>
            </a:extLst>
          </a:blip>
          <a:srcRect/>
          <a:stretch>
            <a:fillRect/>
          </a:stretch>
        </p:blipFill>
        <p:spPr>
          <a:xfrm>
            <a:off x="4582193" y="4985220"/>
            <a:ext cx="2079369" cy="1250169"/>
          </a:xfrm>
          <a:prstGeom prst="rect">
            <a:avLst/>
          </a:prstGeom>
          <a:noFill/>
          <a:ln>
            <a:noFill/>
          </a:ln>
        </p:spPr>
      </p:pic>
      <p:sp>
        <p:nvSpPr>
          <p:cNvPr id="18" name="Segnaposto testo 7">
            <a:extLst>
              <a:ext uri="{FF2B5EF4-FFF2-40B4-BE49-F238E27FC236}">
                <a16:creationId xmlns:a16="http://schemas.microsoft.com/office/drawing/2014/main" id="{FF4460C8-BB99-44FB-9D55-92120CAC86C5}"/>
              </a:ext>
            </a:extLst>
          </p:cNvPr>
          <p:cNvSpPr txBox="1">
            <a:spLocks/>
          </p:cNvSpPr>
          <p:nvPr/>
        </p:nvSpPr>
        <p:spPr>
          <a:xfrm>
            <a:off x="936520" y="1914010"/>
            <a:ext cx="5393232" cy="899090"/>
          </a:xfrm>
          <a:prstGeom prst="rect">
            <a:avLst/>
          </a:prstGeom>
        </p:spPr>
        <p:txBody>
          <a:bodyPr vert="horz" lIns="0" tIns="0" rIns="0" bIns="0" rtlCol="0">
            <a:normAutofit fontScale="92500" lnSpcReduction="10000"/>
          </a:bodyPr>
          <a:lstStyle>
            <a:lvl1pPr marL="0" indent="0" algn="l" defTabSz="1007120" rtl="0" eaLnBrk="1" latinLnBrk="0" hangingPunct="1">
              <a:lnSpc>
                <a:spcPts val="3600"/>
              </a:lnSpc>
              <a:spcBef>
                <a:spcPts val="0"/>
              </a:spcBef>
              <a:spcAft>
                <a:spcPts val="2400"/>
              </a:spcAft>
              <a:buClr>
                <a:schemeClr val="bg1"/>
              </a:buClr>
              <a:buSzPct val="25000"/>
              <a:buFont typeface="Arial" panose="020B0604020202020204" pitchFamily="34" charset="0"/>
              <a:buChar char="'"/>
              <a:defRPr sz="2400" b="1" kern="1200">
                <a:solidFill>
                  <a:schemeClr val="tx2"/>
                </a:solidFill>
                <a:latin typeface="+mn-lt"/>
                <a:ea typeface="+mn-ea"/>
                <a:cs typeface="+mn-cs"/>
              </a:defRPr>
            </a:lvl1pPr>
            <a:lvl2pPr marL="0" indent="0" algn="l" defTabSz="1007120" rtl="0" eaLnBrk="1" latinLnBrk="0" hangingPunct="1">
              <a:lnSpc>
                <a:spcPts val="3600"/>
              </a:lnSpc>
              <a:spcBef>
                <a:spcPts val="0"/>
              </a:spcBef>
              <a:buClr>
                <a:schemeClr val="bg1"/>
              </a:buClr>
              <a:buSzPct val="25000"/>
              <a:buFont typeface="Arial" panose="020B0604020202020204" pitchFamily="34" charset="0"/>
              <a:buChar char="'"/>
              <a:defRPr sz="2400" kern="1200">
                <a:solidFill>
                  <a:schemeClr val="tx2"/>
                </a:solidFill>
                <a:latin typeface="+mn-lt"/>
                <a:ea typeface="+mn-ea"/>
                <a:cs typeface="+mn-cs"/>
              </a:defRPr>
            </a:lvl2pPr>
            <a:lvl3pPr marL="449263" indent="-449263" algn="l" defTabSz="1007120" rtl="0" eaLnBrk="1" latinLnBrk="0" hangingPunct="1">
              <a:lnSpc>
                <a:spcPts val="3600"/>
              </a:lnSpc>
              <a:spcBef>
                <a:spcPts val="0"/>
              </a:spcBef>
              <a:buFontTx/>
              <a:buBlip>
                <a:blip r:embed="rId3"/>
              </a:buBlip>
              <a:defRPr sz="2400" kern="1200">
                <a:solidFill>
                  <a:schemeClr val="tx2"/>
                </a:solidFill>
                <a:latin typeface="+mn-lt"/>
                <a:ea typeface="+mn-ea"/>
                <a:cs typeface="+mn-cs"/>
              </a:defRPr>
            </a:lvl3pPr>
            <a:lvl4pPr marL="898525" indent="-449263" algn="l" defTabSz="1007120" rtl="0" eaLnBrk="1" latinLnBrk="0" hangingPunct="1">
              <a:lnSpc>
                <a:spcPts val="3600"/>
              </a:lnSpc>
              <a:spcBef>
                <a:spcPts val="0"/>
              </a:spcBef>
              <a:buFontTx/>
              <a:buBlip>
                <a:blip r:embed="rId4"/>
              </a:buBlip>
              <a:defRPr sz="2400" kern="1200">
                <a:solidFill>
                  <a:schemeClr val="tx2"/>
                </a:solidFill>
                <a:latin typeface="+mn-lt"/>
                <a:ea typeface="+mn-ea"/>
                <a:cs typeface="+mn-cs"/>
              </a:defRPr>
            </a:lvl4pPr>
            <a:lvl5pPr marL="1079500" indent="-179388" algn="l" defTabSz="1007120" rtl="0" eaLnBrk="1" latinLnBrk="0" hangingPunct="1">
              <a:lnSpc>
                <a:spcPts val="3600"/>
              </a:lnSpc>
              <a:spcBef>
                <a:spcPts val="0"/>
              </a:spcBef>
              <a:buFont typeface="Arial" panose="020B0604020202020204" pitchFamily="34" charset="0"/>
              <a:buChar char="-"/>
              <a:defRPr sz="2400" kern="1200">
                <a:solidFill>
                  <a:schemeClr val="tx2"/>
                </a:solidFill>
                <a:latin typeface="+mn-lt"/>
                <a:ea typeface="+mn-ea"/>
                <a:cs typeface="+mn-cs"/>
              </a:defRPr>
            </a:lvl5pPr>
            <a:lvl6pPr marL="2769580"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314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670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026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a:lstStyle>
          <a:p>
            <a:pPr>
              <a:lnSpc>
                <a:spcPct val="150000"/>
              </a:lnSpc>
              <a:tabLst>
                <a:tab pos="3890690" algn="l"/>
              </a:tabLst>
            </a:pPr>
            <a:r>
              <a:rPr lang="it-IT" sz="1270" u="sng" dirty="0">
                <a:latin typeface="Arial" pitchFamily="34"/>
              </a:rPr>
              <a:t>il problema di base</a:t>
            </a:r>
            <a:r>
              <a:rPr lang="it-IT" sz="1270" dirty="0">
                <a:latin typeface="Arial" pitchFamily="34"/>
              </a:rPr>
              <a:t>: i cambiamenti climatici   (aspetto tecnico-scientifico)</a:t>
            </a:r>
          </a:p>
          <a:p>
            <a:pPr>
              <a:lnSpc>
                <a:spcPct val="150000"/>
              </a:lnSpc>
              <a:tabLst>
                <a:tab pos="3890690" algn="l"/>
              </a:tabLst>
            </a:pPr>
            <a:r>
              <a:rPr lang="it-IT" sz="1270" dirty="0">
                <a:latin typeface="Arial" pitchFamily="34"/>
              </a:rPr>
              <a:t>P.es.: parliamo di: </a:t>
            </a:r>
            <a:r>
              <a:rPr lang="it-IT" sz="1700" dirty="0">
                <a:latin typeface="Arial" pitchFamily="34"/>
              </a:rPr>
              <a:t>effetto serra</a:t>
            </a:r>
          </a:p>
        </p:txBody>
      </p:sp>
      <p:sp>
        <p:nvSpPr>
          <p:cNvPr id="19" name="Segnaposto testo 8">
            <a:extLst>
              <a:ext uri="{FF2B5EF4-FFF2-40B4-BE49-F238E27FC236}">
                <a16:creationId xmlns:a16="http://schemas.microsoft.com/office/drawing/2014/main" id="{0B454AEA-F627-40C1-8513-8A5EC1D69D50}"/>
              </a:ext>
            </a:extLst>
          </p:cNvPr>
          <p:cNvSpPr txBox="1">
            <a:spLocks/>
          </p:cNvSpPr>
          <p:nvPr/>
        </p:nvSpPr>
        <p:spPr>
          <a:xfrm>
            <a:off x="875447" y="3036158"/>
            <a:ext cx="8196633" cy="1026458"/>
          </a:xfrm>
          <a:prstGeom prst="rect">
            <a:avLst/>
          </a:prstGeom>
        </p:spPr>
        <p:txBody>
          <a:bodyPr vert="horz" lIns="0" tIns="0" rIns="0" bIns="0" rtlCol="0">
            <a:normAutofit/>
          </a:bodyPr>
          <a:lstStyle>
            <a:lvl1pPr marL="0" indent="0" algn="l" defTabSz="1007120" rtl="0" eaLnBrk="1" latinLnBrk="0" hangingPunct="1">
              <a:lnSpc>
                <a:spcPts val="3600"/>
              </a:lnSpc>
              <a:spcBef>
                <a:spcPts val="0"/>
              </a:spcBef>
              <a:spcAft>
                <a:spcPts val="2400"/>
              </a:spcAft>
              <a:buClr>
                <a:schemeClr val="bg1"/>
              </a:buClr>
              <a:buSzPct val="25000"/>
              <a:buFont typeface="Arial" panose="020B0604020202020204" pitchFamily="34" charset="0"/>
              <a:buChar char="'"/>
              <a:defRPr sz="2400" b="1" kern="1200">
                <a:solidFill>
                  <a:schemeClr val="tx2"/>
                </a:solidFill>
                <a:latin typeface="+mn-lt"/>
                <a:ea typeface="+mn-ea"/>
                <a:cs typeface="+mn-cs"/>
              </a:defRPr>
            </a:lvl1pPr>
            <a:lvl2pPr marL="0" indent="0" algn="l" defTabSz="1007120" rtl="0" eaLnBrk="1" latinLnBrk="0" hangingPunct="1">
              <a:lnSpc>
                <a:spcPts val="3600"/>
              </a:lnSpc>
              <a:spcBef>
                <a:spcPts val="0"/>
              </a:spcBef>
              <a:buClr>
                <a:schemeClr val="bg1"/>
              </a:buClr>
              <a:buSzPct val="25000"/>
              <a:buFont typeface="Arial" panose="020B0604020202020204" pitchFamily="34" charset="0"/>
              <a:buChar char="'"/>
              <a:defRPr sz="2400" kern="1200">
                <a:solidFill>
                  <a:schemeClr val="tx2"/>
                </a:solidFill>
                <a:latin typeface="+mn-lt"/>
                <a:ea typeface="+mn-ea"/>
                <a:cs typeface="+mn-cs"/>
              </a:defRPr>
            </a:lvl2pPr>
            <a:lvl3pPr marL="449263" indent="-449263" algn="l" defTabSz="1007120" rtl="0" eaLnBrk="1" latinLnBrk="0" hangingPunct="1">
              <a:lnSpc>
                <a:spcPts val="3600"/>
              </a:lnSpc>
              <a:spcBef>
                <a:spcPts val="0"/>
              </a:spcBef>
              <a:buFontTx/>
              <a:buBlip>
                <a:blip r:embed="rId3"/>
              </a:buBlip>
              <a:defRPr sz="2400" kern="1200">
                <a:solidFill>
                  <a:schemeClr val="tx2"/>
                </a:solidFill>
                <a:latin typeface="+mn-lt"/>
                <a:ea typeface="+mn-ea"/>
                <a:cs typeface="+mn-cs"/>
              </a:defRPr>
            </a:lvl3pPr>
            <a:lvl4pPr marL="898525" indent="-449263" algn="l" defTabSz="1007120" rtl="0" eaLnBrk="1" latinLnBrk="0" hangingPunct="1">
              <a:lnSpc>
                <a:spcPts val="3600"/>
              </a:lnSpc>
              <a:spcBef>
                <a:spcPts val="0"/>
              </a:spcBef>
              <a:buFontTx/>
              <a:buBlip>
                <a:blip r:embed="rId4"/>
              </a:buBlip>
              <a:defRPr sz="2400" kern="1200">
                <a:solidFill>
                  <a:schemeClr val="tx2"/>
                </a:solidFill>
                <a:latin typeface="+mn-lt"/>
                <a:ea typeface="+mn-ea"/>
                <a:cs typeface="+mn-cs"/>
              </a:defRPr>
            </a:lvl4pPr>
            <a:lvl5pPr marL="1079500" indent="-179388" algn="l" defTabSz="1007120" rtl="0" eaLnBrk="1" latinLnBrk="0" hangingPunct="1">
              <a:lnSpc>
                <a:spcPts val="3600"/>
              </a:lnSpc>
              <a:spcBef>
                <a:spcPts val="0"/>
              </a:spcBef>
              <a:buFont typeface="Arial" panose="020B0604020202020204" pitchFamily="34" charset="0"/>
              <a:buChar char="-"/>
              <a:defRPr sz="2400" kern="1200">
                <a:solidFill>
                  <a:schemeClr val="tx2"/>
                </a:solidFill>
                <a:latin typeface="+mn-lt"/>
                <a:ea typeface="+mn-ea"/>
                <a:cs typeface="+mn-cs"/>
              </a:defRPr>
            </a:lvl5pPr>
            <a:lvl6pPr marL="2769580"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314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670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026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a:lstStyle>
          <a:p>
            <a:pPr algn="r">
              <a:lnSpc>
                <a:spcPct val="150000"/>
              </a:lnSpc>
              <a:tabLst>
                <a:tab pos="3890690" algn="l"/>
              </a:tabLst>
            </a:pPr>
            <a:r>
              <a:rPr lang="it-IT" sz="1270" u="sng" dirty="0">
                <a:latin typeface="Arial" pitchFamily="34"/>
              </a:rPr>
              <a:t>il problema latente</a:t>
            </a:r>
            <a:r>
              <a:rPr lang="it-IT" sz="1270" dirty="0">
                <a:latin typeface="Arial" pitchFamily="34"/>
              </a:rPr>
              <a:t>: la politica internazionale   (aspetto politico e anche sociale)</a:t>
            </a:r>
          </a:p>
          <a:p>
            <a:pPr algn="r">
              <a:lnSpc>
                <a:spcPct val="150000"/>
              </a:lnSpc>
              <a:tabLst>
                <a:tab pos="3890690" algn="l"/>
              </a:tabLst>
            </a:pPr>
            <a:r>
              <a:rPr lang="it-IT" sz="1270" dirty="0">
                <a:latin typeface="Arial" pitchFamily="34"/>
              </a:rPr>
              <a:t>parliamo di: posizioni di singoli Stati o Continenti (UE, USA, IRE, SWE)</a:t>
            </a:r>
          </a:p>
        </p:txBody>
      </p:sp>
      <p:sp>
        <p:nvSpPr>
          <p:cNvPr id="21" name="CasellaDiTesto 20">
            <a:extLst>
              <a:ext uri="{FF2B5EF4-FFF2-40B4-BE49-F238E27FC236}">
                <a16:creationId xmlns:a16="http://schemas.microsoft.com/office/drawing/2014/main" id="{958BDE8A-B940-4B5A-ABB7-4ABBB4589ED4}"/>
              </a:ext>
            </a:extLst>
          </p:cNvPr>
          <p:cNvSpPr txBox="1"/>
          <p:nvPr/>
        </p:nvSpPr>
        <p:spPr>
          <a:xfrm>
            <a:off x="2411706" y="1244837"/>
            <a:ext cx="3909951" cy="316162"/>
          </a:xfrm>
          <a:prstGeom prst="rect">
            <a:avLst/>
          </a:prstGeom>
          <a:noFill/>
          <a:ln>
            <a:noFill/>
          </a:ln>
        </p:spPr>
        <p:txBody>
          <a:bodyPr vert="horz" wrap="none" lIns="81646" tIns="40823" rIns="81646" bIns="40823" compatLnSpc="1">
            <a:spAutoFit/>
          </a:bodyPr>
          <a:lstStyle/>
          <a:p>
            <a:pPr hangingPunct="0">
              <a:lnSpc>
                <a:spcPct val="93000"/>
              </a:lnSpc>
              <a:tabLst>
                <a:tab pos="0" algn="l"/>
                <a:tab pos="407259" algn="l"/>
                <a:tab pos="814846" algn="l"/>
                <a:tab pos="1222434" algn="l"/>
                <a:tab pos="1630021" algn="l"/>
                <a:tab pos="2037607" algn="l"/>
                <a:tab pos="2445194" algn="l"/>
                <a:tab pos="2852781" algn="l"/>
                <a:tab pos="3260368" algn="l"/>
                <a:tab pos="3667954" algn="l"/>
                <a:tab pos="4075542" algn="l"/>
                <a:tab pos="4483127" algn="l"/>
                <a:tab pos="4890715" algn="l"/>
                <a:tab pos="5298302" algn="l"/>
                <a:tab pos="5705889" algn="l"/>
                <a:tab pos="6113476" algn="l"/>
                <a:tab pos="6521062" algn="l"/>
                <a:tab pos="6928649" algn="l"/>
                <a:tab pos="7336235" algn="l"/>
                <a:tab pos="7743823" algn="l"/>
                <a:tab pos="8151410" algn="l"/>
              </a:tabLst>
            </a:pPr>
            <a:r>
              <a:rPr lang="it-IT" sz="1633">
                <a:solidFill>
                  <a:srgbClr val="000000"/>
                </a:solidFill>
                <a:latin typeface="Arial" pitchFamily="18"/>
                <a:ea typeface="SimSun" pitchFamily="2"/>
                <a:cs typeface="SimSun" pitchFamily="2"/>
              </a:rPr>
              <a:t>AMBIENTE        PRODOTTO/SERVIZIO</a:t>
            </a:r>
          </a:p>
        </p:txBody>
      </p:sp>
      <p:sp>
        <p:nvSpPr>
          <p:cNvPr id="22" name="Figura a mano libera: forma 21">
            <a:extLst>
              <a:ext uri="{FF2B5EF4-FFF2-40B4-BE49-F238E27FC236}">
                <a16:creationId xmlns:a16="http://schemas.microsoft.com/office/drawing/2014/main" id="{BBC8E622-C200-4935-AA60-1C6DD1673390}"/>
              </a:ext>
            </a:extLst>
          </p:cNvPr>
          <p:cNvSpPr/>
          <p:nvPr/>
        </p:nvSpPr>
        <p:spPr>
          <a:xfrm>
            <a:off x="3619092" y="1316032"/>
            <a:ext cx="378839" cy="100915"/>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99CCFF"/>
          </a:solidFill>
          <a:ln w="0">
            <a:solidFill>
              <a:srgbClr val="000000"/>
            </a:solidFill>
            <a:prstDash val="solid"/>
          </a:ln>
        </p:spPr>
        <p:txBody>
          <a:bodyPr vert="horz" wrap="none" lIns="81646" tIns="40823" rIns="81646" bIns="40823" anchor="ctr" anchorCtr="0" compatLnSpc="1">
            <a:noAutofit/>
          </a:bodyPr>
          <a:lstStyle/>
          <a:p>
            <a:pPr hangingPunct="0">
              <a:lnSpc>
                <a:spcPct val="93000"/>
              </a:lnSpc>
              <a:tabLst>
                <a:tab pos="0" algn="l"/>
                <a:tab pos="407259" algn="l"/>
                <a:tab pos="814846" algn="l"/>
                <a:tab pos="1222434" algn="l"/>
                <a:tab pos="1630021" algn="l"/>
                <a:tab pos="2037607" algn="l"/>
                <a:tab pos="2445194" algn="l"/>
                <a:tab pos="2852781" algn="l"/>
                <a:tab pos="3260368" algn="l"/>
                <a:tab pos="3667954" algn="l"/>
                <a:tab pos="4075542" algn="l"/>
                <a:tab pos="4483127" algn="l"/>
                <a:tab pos="4890715" algn="l"/>
                <a:tab pos="5298302" algn="l"/>
                <a:tab pos="5705889" algn="l"/>
                <a:tab pos="6113476" algn="l"/>
                <a:tab pos="6521062" algn="l"/>
                <a:tab pos="6928649" algn="l"/>
                <a:tab pos="7336235" algn="l"/>
                <a:tab pos="7743823" algn="l"/>
                <a:tab pos="8151410" algn="l"/>
              </a:tabLst>
            </a:pPr>
            <a:endParaRPr lang="it-IT" sz="1633">
              <a:solidFill>
                <a:srgbClr val="000000"/>
              </a:solidFill>
              <a:latin typeface="Arial" pitchFamily="18"/>
              <a:ea typeface="SimSun" pitchFamily="2"/>
              <a:cs typeface="SimSun" pitchFamily="2"/>
            </a:endParaRPr>
          </a:p>
        </p:txBody>
      </p:sp>
      <p:sp>
        <p:nvSpPr>
          <p:cNvPr id="20" name="Segnaposto numero diapositiva 3">
            <a:extLst>
              <a:ext uri="{FF2B5EF4-FFF2-40B4-BE49-F238E27FC236}">
                <a16:creationId xmlns:a16="http://schemas.microsoft.com/office/drawing/2014/main" id="{849D15F9-080D-4E06-AA44-6D2A7D543689}"/>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4</a:t>
            </a:fld>
            <a:endParaRPr lang="en-US" sz="1000" noProof="1"/>
          </a:p>
        </p:txBody>
      </p:sp>
      <p:pic>
        <p:nvPicPr>
          <p:cNvPr id="2" name="Immagine 1">
            <a:extLst>
              <a:ext uri="{FF2B5EF4-FFF2-40B4-BE49-F238E27FC236}">
                <a16:creationId xmlns:a16="http://schemas.microsoft.com/office/drawing/2014/main" id="{3882DA75-9F85-4DEC-96C0-9A0BC4392B93}"/>
              </a:ext>
            </a:extLst>
          </p:cNvPr>
          <p:cNvPicPr>
            <a:picLocks noChangeAspect="1"/>
          </p:cNvPicPr>
          <p:nvPr/>
        </p:nvPicPr>
        <p:blipFill>
          <a:blip r:embed="rId10"/>
          <a:stretch>
            <a:fillRect/>
          </a:stretch>
        </p:blipFill>
        <p:spPr>
          <a:xfrm>
            <a:off x="10738056" y="5075356"/>
            <a:ext cx="1103472" cy="1097375"/>
          </a:xfrm>
          <a:prstGeom prst="rect">
            <a:avLst/>
          </a:prstGeom>
        </p:spPr>
      </p:pic>
      <p:pic>
        <p:nvPicPr>
          <p:cNvPr id="4" name="Immagine 3">
            <a:extLst>
              <a:ext uri="{FF2B5EF4-FFF2-40B4-BE49-F238E27FC236}">
                <a16:creationId xmlns:a16="http://schemas.microsoft.com/office/drawing/2014/main" id="{4DD7D3C9-4372-4421-8E07-DD1859456D7A}"/>
              </a:ext>
            </a:extLst>
          </p:cNvPr>
          <p:cNvPicPr>
            <a:picLocks noChangeAspect="1"/>
          </p:cNvPicPr>
          <p:nvPr/>
        </p:nvPicPr>
        <p:blipFill>
          <a:blip r:embed="rId11"/>
          <a:stretch>
            <a:fillRect/>
          </a:stretch>
        </p:blipFill>
        <p:spPr>
          <a:xfrm>
            <a:off x="150068" y="5949014"/>
            <a:ext cx="1572904" cy="451143"/>
          </a:xfrm>
          <a:prstGeom prst="rect">
            <a:avLst/>
          </a:prstGeom>
        </p:spPr>
      </p:pic>
    </p:spTree>
    <p:extLst>
      <p:ext uri="{BB962C8B-B14F-4D97-AF65-F5344CB8AC3E}">
        <p14:creationId xmlns:p14="http://schemas.microsoft.com/office/powerpoint/2010/main" val="46749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9">
            <a:extLst>
              <a:ext uri="{FF2B5EF4-FFF2-40B4-BE49-F238E27FC236}">
                <a16:creationId xmlns:a16="http://schemas.microsoft.com/office/drawing/2014/main" id="{6E594D6D-0CC2-4DE7-A4CB-87D78C0581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2799" y="586515"/>
            <a:ext cx="2881453" cy="1934580"/>
          </a:xfrm>
          <a:prstGeom prst="rect">
            <a:avLst/>
          </a:prstGeom>
          <a:noFill/>
          <a:ln cap="flat">
            <a:noFill/>
          </a:ln>
        </p:spPr>
      </p:pic>
      <p:sp>
        <p:nvSpPr>
          <p:cNvPr id="4" name="Figura a mano libera: forma 4">
            <a:extLst>
              <a:ext uri="{FF2B5EF4-FFF2-40B4-BE49-F238E27FC236}">
                <a16:creationId xmlns:a16="http://schemas.microsoft.com/office/drawing/2014/main" id="{5788ABBD-0D4D-4012-86E5-352F29294042}"/>
              </a:ext>
            </a:extLst>
          </p:cNvPr>
          <p:cNvSpPr/>
          <p:nvPr/>
        </p:nvSpPr>
        <p:spPr>
          <a:xfrm>
            <a:off x="310001" y="4273512"/>
            <a:ext cx="3348808" cy="120085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9 1 2"/>
              <a:gd name="f33" fmla="*/ f30 1 2"/>
              <a:gd name="f34" fmla="+- 0 0 f31"/>
              <a:gd name="f35" fmla="+- f6 f32 0"/>
              <a:gd name="f36" fmla="+- f6 f33 0"/>
              <a:gd name="f37" fmla="*/ f34 f0 1"/>
              <a:gd name="f38" fmla="*/ f33 f21 1"/>
              <a:gd name="f39" fmla="*/ f32 f21 1"/>
              <a:gd name="f40" fmla="*/ f37 1 f7"/>
              <a:gd name="f41" fmla="*/ f35 f21 1"/>
              <a:gd name="f42" fmla="+- f40 0 f1"/>
              <a:gd name="f43" fmla="cos 1 f42"/>
              <a:gd name="f44" fmla="sin 1 f42"/>
              <a:gd name="f45" fmla="+- 0 0 f43"/>
              <a:gd name="f46" fmla="+- 0 0 f44"/>
              <a:gd name="f47" fmla="+- 0 0 f45"/>
              <a:gd name="f48" fmla="+- 0 0 f46"/>
              <a:gd name="f49" fmla="val f47"/>
              <a:gd name="f50" fmla="val f48"/>
              <a:gd name="f51" fmla="*/ f49 f33 1"/>
              <a:gd name="f52" fmla="*/ f50 f32 1"/>
              <a:gd name="f53" fmla="+- f36 0 f51"/>
              <a:gd name="f54" fmla="+- f36 f51 0"/>
              <a:gd name="f55" fmla="+- f35 0 f52"/>
              <a:gd name="f56" fmla="+- f35 f52 0"/>
              <a:gd name="f57" fmla="*/ f53 f21 1"/>
              <a:gd name="f58" fmla="*/ f55 f21 1"/>
              <a:gd name="f59" fmla="*/ f54 f21 1"/>
              <a:gd name="f60" fmla="*/ f56 f21 1"/>
            </a:gdLst>
            <a:ahLst/>
            <a:cxnLst>
              <a:cxn ang="3cd4">
                <a:pos x="hc" y="t"/>
              </a:cxn>
              <a:cxn ang="0">
                <a:pos x="r" y="vc"/>
              </a:cxn>
              <a:cxn ang="cd4">
                <a:pos x="hc" y="b"/>
              </a:cxn>
              <a:cxn ang="cd2">
                <a:pos x="l" y="vc"/>
              </a:cxn>
            </a:cxnLst>
            <a:rect l="f57" t="f58" r="f59" b="f60"/>
            <a:pathLst>
              <a:path>
                <a:moveTo>
                  <a:pt x="f28" y="f41"/>
                </a:moveTo>
                <a:arcTo wR="f38" hR="f39" stAng="f0" swAng="f1"/>
                <a:arcTo wR="f38" hR="f39" stAng="f2" swAng="f1"/>
                <a:arcTo wR="f38" hR="f39" stAng="f6" swAng="f1"/>
                <a:arcTo wR="f38" hR="f39" stAng="f1" swAng="f1"/>
                <a:close/>
              </a:path>
            </a:pathLst>
          </a:custGeom>
          <a:solidFill>
            <a:srgbClr val="99CCFF"/>
          </a:solidFill>
          <a:ln cap="flat">
            <a:noFill/>
            <a:prstDash val="solid"/>
          </a:ln>
        </p:spPr>
        <p:txBody>
          <a:bodyPr vert="horz" wrap="none" lIns="81650" tIns="40820" rIns="81650" bIns="40820" anchor="ctr" anchorCtr="1" compatLnSpc="1">
            <a:noAutofit/>
          </a:bodyPr>
          <a:lstStyle/>
          <a:p>
            <a:pPr algn="ctr" defTabSz="829544" hangingPunct="0">
              <a:lnSpc>
                <a:spcPct val="93000"/>
              </a:lnSpc>
              <a:tabLst>
                <a:tab pos="0" algn="l"/>
                <a:tab pos="407256" algn="l"/>
                <a:tab pos="814843" algn="l"/>
                <a:tab pos="1222432" algn="l"/>
                <a:tab pos="1630020" algn="l"/>
                <a:tab pos="2037607" algn="l"/>
                <a:tab pos="2445196" algn="l"/>
                <a:tab pos="2852784" algn="l"/>
                <a:tab pos="3260363" algn="l"/>
                <a:tab pos="3667951" algn="l"/>
                <a:tab pos="4075540" algn="l"/>
                <a:tab pos="4483127" algn="l"/>
                <a:tab pos="4890715" algn="l"/>
                <a:tab pos="5298303" algn="l"/>
                <a:tab pos="5705892" algn="l"/>
                <a:tab pos="6113479" algn="l"/>
                <a:tab pos="6521059" algn="l"/>
                <a:tab pos="6928647" algn="l"/>
                <a:tab pos="7336235" algn="l"/>
                <a:tab pos="7743823" algn="l"/>
                <a:tab pos="8151411" algn="l"/>
              </a:tabLst>
              <a:defRPr sz="1800" b="0" i="0" u="none" strike="noStrike" kern="0" cap="none" spc="0" baseline="0">
                <a:solidFill>
                  <a:srgbClr val="000000"/>
                </a:solidFill>
                <a:uFillTx/>
              </a:defRPr>
            </a:pPr>
            <a:r>
              <a:rPr lang="it-IT" sz="1270" b="1">
                <a:solidFill>
                  <a:srgbClr val="000000"/>
                </a:solidFill>
                <a:latin typeface="Arial" pitchFamily="18"/>
                <a:ea typeface="SimSun" pitchFamily="2"/>
                <a:cs typeface="SimSun" pitchFamily="2"/>
              </a:rPr>
              <a:t>GRAZIE</a:t>
            </a:r>
          </a:p>
          <a:p>
            <a:pPr algn="ctr" defTabSz="829544" hangingPunct="0">
              <a:lnSpc>
                <a:spcPct val="93000"/>
              </a:lnSpc>
              <a:tabLst>
                <a:tab pos="0" algn="l"/>
                <a:tab pos="407256" algn="l"/>
                <a:tab pos="814843" algn="l"/>
                <a:tab pos="1222432" algn="l"/>
                <a:tab pos="1630020" algn="l"/>
                <a:tab pos="2037607" algn="l"/>
                <a:tab pos="2445196" algn="l"/>
                <a:tab pos="2852784" algn="l"/>
                <a:tab pos="3260363" algn="l"/>
                <a:tab pos="3667951" algn="l"/>
                <a:tab pos="4075540" algn="l"/>
                <a:tab pos="4483127" algn="l"/>
                <a:tab pos="4890715" algn="l"/>
                <a:tab pos="5298303" algn="l"/>
                <a:tab pos="5705892" algn="l"/>
                <a:tab pos="6113479" algn="l"/>
                <a:tab pos="6521059" algn="l"/>
                <a:tab pos="6928647" algn="l"/>
                <a:tab pos="7336235" algn="l"/>
                <a:tab pos="7743823" algn="l"/>
                <a:tab pos="8151411" algn="l"/>
              </a:tabLst>
              <a:defRPr sz="1800" b="0" i="0" u="none" strike="noStrike" kern="0" cap="none" spc="0" baseline="0">
                <a:solidFill>
                  <a:srgbClr val="000000"/>
                </a:solidFill>
                <a:uFillTx/>
              </a:defRPr>
            </a:pPr>
            <a:endParaRPr lang="it-IT" sz="1270" b="1">
              <a:solidFill>
                <a:srgbClr val="000000"/>
              </a:solidFill>
              <a:latin typeface="Arial" pitchFamily="18"/>
              <a:ea typeface="SimSun" pitchFamily="2"/>
              <a:cs typeface="SimSun" pitchFamily="2"/>
            </a:endParaRPr>
          </a:p>
          <a:p>
            <a:pPr algn="ctr" defTabSz="829544" hangingPunct="0">
              <a:lnSpc>
                <a:spcPct val="93000"/>
              </a:lnSpc>
              <a:tabLst>
                <a:tab pos="0" algn="l"/>
                <a:tab pos="407256" algn="l"/>
                <a:tab pos="814843" algn="l"/>
                <a:tab pos="1222432" algn="l"/>
                <a:tab pos="1630020" algn="l"/>
                <a:tab pos="2037607" algn="l"/>
                <a:tab pos="2445196" algn="l"/>
                <a:tab pos="2852784" algn="l"/>
                <a:tab pos="3260363" algn="l"/>
                <a:tab pos="3667951" algn="l"/>
                <a:tab pos="4075540" algn="l"/>
                <a:tab pos="4483127" algn="l"/>
                <a:tab pos="4890715" algn="l"/>
                <a:tab pos="5298303" algn="l"/>
                <a:tab pos="5705892" algn="l"/>
                <a:tab pos="6113479" algn="l"/>
                <a:tab pos="6521059" algn="l"/>
                <a:tab pos="6928647" algn="l"/>
                <a:tab pos="7336235" algn="l"/>
                <a:tab pos="7743823" algn="l"/>
                <a:tab pos="8151411" algn="l"/>
              </a:tabLst>
              <a:defRPr sz="1800" b="0" i="0" u="none" strike="noStrike" kern="0" cap="none" spc="0" baseline="0">
                <a:solidFill>
                  <a:srgbClr val="000000"/>
                </a:solidFill>
                <a:uFillTx/>
              </a:defRPr>
            </a:pPr>
            <a:r>
              <a:rPr lang="it-IT" sz="1270" b="1">
                <a:solidFill>
                  <a:srgbClr val="000000"/>
                </a:solidFill>
                <a:latin typeface="Arial" pitchFamily="18"/>
                <a:ea typeface="SimSun" pitchFamily="2"/>
                <a:cs typeface="SimSun" pitchFamily="2"/>
              </a:rPr>
              <a:t>PER L'ATTENZIONE</a:t>
            </a:r>
          </a:p>
        </p:txBody>
      </p:sp>
      <p:sp>
        <p:nvSpPr>
          <p:cNvPr id="5" name="CasellaDiTesto 5">
            <a:extLst>
              <a:ext uri="{FF2B5EF4-FFF2-40B4-BE49-F238E27FC236}">
                <a16:creationId xmlns:a16="http://schemas.microsoft.com/office/drawing/2014/main" id="{9D6A7A81-D212-4904-A0F6-45D44D548C11}"/>
              </a:ext>
            </a:extLst>
          </p:cNvPr>
          <p:cNvSpPr txBox="1"/>
          <p:nvPr/>
        </p:nvSpPr>
        <p:spPr>
          <a:xfrm>
            <a:off x="9006371" y="3807175"/>
            <a:ext cx="3034270" cy="445998"/>
          </a:xfrm>
          <a:prstGeom prst="rect">
            <a:avLst/>
          </a:prstGeom>
          <a:noFill/>
          <a:ln cap="flat">
            <a:noFill/>
          </a:ln>
        </p:spPr>
        <p:txBody>
          <a:bodyPr vert="horz" wrap="none" lIns="81650" tIns="40820" rIns="81650" bIns="40820" anchor="t" anchorCtr="0" compatLnSpc="1">
            <a:spAutoFit/>
          </a:bodyPr>
          <a:lstStyle/>
          <a:p>
            <a:pPr defTabSz="829544" hangingPunct="0">
              <a:lnSpc>
                <a:spcPct val="93000"/>
              </a:lnSpc>
              <a:tabLst>
                <a:tab pos="0" algn="l"/>
                <a:tab pos="407256" algn="l"/>
                <a:tab pos="814843" algn="l"/>
                <a:tab pos="1222432" algn="l"/>
                <a:tab pos="1630020" algn="l"/>
                <a:tab pos="2037607" algn="l"/>
                <a:tab pos="2445196" algn="l"/>
                <a:tab pos="2852784" algn="l"/>
                <a:tab pos="3260363" algn="l"/>
                <a:tab pos="3667951" algn="l"/>
                <a:tab pos="4075540" algn="l"/>
                <a:tab pos="4483127" algn="l"/>
                <a:tab pos="4890715" algn="l"/>
                <a:tab pos="5298303" algn="l"/>
                <a:tab pos="5705892" algn="l"/>
                <a:tab pos="6113479" algn="l"/>
                <a:tab pos="6521059" algn="l"/>
                <a:tab pos="6928647" algn="l"/>
                <a:tab pos="7336235" algn="l"/>
                <a:tab pos="7743823" algn="l"/>
                <a:tab pos="8151411" algn="l"/>
              </a:tabLst>
              <a:defRPr sz="1800" b="0" i="0" u="none" strike="noStrike" kern="0" cap="none" spc="0" baseline="0">
                <a:solidFill>
                  <a:srgbClr val="000000"/>
                </a:solidFill>
                <a:uFillTx/>
              </a:defRPr>
            </a:pPr>
            <a:r>
              <a:rPr lang="it-IT" sz="1270" dirty="0">
                <a:solidFill>
                  <a:srgbClr val="000000"/>
                </a:solidFill>
                <a:latin typeface="Arial" pitchFamily="18"/>
                <a:ea typeface="SimSun" pitchFamily="2"/>
                <a:cs typeface="SimSun" pitchFamily="2"/>
              </a:rPr>
              <a:t>Per informazioni: francescobaldoni.com</a:t>
            </a:r>
          </a:p>
          <a:p>
            <a:pPr defTabSz="829544" hangingPunct="0">
              <a:lnSpc>
                <a:spcPct val="93000"/>
              </a:lnSpc>
              <a:tabLst>
                <a:tab pos="0" algn="l"/>
                <a:tab pos="407256" algn="l"/>
                <a:tab pos="814843" algn="l"/>
                <a:tab pos="1222432" algn="l"/>
                <a:tab pos="1630020" algn="l"/>
                <a:tab pos="2037607" algn="l"/>
                <a:tab pos="2445196" algn="l"/>
                <a:tab pos="2852784" algn="l"/>
                <a:tab pos="3260363" algn="l"/>
                <a:tab pos="3667951" algn="l"/>
                <a:tab pos="4075540" algn="l"/>
                <a:tab pos="4483127" algn="l"/>
                <a:tab pos="4890715" algn="l"/>
                <a:tab pos="5298303" algn="l"/>
                <a:tab pos="5705892" algn="l"/>
                <a:tab pos="6113479" algn="l"/>
                <a:tab pos="6521059" algn="l"/>
                <a:tab pos="6928647" algn="l"/>
                <a:tab pos="7336235" algn="l"/>
                <a:tab pos="7743823" algn="l"/>
                <a:tab pos="8151411" algn="l"/>
              </a:tabLst>
              <a:defRPr sz="1800" b="0" i="0" u="none" strike="noStrike" kern="0" cap="none" spc="0" baseline="0">
                <a:solidFill>
                  <a:srgbClr val="000000"/>
                </a:solidFill>
                <a:uFillTx/>
              </a:defRPr>
            </a:pPr>
            <a:r>
              <a:rPr lang="it-IT" sz="1270" kern="0" dirty="0">
                <a:solidFill>
                  <a:srgbClr val="000000"/>
                </a:solidFill>
                <a:latin typeface="Arial" pitchFamily="18"/>
                <a:ea typeface="SimSun" pitchFamily="2"/>
                <a:cs typeface="SimSun" pitchFamily="2"/>
              </a:rPr>
              <a:t>                    </a:t>
            </a:r>
            <a:r>
              <a:rPr lang="it-IT" sz="1270" kern="0" dirty="0" err="1">
                <a:solidFill>
                  <a:srgbClr val="000000"/>
                </a:solidFill>
                <a:latin typeface="Arial" pitchFamily="18"/>
                <a:ea typeface="SimSun" pitchFamily="2"/>
                <a:cs typeface="SimSun" pitchFamily="2"/>
              </a:rPr>
              <a:t>cell</a:t>
            </a:r>
            <a:r>
              <a:rPr lang="it-IT" sz="1270" kern="0" dirty="0">
                <a:solidFill>
                  <a:srgbClr val="000000"/>
                </a:solidFill>
                <a:latin typeface="Arial" pitchFamily="18"/>
                <a:ea typeface="SimSun" pitchFamily="2"/>
                <a:cs typeface="SimSun" pitchFamily="2"/>
              </a:rPr>
              <a:t>.: 329 9559 590</a:t>
            </a:r>
            <a:endParaRPr lang="it-IT" sz="1270" dirty="0">
              <a:solidFill>
                <a:srgbClr val="000000"/>
              </a:solidFill>
              <a:latin typeface="Arial" pitchFamily="18"/>
              <a:ea typeface="SimSun" pitchFamily="2"/>
              <a:cs typeface="SimSun" pitchFamily="2"/>
            </a:endParaRPr>
          </a:p>
        </p:txBody>
      </p:sp>
      <p:pic>
        <p:nvPicPr>
          <p:cNvPr id="6" name="Immagine 6">
            <a:extLst>
              <a:ext uri="{FF2B5EF4-FFF2-40B4-BE49-F238E27FC236}">
                <a16:creationId xmlns:a16="http://schemas.microsoft.com/office/drawing/2014/main" id="{DB2FB98C-4E0F-4A65-9AEA-4BCD4BD66DBE}"/>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4640304" y="4546714"/>
            <a:ext cx="947095" cy="985959"/>
          </a:xfrm>
          <a:prstGeom prst="rect">
            <a:avLst/>
          </a:prstGeom>
          <a:noFill/>
          <a:ln cap="flat">
            <a:noFill/>
          </a:ln>
        </p:spPr>
      </p:pic>
      <p:pic>
        <p:nvPicPr>
          <p:cNvPr id="7" name="Immagine 7">
            <a:extLst>
              <a:ext uri="{FF2B5EF4-FFF2-40B4-BE49-F238E27FC236}">
                <a16:creationId xmlns:a16="http://schemas.microsoft.com/office/drawing/2014/main" id="{0AD38C18-81F3-4266-9867-AC3CBF1B836D}"/>
              </a:ext>
            </a:extLst>
          </p:cNvPr>
          <p:cNvPicPr>
            <a:picLocks noChangeAspect="1"/>
          </p:cNvPicPr>
          <p:nvPr/>
        </p:nvPicPr>
        <p:blipFill>
          <a:blip r:embed="rId5" cstate="screen">
            <a:lum/>
            <a:alphaModFix/>
            <a:extLst>
              <a:ext uri="{28A0092B-C50C-407E-A947-70E740481C1C}">
                <a14:useLocalDpi xmlns:a14="http://schemas.microsoft.com/office/drawing/2010/main"/>
              </a:ext>
            </a:extLst>
          </a:blip>
          <a:srcRect/>
          <a:stretch>
            <a:fillRect/>
          </a:stretch>
        </p:blipFill>
        <p:spPr>
          <a:xfrm>
            <a:off x="6646821" y="1739605"/>
            <a:ext cx="1548668" cy="1424239"/>
          </a:xfrm>
          <a:prstGeom prst="rect">
            <a:avLst/>
          </a:prstGeom>
          <a:noFill/>
          <a:ln cap="flat">
            <a:noFill/>
          </a:ln>
        </p:spPr>
      </p:pic>
      <p:pic>
        <p:nvPicPr>
          <p:cNvPr id="8" name="Immagine 8">
            <a:extLst>
              <a:ext uri="{FF2B5EF4-FFF2-40B4-BE49-F238E27FC236}">
                <a16:creationId xmlns:a16="http://schemas.microsoft.com/office/drawing/2014/main" id="{C3EF71EE-CF2E-496F-8E6F-749020C00077}"/>
              </a:ext>
            </a:extLst>
          </p:cNvPr>
          <p:cNvPicPr>
            <a:picLocks noChangeAspect="1"/>
          </p:cNvPicPr>
          <p:nvPr/>
        </p:nvPicPr>
        <p:blipFill>
          <a:blip r:embed="rId6" cstate="screen">
            <a:lum/>
            <a:alphaModFix/>
            <a:extLst>
              <a:ext uri="{28A0092B-C50C-407E-A947-70E740481C1C}">
                <a14:useLocalDpi xmlns:a14="http://schemas.microsoft.com/office/drawing/2010/main"/>
              </a:ext>
            </a:extLst>
          </a:blip>
          <a:srcRect/>
          <a:stretch>
            <a:fillRect/>
          </a:stretch>
        </p:blipFill>
        <p:spPr>
          <a:xfrm>
            <a:off x="6528888" y="3715718"/>
            <a:ext cx="1281852" cy="994454"/>
          </a:xfrm>
          <a:prstGeom prst="rect">
            <a:avLst/>
          </a:prstGeom>
          <a:noFill/>
          <a:ln cap="flat">
            <a:noFill/>
          </a:ln>
        </p:spPr>
      </p:pic>
      <p:pic>
        <p:nvPicPr>
          <p:cNvPr id="9" name="Immagine 9">
            <a:extLst>
              <a:ext uri="{FF2B5EF4-FFF2-40B4-BE49-F238E27FC236}">
                <a16:creationId xmlns:a16="http://schemas.microsoft.com/office/drawing/2014/main" id="{8E4A4CB9-D257-4AAC-8824-74C8B17A1707}"/>
              </a:ext>
            </a:extLst>
          </p:cNvPr>
          <p:cNvPicPr>
            <a:picLocks noChangeAspect="1"/>
          </p:cNvPicPr>
          <p:nvPr/>
        </p:nvPicPr>
        <p:blipFill>
          <a:blip r:embed="rId7" cstate="screen">
            <a:lum/>
            <a:alphaModFix/>
            <a:extLst>
              <a:ext uri="{28A0092B-C50C-407E-A947-70E740481C1C}">
                <a14:useLocalDpi xmlns:a14="http://schemas.microsoft.com/office/drawing/2010/main"/>
              </a:ext>
            </a:extLst>
          </a:blip>
          <a:srcRect/>
          <a:stretch>
            <a:fillRect/>
          </a:stretch>
        </p:blipFill>
        <p:spPr>
          <a:xfrm>
            <a:off x="4283381" y="1847397"/>
            <a:ext cx="1503600" cy="2245604"/>
          </a:xfrm>
          <a:prstGeom prst="rect">
            <a:avLst/>
          </a:prstGeom>
          <a:noFill/>
          <a:ln cap="flat">
            <a:noFill/>
          </a:ln>
        </p:spPr>
      </p:pic>
      <p:pic>
        <p:nvPicPr>
          <p:cNvPr id="10" name="Picture 2">
            <a:extLst>
              <a:ext uri="{FF2B5EF4-FFF2-40B4-BE49-F238E27FC236}">
                <a16:creationId xmlns:a16="http://schemas.microsoft.com/office/drawing/2014/main" id="{550B56B5-1145-41DB-8F28-67A35FD28FB7}"/>
              </a:ext>
            </a:extLst>
          </p:cNvPr>
          <p:cNvPicPr>
            <a:picLocks noChangeAspect="1"/>
          </p:cNvPicPr>
          <p:nvPr/>
        </p:nvPicPr>
        <p:blipFill>
          <a:blip r:embed="rId8"/>
          <a:srcRect/>
          <a:stretch>
            <a:fillRect/>
          </a:stretch>
        </p:blipFill>
        <p:spPr>
          <a:xfrm>
            <a:off x="609982" y="1107079"/>
            <a:ext cx="1400872" cy="1841657"/>
          </a:xfrm>
          <a:prstGeom prst="rect">
            <a:avLst/>
          </a:prstGeom>
          <a:noFill/>
          <a:ln cap="flat">
            <a:noFill/>
          </a:ln>
        </p:spPr>
      </p:pic>
      <p:pic>
        <p:nvPicPr>
          <p:cNvPr id="11" name="Immagine 11">
            <a:extLst>
              <a:ext uri="{FF2B5EF4-FFF2-40B4-BE49-F238E27FC236}">
                <a16:creationId xmlns:a16="http://schemas.microsoft.com/office/drawing/2014/main" id="{3F3CDEC4-BE2B-4249-B802-FBBB8961CE9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9420" y="4873940"/>
            <a:ext cx="2743379" cy="1530809"/>
          </a:xfrm>
          <a:prstGeom prst="rect">
            <a:avLst/>
          </a:prstGeom>
          <a:noFill/>
          <a:ln cap="flat">
            <a:noFill/>
          </a:ln>
          <a:effectLst>
            <a:outerShdw dist="50804" dir="5400000" algn="tl">
              <a:srgbClr val="44546A"/>
            </a:outerShdw>
          </a:effectLst>
        </p:spPr>
      </p:pic>
      <p:grpSp>
        <p:nvGrpSpPr>
          <p:cNvPr id="12" name="Gruppo 16">
            <a:extLst>
              <a:ext uri="{FF2B5EF4-FFF2-40B4-BE49-F238E27FC236}">
                <a16:creationId xmlns:a16="http://schemas.microsoft.com/office/drawing/2014/main" id="{5A9523A1-6C2C-4954-8E45-9FFEF2C9E44C}"/>
              </a:ext>
            </a:extLst>
          </p:cNvPr>
          <p:cNvGrpSpPr/>
          <p:nvPr/>
        </p:nvGrpSpPr>
        <p:grpSpPr>
          <a:xfrm>
            <a:off x="323674" y="-233460"/>
            <a:ext cx="6390927" cy="1537479"/>
            <a:chOff x="321338" y="-32753"/>
            <a:chExt cx="7655393" cy="1748543"/>
          </a:xfrm>
        </p:grpSpPr>
        <p:pic>
          <p:nvPicPr>
            <p:cNvPr id="13" name="Immagine 19">
              <a:extLst>
                <a:ext uri="{FF2B5EF4-FFF2-40B4-BE49-F238E27FC236}">
                  <a16:creationId xmlns:a16="http://schemas.microsoft.com/office/drawing/2014/main" id="{53EC3D82-D70B-47D2-84D0-AB5017BD691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1338" y="-32753"/>
              <a:ext cx="7655384" cy="1681288"/>
            </a:xfrm>
            <a:prstGeom prst="rect">
              <a:avLst/>
            </a:prstGeom>
            <a:noFill/>
            <a:ln cap="flat">
              <a:noFill/>
            </a:ln>
          </p:spPr>
        </p:pic>
        <p:sp>
          <p:nvSpPr>
            <p:cNvPr id="14" name="Rettangolo 14">
              <a:extLst>
                <a:ext uri="{FF2B5EF4-FFF2-40B4-BE49-F238E27FC236}">
                  <a16:creationId xmlns:a16="http://schemas.microsoft.com/office/drawing/2014/main" id="{840F4B61-36FD-4040-8D9E-4C187DC63DE5}"/>
                </a:ext>
              </a:extLst>
            </p:cNvPr>
            <p:cNvSpPr/>
            <p:nvPr/>
          </p:nvSpPr>
          <p:spPr>
            <a:xfrm>
              <a:off x="2931740" y="-32753"/>
              <a:ext cx="5044991" cy="1748543"/>
            </a:xfrm>
            <a:prstGeom prst="rect">
              <a:avLst/>
            </a:prstGeom>
            <a:solidFill>
              <a:srgbClr val="FFFFFF"/>
            </a:solidFill>
            <a:ln cap="flat">
              <a:noFill/>
              <a:prstDash val="solid"/>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it-IT" sz="1633">
                <a:solidFill>
                  <a:srgbClr val="FFFFFF"/>
                </a:solidFill>
                <a:latin typeface="Calibri"/>
              </a:endParaRPr>
            </a:p>
          </p:txBody>
        </p:sp>
      </p:grpSp>
      <p:pic>
        <p:nvPicPr>
          <p:cNvPr id="15" name="Immagine 15" descr="Immagine che contiene testo&#10;&#10;Descrizione generata automaticamente">
            <a:extLst>
              <a:ext uri="{FF2B5EF4-FFF2-40B4-BE49-F238E27FC236}">
                <a16:creationId xmlns:a16="http://schemas.microsoft.com/office/drawing/2014/main" id="{7E90CC4B-4AEE-4D4D-9F80-4855EF04CFB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17018" y="-388890"/>
            <a:ext cx="3885588" cy="2185646"/>
          </a:xfrm>
          <a:prstGeom prst="rect">
            <a:avLst/>
          </a:prstGeom>
          <a:noFill/>
          <a:ln cap="flat">
            <a:noFill/>
          </a:ln>
        </p:spPr>
      </p:pic>
      <p:pic>
        <p:nvPicPr>
          <p:cNvPr id="17" name="Immagine 16">
            <a:extLst>
              <a:ext uri="{FF2B5EF4-FFF2-40B4-BE49-F238E27FC236}">
                <a16:creationId xmlns:a16="http://schemas.microsoft.com/office/drawing/2014/main" id="{76E2232B-5CD3-4845-9507-85890B30524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11083" y="51860"/>
            <a:ext cx="2324888" cy="534656"/>
          </a:xfrm>
          <a:prstGeom prst="rect">
            <a:avLst/>
          </a:prstGeom>
        </p:spPr>
      </p:pic>
      <p:pic>
        <p:nvPicPr>
          <p:cNvPr id="18" name="Immagine 17">
            <a:extLst>
              <a:ext uri="{FF2B5EF4-FFF2-40B4-BE49-F238E27FC236}">
                <a16:creationId xmlns:a16="http://schemas.microsoft.com/office/drawing/2014/main" id="{72FFECB2-924D-4164-82B7-07CD5B9572D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094064" y="2521095"/>
            <a:ext cx="2920188" cy="1194622"/>
          </a:xfrm>
          <a:prstGeom prst="rect">
            <a:avLst/>
          </a:prstGeom>
        </p:spPr>
      </p:pic>
      <p:sp>
        <p:nvSpPr>
          <p:cNvPr id="19" name="Segnaposto numero diapositiva 3">
            <a:extLst>
              <a:ext uri="{FF2B5EF4-FFF2-40B4-BE49-F238E27FC236}">
                <a16:creationId xmlns:a16="http://schemas.microsoft.com/office/drawing/2014/main" id="{B3097226-393C-4DB0-B2BB-6667D2F8FDEB}"/>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40</a:t>
            </a:fld>
            <a:endParaRPr lang="en-US" sz="1000" noProof="1"/>
          </a:p>
        </p:txBody>
      </p:sp>
      <p:pic>
        <p:nvPicPr>
          <p:cNvPr id="20" name="Immagine 19">
            <a:extLst>
              <a:ext uri="{FF2B5EF4-FFF2-40B4-BE49-F238E27FC236}">
                <a16:creationId xmlns:a16="http://schemas.microsoft.com/office/drawing/2014/main" id="{2D989B0A-5C7E-4973-B27B-5779EAD031D8}"/>
              </a:ext>
            </a:extLst>
          </p:cNvPr>
          <p:cNvPicPr>
            <a:picLocks noChangeAspect="1"/>
          </p:cNvPicPr>
          <p:nvPr/>
        </p:nvPicPr>
        <p:blipFill>
          <a:blip r:embed="rId14"/>
          <a:stretch>
            <a:fillRect/>
          </a:stretch>
        </p:blipFill>
        <p:spPr>
          <a:xfrm>
            <a:off x="124900" y="6130778"/>
            <a:ext cx="1572904" cy="451143"/>
          </a:xfrm>
          <a:prstGeom prst="rect">
            <a:avLst/>
          </a:prstGeom>
        </p:spPr>
      </p:pic>
      <p:pic>
        <p:nvPicPr>
          <p:cNvPr id="21" name="Immagine 20">
            <a:extLst>
              <a:ext uri="{FF2B5EF4-FFF2-40B4-BE49-F238E27FC236}">
                <a16:creationId xmlns:a16="http://schemas.microsoft.com/office/drawing/2014/main" id="{4F64092F-3203-4EB4-AD49-C8060D12679F}"/>
              </a:ext>
            </a:extLst>
          </p:cNvPr>
          <p:cNvPicPr>
            <a:picLocks noChangeAspect="1"/>
          </p:cNvPicPr>
          <p:nvPr/>
        </p:nvPicPr>
        <p:blipFill>
          <a:blip r:embed="rId15"/>
          <a:stretch>
            <a:fillRect/>
          </a:stretch>
        </p:blipFill>
        <p:spPr>
          <a:xfrm>
            <a:off x="10613695" y="5258822"/>
            <a:ext cx="1103472" cy="1097375"/>
          </a:xfrm>
          <a:prstGeom prst="rect">
            <a:avLst/>
          </a:prstGeom>
        </p:spPr>
      </p:pic>
      <p:pic>
        <p:nvPicPr>
          <p:cNvPr id="2" name="Immagine 1">
            <a:extLst>
              <a:ext uri="{FF2B5EF4-FFF2-40B4-BE49-F238E27FC236}">
                <a16:creationId xmlns:a16="http://schemas.microsoft.com/office/drawing/2014/main" id="{95ECCAD2-2D30-4E8A-91B8-91A8FFC6178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757391" y="610951"/>
            <a:ext cx="1343321" cy="1009590"/>
          </a:xfrm>
          <a:prstGeom prst="rect">
            <a:avLst/>
          </a:prstGeom>
        </p:spPr>
      </p:pic>
      <p:pic>
        <p:nvPicPr>
          <p:cNvPr id="16" name="Immagine 15">
            <a:extLst>
              <a:ext uri="{FF2B5EF4-FFF2-40B4-BE49-F238E27FC236}">
                <a16:creationId xmlns:a16="http://schemas.microsoft.com/office/drawing/2014/main" id="{EACC7341-0516-4924-9076-B4D60BF5FD2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58809" y="5256311"/>
            <a:ext cx="1134832" cy="1460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C4070E23-3FAC-4D46-BCB3-E289C004C179}"/>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2</a:t>
            </a:r>
            <a:endParaRPr lang="it-IT" sz="1633" b="1">
              <a:solidFill>
                <a:srgbClr val="FFFFFF"/>
              </a:solidFill>
              <a:latin typeface="Calibri"/>
            </a:endParaRPr>
          </a:p>
        </p:txBody>
      </p:sp>
      <p:sp>
        <p:nvSpPr>
          <p:cNvPr id="11" name="Titolo 1">
            <a:extLst>
              <a:ext uri="{FF2B5EF4-FFF2-40B4-BE49-F238E27FC236}">
                <a16:creationId xmlns:a16="http://schemas.microsoft.com/office/drawing/2014/main" id="{67BC528D-ED33-49CE-89AA-6CCE31628D85}"/>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1800" dirty="0"/>
              <a:t>INTRODUZIONE: </a:t>
            </a:r>
            <a:r>
              <a:rPr lang="it-IT" sz="1800" b="1" dirty="0"/>
              <a:t>Ambiente e Sostenibilità Ambientale; gestione di aspetti ambientali; Organizzazione e Prodotto</a:t>
            </a:r>
            <a:endParaRPr lang="it-IT" sz="1800" dirty="0"/>
          </a:p>
        </p:txBody>
      </p:sp>
      <p:sp>
        <p:nvSpPr>
          <p:cNvPr id="4" name="CasellaDiTesto 3">
            <a:extLst>
              <a:ext uri="{FF2B5EF4-FFF2-40B4-BE49-F238E27FC236}">
                <a16:creationId xmlns:a16="http://schemas.microsoft.com/office/drawing/2014/main" id="{0468ABAF-0219-4115-AE4B-8ABB32D8C01B}"/>
              </a:ext>
            </a:extLst>
          </p:cNvPr>
          <p:cNvSpPr txBox="1"/>
          <p:nvPr/>
        </p:nvSpPr>
        <p:spPr>
          <a:xfrm>
            <a:off x="4876165" y="4036563"/>
            <a:ext cx="5394304" cy="483402"/>
          </a:xfrm>
          <a:prstGeom prst="rect">
            <a:avLst/>
          </a:prstGeom>
          <a:noFill/>
        </p:spPr>
        <p:txBody>
          <a:bodyPr wrap="square" rtlCol="0">
            <a:spAutoFit/>
          </a:bodyPr>
          <a:lstStyle/>
          <a:p>
            <a:pPr>
              <a:lnSpc>
                <a:spcPts val="3266"/>
              </a:lnSpc>
            </a:pPr>
            <a:r>
              <a:rPr lang="it-IT" sz="2177" dirty="0">
                <a:solidFill>
                  <a:schemeClr val="tx2"/>
                </a:solidFill>
              </a:rPr>
              <a:t>Il senso delle norme di gestione</a:t>
            </a:r>
          </a:p>
        </p:txBody>
      </p:sp>
      <p:pic>
        <p:nvPicPr>
          <p:cNvPr id="6" name="Immagine 5">
            <a:extLst>
              <a:ext uri="{FF2B5EF4-FFF2-40B4-BE49-F238E27FC236}">
                <a16:creationId xmlns:a16="http://schemas.microsoft.com/office/drawing/2014/main" id="{53C22FD7-8B27-418D-BBA6-39AC424C34C8}"/>
              </a:ext>
            </a:extLst>
          </p:cNvPr>
          <p:cNvPicPr>
            <a:picLocks noChangeAspect="1"/>
          </p:cNvPicPr>
          <p:nvPr/>
        </p:nvPicPr>
        <p:blipFill>
          <a:blip r:embed="rId3"/>
          <a:stretch>
            <a:fillRect/>
          </a:stretch>
        </p:blipFill>
        <p:spPr>
          <a:xfrm>
            <a:off x="8651206" y="4514697"/>
            <a:ext cx="1728181" cy="1728181"/>
          </a:xfrm>
          <a:prstGeom prst="rect">
            <a:avLst/>
          </a:prstGeom>
        </p:spPr>
      </p:pic>
      <p:grpSp>
        <p:nvGrpSpPr>
          <p:cNvPr id="9" name="Gruppo 8">
            <a:extLst>
              <a:ext uri="{FF2B5EF4-FFF2-40B4-BE49-F238E27FC236}">
                <a16:creationId xmlns:a16="http://schemas.microsoft.com/office/drawing/2014/main" id="{8DB8B66A-A44A-4A18-AED1-04DFC10F566B}"/>
              </a:ext>
            </a:extLst>
          </p:cNvPr>
          <p:cNvGrpSpPr/>
          <p:nvPr/>
        </p:nvGrpSpPr>
        <p:grpSpPr>
          <a:xfrm>
            <a:off x="141347" y="4179111"/>
            <a:ext cx="2357740" cy="1627107"/>
            <a:chOff x="10975051" y="1"/>
            <a:chExt cx="2114341" cy="1385282"/>
          </a:xfrm>
        </p:grpSpPr>
        <p:pic>
          <p:nvPicPr>
            <p:cNvPr id="7" name="Immagine 6">
              <a:extLst>
                <a:ext uri="{FF2B5EF4-FFF2-40B4-BE49-F238E27FC236}">
                  <a16:creationId xmlns:a16="http://schemas.microsoft.com/office/drawing/2014/main" id="{E282C77A-D114-4969-ABF7-FBE8193CC0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48112" y="1"/>
              <a:ext cx="1603217" cy="1180214"/>
            </a:xfrm>
            <a:prstGeom prst="rect">
              <a:avLst/>
            </a:prstGeom>
          </p:spPr>
        </p:pic>
        <p:sp>
          <p:nvSpPr>
            <p:cNvPr id="8" name="Rettangolo 7">
              <a:extLst>
                <a:ext uri="{FF2B5EF4-FFF2-40B4-BE49-F238E27FC236}">
                  <a16:creationId xmlns:a16="http://schemas.microsoft.com/office/drawing/2014/main" id="{FE261D80-63E1-473C-8DA8-5D500F369816}"/>
                </a:ext>
              </a:extLst>
            </p:cNvPr>
            <p:cNvSpPr/>
            <p:nvPr/>
          </p:nvSpPr>
          <p:spPr>
            <a:xfrm>
              <a:off x="10975051" y="1036769"/>
              <a:ext cx="2114341" cy="34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a:p>
          </p:txBody>
        </p:sp>
      </p:grpSp>
      <p:sp>
        <p:nvSpPr>
          <p:cNvPr id="10" name="Freccia curva 9">
            <a:extLst>
              <a:ext uri="{FF2B5EF4-FFF2-40B4-BE49-F238E27FC236}">
                <a16:creationId xmlns:a16="http://schemas.microsoft.com/office/drawing/2014/main" id="{8BE3ED9E-FFFC-4B1A-BE1B-E1D7C34B0681}"/>
              </a:ext>
            </a:extLst>
          </p:cNvPr>
          <p:cNvSpPr/>
          <p:nvPr/>
        </p:nvSpPr>
        <p:spPr>
          <a:xfrm flipV="1">
            <a:off x="7631702" y="4620812"/>
            <a:ext cx="723425" cy="74954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a:solidFill>
                <a:schemeClr val="tx1"/>
              </a:solidFill>
            </a:endParaRPr>
          </a:p>
        </p:txBody>
      </p:sp>
      <p:sp>
        <p:nvSpPr>
          <p:cNvPr id="2" name="CasellaDiTesto 1">
            <a:extLst>
              <a:ext uri="{FF2B5EF4-FFF2-40B4-BE49-F238E27FC236}">
                <a16:creationId xmlns:a16="http://schemas.microsoft.com/office/drawing/2014/main" id="{649E831E-9AEB-434A-AA11-6016D51CDB78}"/>
              </a:ext>
            </a:extLst>
          </p:cNvPr>
          <p:cNvSpPr txBox="1"/>
          <p:nvPr/>
        </p:nvSpPr>
        <p:spPr>
          <a:xfrm>
            <a:off x="1209859" y="3029404"/>
            <a:ext cx="1366463" cy="830997"/>
          </a:xfrm>
          <a:prstGeom prst="rect">
            <a:avLst/>
          </a:prstGeom>
          <a:noFill/>
        </p:spPr>
        <p:txBody>
          <a:bodyPr wrap="square" rtlCol="0">
            <a:spAutoFit/>
          </a:bodyPr>
          <a:lstStyle/>
          <a:p>
            <a:r>
              <a:rPr lang="it-IT" sz="4800" b="1" dirty="0"/>
              <a:t>?</a:t>
            </a:r>
          </a:p>
        </p:txBody>
      </p:sp>
      <p:sp>
        <p:nvSpPr>
          <p:cNvPr id="12" name="Ovale 11">
            <a:extLst>
              <a:ext uri="{FF2B5EF4-FFF2-40B4-BE49-F238E27FC236}">
                <a16:creationId xmlns:a16="http://schemas.microsoft.com/office/drawing/2014/main" id="{E71A2B7D-5393-42E8-AA50-490A31DEB698}"/>
              </a:ext>
            </a:extLst>
          </p:cNvPr>
          <p:cNvSpPr/>
          <p:nvPr/>
        </p:nvSpPr>
        <p:spPr>
          <a:xfrm>
            <a:off x="2749043" y="1286149"/>
            <a:ext cx="1901091" cy="1787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problemi</a:t>
            </a:r>
          </a:p>
        </p:txBody>
      </p:sp>
      <p:sp>
        <p:nvSpPr>
          <p:cNvPr id="18" name="Ovale 17">
            <a:extLst>
              <a:ext uri="{FF2B5EF4-FFF2-40B4-BE49-F238E27FC236}">
                <a16:creationId xmlns:a16="http://schemas.microsoft.com/office/drawing/2014/main" id="{0479CAC7-8751-48C0-AA8E-D21003DD0F15}"/>
              </a:ext>
            </a:extLst>
          </p:cNvPr>
          <p:cNvSpPr/>
          <p:nvPr/>
        </p:nvSpPr>
        <p:spPr>
          <a:xfrm>
            <a:off x="6096000" y="1290258"/>
            <a:ext cx="1917207" cy="178770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opportunità</a:t>
            </a:r>
          </a:p>
        </p:txBody>
      </p:sp>
      <p:sp>
        <p:nvSpPr>
          <p:cNvPr id="19" name="Segnaposto numero diapositiva 3">
            <a:extLst>
              <a:ext uri="{FF2B5EF4-FFF2-40B4-BE49-F238E27FC236}">
                <a16:creationId xmlns:a16="http://schemas.microsoft.com/office/drawing/2014/main" id="{C3B80B7D-648A-4488-9277-C4CFA5ADA2EA}"/>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5</a:t>
            </a:fld>
            <a:endParaRPr lang="en-US" sz="1000" noProof="1"/>
          </a:p>
        </p:txBody>
      </p:sp>
      <p:pic>
        <p:nvPicPr>
          <p:cNvPr id="13" name="Immagine 12">
            <a:extLst>
              <a:ext uri="{FF2B5EF4-FFF2-40B4-BE49-F238E27FC236}">
                <a16:creationId xmlns:a16="http://schemas.microsoft.com/office/drawing/2014/main" id="{C1790627-EF60-4DA7-B565-64E1FE54DF02}"/>
              </a:ext>
            </a:extLst>
          </p:cNvPr>
          <p:cNvPicPr>
            <a:picLocks noChangeAspect="1"/>
          </p:cNvPicPr>
          <p:nvPr/>
        </p:nvPicPr>
        <p:blipFill>
          <a:blip r:embed="rId5"/>
          <a:stretch>
            <a:fillRect/>
          </a:stretch>
        </p:blipFill>
        <p:spPr>
          <a:xfrm>
            <a:off x="10802064" y="5145503"/>
            <a:ext cx="1103472" cy="1097375"/>
          </a:xfrm>
          <a:prstGeom prst="rect">
            <a:avLst/>
          </a:prstGeom>
        </p:spPr>
      </p:pic>
      <p:pic>
        <p:nvPicPr>
          <p:cNvPr id="14" name="Immagine 13">
            <a:extLst>
              <a:ext uri="{FF2B5EF4-FFF2-40B4-BE49-F238E27FC236}">
                <a16:creationId xmlns:a16="http://schemas.microsoft.com/office/drawing/2014/main" id="{E58667C9-7FED-4980-BD64-120ADFDAB7A6}"/>
              </a:ext>
            </a:extLst>
          </p:cNvPr>
          <p:cNvPicPr>
            <a:picLocks noChangeAspect="1"/>
          </p:cNvPicPr>
          <p:nvPr/>
        </p:nvPicPr>
        <p:blipFill>
          <a:blip r:embed="rId6"/>
          <a:stretch>
            <a:fillRect/>
          </a:stretch>
        </p:blipFill>
        <p:spPr>
          <a:xfrm>
            <a:off x="239709" y="6087769"/>
            <a:ext cx="1572904" cy="451143"/>
          </a:xfrm>
          <a:prstGeom prst="rect">
            <a:avLst/>
          </a:prstGeom>
        </p:spPr>
      </p:pic>
    </p:spTree>
    <p:extLst>
      <p:ext uri="{BB962C8B-B14F-4D97-AF65-F5344CB8AC3E}">
        <p14:creationId xmlns:p14="http://schemas.microsoft.com/office/powerpoint/2010/main" val="172136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C4070E23-3FAC-4D46-BCB3-E289C004C179}"/>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2</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D6ED25C9-ECFF-4690-8D7F-02B7DC0B7739}"/>
              </a:ext>
            </a:extLst>
          </p:cNvPr>
          <p:cNvSpPr txBox="1"/>
          <p:nvPr/>
        </p:nvSpPr>
        <p:spPr>
          <a:xfrm>
            <a:off x="3935364" y="2554162"/>
            <a:ext cx="3390799" cy="362941"/>
          </a:xfrm>
          <a:prstGeom prst="rect">
            <a:avLst/>
          </a:prstGeom>
          <a:noFill/>
          <a:ln cap="flat">
            <a:noFill/>
          </a:ln>
        </p:spPr>
        <p:txBody>
          <a:bodyPr vert="horz" wrap="square" lIns="82953" tIns="41476" rIns="82953" bIns="41476" anchor="t" anchorCtr="1" compatLnSpc="1">
            <a:spAutoFit/>
          </a:bodyPr>
          <a:lstStyle/>
          <a:p>
            <a:pPr defTabSz="829544">
              <a:defRPr sz="1800" b="0" i="0" u="none" strike="noStrike" kern="0" cap="none" spc="0" baseline="0">
                <a:solidFill>
                  <a:srgbClr val="000000"/>
                </a:solidFill>
                <a:uFillTx/>
              </a:defRPr>
            </a:pPr>
            <a:r>
              <a:rPr lang="it-IT" sz="1814" b="1">
                <a:solidFill>
                  <a:srgbClr val="FFFFFF"/>
                </a:solidFill>
                <a:latin typeface="Calibri"/>
              </a:rPr>
              <a:t>Programma dell’intervento</a:t>
            </a:r>
            <a:endParaRPr lang="it-IT" sz="2540" b="1">
              <a:solidFill>
                <a:srgbClr val="FFFFFF"/>
              </a:solidFill>
              <a:latin typeface="Calibri"/>
            </a:endParaRPr>
          </a:p>
        </p:txBody>
      </p:sp>
      <p:sp>
        <p:nvSpPr>
          <p:cNvPr id="11" name="Titolo 1">
            <a:extLst>
              <a:ext uri="{FF2B5EF4-FFF2-40B4-BE49-F238E27FC236}">
                <a16:creationId xmlns:a16="http://schemas.microsoft.com/office/drawing/2014/main" id="{67BC528D-ED33-49CE-89AA-6CCE31628D85}"/>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1800" dirty="0"/>
              <a:t>INTRODUZIONE: </a:t>
            </a:r>
            <a:r>
              <a:rPr lang="it-IT" sz="1800" b="1" dirty="0"/>
              <a:t>Ambiente e Sostenibilità Ambientale; gestione di aspetti ambientali; Organizzazione e Prodotto</a:t>
            </a:r>
            <a:endParaRPr lang="it-IT" sz="1800" dirty="0"/>
          </a:p>
        </p:txBody>
      </p:sp>
      <p:sp>
        <p:nvSpPr>
          <p:cNvPr id="21" name="CasellaDiTesto 20">
            <a:extLst>
              <a:ext uri="{FF2B5EF4-FFF2-40B4-BE49-F238E27FC236}">
                <a16:creationId xmlns:a16="http://schemas.microsoft.com/office/drawing/2014/main" id="{958BDE8A-B940-4B5A-ABB7-4ABBB4589ED4}"/>
              </a:ext>
            </a:extLst>
          </p:cNvPr>
          <p:cNvSpPr txBox="1"/>
          <p:nvPr/>
        </p:nvSpPr>
        <p:spPr>
          <a:xfrm>
            <a:off x="2897313" y="2510213"/>
            <a:ext cx="5850408" cy="368676"/>
          </a:xfrm>
          <a:prstGeom prst="rect">
            <a:avLst/>
          </a:prstGeom>
          <a:noFill/>
          <a:ln>
            <a:noFill/>
          </a:ln>
        </p:spPr>
        <p:txBody>
          <a:bodyPr vert="horz" wrap="square" lIns="81646" tIns="40823" rIns="81646" bIns="40823" compatLnSpc="1">
            <a:spAutoFit/>
          </a:bodyPr>
          <a:lstStyle/>
          <a:p>
            <a:pPr hangingPunct="0">
              <a:lnSpc>
                <a:spcPct val="93000"/>
              </a:lnSpc>
              <a:tabLst>
                <a:tab pos="0" algn="l"/>
                <a:tab pos="407259" algn="l"/>
                <a:tab pos="814846" algn="l"/>
                <a:tab pos="1222434" algn="l"/>
                <a:tab pos="1630021" algn="l"/>
                <a:tab pos="2037607" algn="l"/>
                <a:tab pos="2445194" algn="l"/>
                <a:tab pos="2852781" algn="l"/>
                <a:tab pos="3260368" algn="l"/>
                <a:tab pos="3667954" algn="l"/>
                <a:tab pos="4075542" algn="l"/>
                <a:tab pos="4483127" algn="l"/>
                <a:tab pos="4890715" algn="l"/>
                <a:tab pos="5298302" algn="l"/>
                <a:tab pos="5705889" algn="l"/>
                <a:tab pos="6113476" algn="l"/>
                <a:tab pos="6521062" algn="l"/>
                <a:tab pos="6928649" algn="l"/>
                <a:tab pos="7336235" algn="l"/>
                <a:tab pos="7743823" algn="l"/>
                <a:tab pos="8151410" algn="l"/>
              </a:tabLst>
            </a:pPr>
            <a:r>
              <a:rPr lang="it-IT" sz="2000" dirty="0">
                <a:solidFill>
                  <a:srgbClr val="000000"/>
                </a:solidFill>
                <a:latin typeface="Arial" pitchFamily="18"/>
                <a:ea typeface="SimSun" pitchFamily="2"/>
                <a:cs typeface="SimSun" pitchFamily="2"/>
              </a:rPr>
              <a:t>Aspetto Ambientale           Impatto Ambientale</a:t>
            </a:r>
          </a:p>
        </p:txBody>
      </p:sp>
      <p:sp>
        <p:nvSpPr>
          <p:cNvPr id="22" name="Figura a mano libera: forma 21">
            <a:extLst>
              <a:ext uri="{FF2B5EF4-FFF2-40B4-BE49-F238E27FC236}">
                <a16:creationId xmlns:a16="http://schemas.microsoft.com/office/drawing/2014/main" id="{BBC8E622-C200-4935-AA60-1C6DD1673390}"/>
              </a:ext>
            </a:extLst>
          </p:cNvPr>
          <p:cNvSpPr/>
          <p:nvPr/>
        </p:nvSpPr>
        <p:spPr>
          <a:xfrm>
            <a:off x="5415042" y="2617839"/>
            <a:ext cx="378839" cy="100915"/>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99CCFF"/>
          </a:solidFill>
          <a:ln w="0">
            <a:solidFill>
              <a:srgbClr val="000000"/>
            </a:solidFill>
            <a:prstDash val="solid"/>
          </a:ln>
        </p:spPr>
        <p:txBody>
          <a:bodyPr vert="horz" wrap="none" lIns="81646" tIns="40823" rIns="81646" bIns="40823" anchor="ctr" anchorCtr="0" compatLnSpc="1">
            <a:noAutofit/>
          </a:bodyPr>
          <a:lstStyle/>
          <a:p>
            <a:pPr hangingPunct="0">
              <a:lnSpc>
                <a:spcPct val="93000"/>
              </a:lnSpc>
              <a:tabLst>
                <a:tab pos="0" algn="l"/>
                <a:tab pos="407259" algn="l"/>
                <a:tab pos="814846" algn="l"/>
                <a:tab pos="1222434" algn="l"/>
                <a:tab pos="1630021" algn="l"/>
                <a:tab pos="2037607" algn="l"/>
                <a:tab pos="2445194" algn="l"/>
                <a:tab pos="2852781" algn="l"/>
                <a:tab pos="3260368" algn="l"/>
                <a:tab pos="3667954" algn="l"/>
                <a:tab pos="4075542" algn="l"/>
                <a:tab pos="4483127" algn="l"/>
                <a:tab pos="4890715" algn="l"/>
                <a:tab pos="5298302" algn="l"/>
                <a:tab pos="5705889" algn="l"/>
                <a:tab pos="6113476" algn="l"/>
                <a:tab pos="6521062" algn="l"/>
                <a:tab pos="6928649" algn="l"/>
                <a:tab pos="7336235" algn="l"/>
                <a:tab pos="7743823" algn="l"/>
                <a:tab pos="8151410" algn="l"/>
              </a:tabLst>
            </a:pPr>
            <a:endParaRPr lang="it-IT" sz="1633">
              <a:solidFill>
                <a:srgbClr val="000000"/>
              </a:solidFill>
              <a:latin typeface="Arial" pitchFamily="18"/>
              <a:ea typeface="SimSun" pitchFamily="2"/>
              <a:cs typeface="SimSun" pitchFamily="2"/>
            </a:endParaRPr>
          </a:p>
        </p:txBody>
      </p:sp>
      <p:sp>
        <p:nvSpPr>
          <p:cNvPr id="20" name="CasellaDiTesto 38">
            <a:extLst>
              <a:ext uri="{FF2B5EF4-FFF2-40B4-BE49-F238E27FC236}">
                <a16:creationId xmlns:a16="http://schemas.microsoft.com/office/drawing/2014/main" id="{2047B8D0-53EC-43DA-81AD-D617B8CDAC67}"/>
              </a:ext>
            </a:extLst>
          </p:cNvPr>
          <p:cNvSpPr txBox="1"/>
          <p:nvPr/>
        </p:nvSpPr>
        <p:spPr>
          <a:xfrm>
            <a:off x="3745944" y="4247164"/>
            <a:ext cx="3390799" cy="362941"/>
          </a:xfrm>
          <a:prstGeom prst="rect">
            <a:avLst/>
          </a:prstGeom>
          <a:noFill/>
          <a:ln cap="flat">
            <a:noFill/>
          </a:ln>
        </p:spPr>
        <p:txBody>
          <a:bodyPr vert="horz" wrap="square" lIns="82953" tIns="41476" rIns="82953" bIns="41476" anchor="t" anchorCtr="1" compatLnSpc="1">
            <a:spAutoFit/>
          </a:bodyPr>
          <a:lstStyle/>
          <a:p>
            <a:pPr defTabSz="829544">
              <a:defRPr sz="1800" b="0" i="0" u="none" strike="noStrike" kern="0" cap="none" spc="0" baseline="0">
                <a:solidFill>
                  <a:srgbClr val="000000"/>
                </a:solidFill>
                <a:uFillTx/>
              </a:defRPr>
            </a:pPr>
            <a:r>
              <a:rPr lang="it-IT" sz="1814" b="1">
                <a:solidFill>
                  <a:srgbClr val="FFFFFF"/>
                </a:solidFill>
                <a:latin typeface="Calibri"/>
              </a:rPr>
              <a:t>Programma dell’intervento</a:t>
            </a:r>
            <a:endParaRPr lang="it-IT" sz="2540" b="1">
              <a:solidFill>
                <a:srgbClr val="FFFFFF"/>
              </a:solidFill>
              <a:latin typeface="Calibri"/>
            </a:endParaRPr>
          </a:p>
        </p:txBody>
      </p:sp>
      <p:sp>
        <p:nvSpPr>
          <p:cNvPr id="23" name="CasellaDiTesto 22">
            <a:extLst>
              <a:ext uri="{FF2B5EF4-FFF2-40B4-BE49-F238E27FC236}">
                <a16:creationId xmlns:a16="http://schemas.microsoft.com/office/drawing/2014/main" id="{AF5C4F8A-CC54-471B-B0AD-E911F637C7D9}"/>
              </a:ext>
            </a:extLst>
          </p:cNvPr>
          <p:cNvSpPr txBox="1"/>
          <p:nvPr/>
        </p:nvSpPr>
        <p:spPr>
          <a:xfrm>
            <a:off x="3247260" y="4208950"/>
            <a:ext cx="4714402" cy="368676"/>
          </a:xfrm>
          <a:prstGeom prst="rect">
            <a:avLst/>
          </a:prstGeom>
          <a:noFill/>
          <a:ln>
            <a:noFill/>
          </a:ln>
        </p:spPr>
        <p:txBody>
          <a:bodyPr vert="horz" wrap="none" lIns="81646" tIns="40823" rIns="81646" bIns="40823" compatLnSpc="1">
            <a:spAutoFit/>
          </a:bodyPr>
          <a:lstStyle/>
          <a:p>
            <a:pPr hangingPunct="0">
              <a:lnSpc>
                <a:spcPct val="93000"/>
              </a:lnSpc>
              <a:tabLst>
                <a:tab pos="0" algn="l"/>
                <a:tab pos="407259" algn="l"/>
                <a:tab pos="814846" algn="l"/>
                <a:tab pos="1222434" algn="l"/>
                <a:tab pos="1630021" algn="l"/>
                <a:tab pos="2037607" algn="l"/>
                <a:tab pos="2445194" algn="l"/>
                <a:tab pos="2852781" algn="l"/>
                <a:tab pos="3260368" algn="l"/>
                <a:tab pos="3667954" algn="l"/>
                <a:tab pos="4075542" algn="l"/>
                <a:tab pos="4483127" algn="l"/>
                <a:tab pos="4890715" algn="l"/>
                <a:tab pos="5298302" algn="l"/>
                <a:tab pos="5705889" algn="l"/>
                <a:tab pos="6113476" algn="l"/>
                <a:tab pos="6521062" algn="l"/>
                <a:tab pos="6928649" algn="l"/>
                <a:tab pos="7336235" algn="l"/>
                <a:tab pos="7743823" algn="l"/>
                <a:tab pos="8151410" algn="l"/>
              </a:tabLst>
            </a:pPr>
            <a:r>
              <a:rPr lang="it-IT" sz="2000" b="1" dirty="0">
                <a:solidFill>
                  <a:srgbClr val="000000"/>
                </a:solidFill>
                <a:latin typeface="Arial" pitchFamily="18"/>
                <a:ea typeface="SimSun" pitchFamily="2"/>
                <a:cs typeface="SimSun" pitchFamily="2"/>
              </a:rPr>
              <a:t>CAUSA</a:t>
            </a:r>
            <a:r>
              <a:rPr lang="it-IT" sz="2000" dirty="0">
                <a:solidFill>
                  <a:srgbClr val="000000"/>
                </a:solidFill>
                <a:latin typeface="Arial" pitchFamily="18"/>
                <a:ea typeface="SimSun" pitchFamily="2"/>
                <a:cs typeface="SimSun" pitchFamily="2"/>
              </a:rPr>
              <a:t>                                   </a:t>
            </a:r>
            <a:r>
              <a:rPr lang="it-IT" sz="2000" b="1" dirty="0">
                <a:solidFill>
                  <a:srgbClr val="000000"/>
                </a:solidFill>
                <a:latin typeface="Arial" pitchFamily="18"/>
                <a:ea typeface="SimSun" pitchFamily="2"/>
                <a:cs typeface="SimSun" pitchFamily="2"/>
              </a:rPr>
              <a:t>EFFETTO</a:t>
            </a:r>
          </a:p>
        </p:txBody>
      </p:sp>
      <p:sp>
        <p:nvSpPr>
          <p:cNvPr id="24" name="Figura a mano libera: forma 23">
            <a:extLst>
              <a:ext uri="{FF2B5EF4-FFF2-40B4-BE49-F238E27FC236}">
                <a16:creationId xmlns:a16="http://schemas.microsoft.com/office/drawing/2014/main" id="{F3DC5055-EF76-4486-8BC3-09D3DC7998D8}"/>
              </a:ext>
            </a:extLst>
          </p:cNvPr>
          <p:cNvSpPr/>
          <p:nvPr/>
        </p:nvSpPr>
        <p:spPr>
          <a:xfrm>
            <a:off x="5225622" y="4310841"/>
            <a:ext cx="378839" cy="100915"/>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99CCFF"/>
          </a:solidFill>
          <a:ln w="0">
            <a:solidFill>
              <a:srgbClr val="000000"/>
            </a:solidFill>
            <a:prstDash val="solid"/>
          </a:ln>
        </p:spPr>
        <p:txBody>
          <a:bodyPr vert="horz" wrap="none" lIns="81646" tIns="40823" rIns="81646" bIns="40823" anchor="ctr" anchorCtr="0" compatLnSpc="1">
            <a:noAutofit/>
          </a:bodyPr>
          <a:lstStyle/>
          <a:p>
            <a:pPr hangingPunct="0">
              <a:lnSpc>
                <a:spcPct val="93000"/>
              </a:lnSpc>
              <a:tabLst>
                <a:tab pos="0" algn="l"/>
                <a:tab pos="407259" algn="l"/>
                <a:tab pos="814846" algn="l"/>
                <a:tab pos="1222434" algn="l"/>
                <a:tab pos="1630021" algn="l"/>
                <a:tab pos="2037607" algn="l"/>
                <a:tab pos="2445194" algn="l"/>
                <a:tab pos="2852781" algn="l"/>
                <a:tab pos="3260368" algn="l"/>
                <a:tab pos="3667954" algn="l"/>
                <a:tab pos="4075542" algn="l"/>
                <a:tab pos="4483127" algn="l"/>
                <a:tab pos="4890715" algn="l"/>
                <a:tab pos="5298302" algn="l"/>
                <a:tab pos="5705889" algn="l"/>
                <a:tab pos="6113476" algn="l"/>
                <a:tab pos="6521062" algn="l"/>
                <a:tab pos="6928649" algn="l"/>
                <a:tab pos="7336235" algn="l"/>
                <a:tab pos="7743823" algn="l"/>
                <a:tab pos="8151410" algn="l"/>
              </a:tabLst>
            </a:pPr>
            <a:endParaRPr lang="it-IT" sz="1633">
              <a:solidFill>
                <a:srgbClr val="000000"/>
              </a:solidFill>
              <a:latin typeface="Arial" pitchFamily="18"/>
              <a:ea typeface="SimSun" pitchFamily="2"/>
              <a:cs typeface="SimSun" pitchFamily="2"/>
            </a:endParaRPr>
          </a:p>
        </p:txBody>
      </p:sp>
      <p:sp>
        <p:nvSpPr>
          <p:cNvPr id="16" name="Segnaposto numero diapositiva 3">
            <a:extLst>
              <a:ext uri="{FF2B5EF4-FFF2-40B4-BE49-F238E27FC236}">
                <a16:creationId xmlns:a16="http://schemas.microsoft.com/office/drawing/2014/main" id="{E50BA0F1-AA40-4D37-A5AF-9FD15FF6EC64}"/>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6</a:t>
            </a:fld>
            <a:endParaRPr lang="en-US" sz="1000" noProof="1"/>
          </a:p>
        </p:txBody>
      </p:sp>
      <p:pic>
        <p:nvPicPr>
          <p:cNvPr id="2" name="Immagine 1">
            <a:extLst>
              <a:ext uri="{FF2B5EF4-FFF2-40B4-BE49-F238E27FC236}">
                <a16:creationId xmlns:a16="http://schemas.microsoft.com/office/drawing/2014/main" id="{23028EF8-CC10-44DF-B2AF-2173D8B78B10}"/>
              </a:ext>
            </a:extLst>
          </p:cNvPr>
          <p:cNvPicPr>
            <a:picLocks noChangeAspect="1"/>
          </p:cNvPicPr>
          <p:nvPr/>
        </p:nvPicPr>
        <p:blipFill>
          <a:blip r:embed="rId3"/>
          <a:stretch>
            <a:fillRect/>
          </a:stretch>
        </p:blipFill>
        <p:spPr>
          <a:xfrm>
            <a:off x="10637472" y="5120592"/>
            <a:ext cx="1103472" cy="1097375"/>
          </a:xfrm>
          <a:prstGeom prst="rect">
            <a:avLst/>
          </a:prstGeom>
        </p:spPr>
      </p:pic>
      <p:pic>
        <p:nvPicPr>
          <p:cNvPr id="12" name="Immagine 11">
            <a:extLst>
              <a:ext uri="{FF2B5EF4-FFF2-40B4-BE49-F238E27FC236}">
                <a16:creationId xmlns:a16="http://schemas.microsoft.com/office/drawing/2014/main" id="{5B0D2377-F48A-4DC5-BD89-4596C095E16E}"/>
              </a:ext>
            </a:extLst>
          </p:cNvPr>
          <p:cNvPicPr>
            <a:picLocks noChangeAspect="1"/>
          </p:cNvPicPr>
          <p:nvPr/>
        </p:nvPicPr>
        <p:blipFill>
          <a:blip r:embed="rId4"/>
          <a:stretch>
            <a:fillRect/>
          </a:stretch>
        </p:blipFill>
        <p:spPr>
          <a:xfrm>
            <a:off x="261310" y="5992395"/>
            <a:ext cx="1572904" cy="451143"/>
          </a:xfrm>
          <a:prstGeom prst="rect">
            <a:avLst/>
          </a:prstGeom>
        </p:spPr>
      </p:pic>
    </p:spTree>
    <p:extLst>
      <p:ext uri="{BB962C8B-B14F-4D97-AF65-F5344CB8AC3E}">
        <p14:creationId xmlns:p14="http://schemas.microsoft.com/office/powerpoint/2010/main" val="25448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C4070E23-3FAC-4D46-BCB3-E289C004C179}"/>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2</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D6ED25C9-ECFF-4690-8D7F-02B7DC0B7739}"/>
              </a:ext>
            </a:extLst>
          </p:cNvPr>
          <p:cNvSpPr txBox="1"/>
          <p:nvPr/>
        </p:nvSpPr>
        <p:spPr>
          <a:xfrm>
            <a:off x="1614701" y="824309"/>
            <a:ext cx="3390799" cy="362941"/>
          </a:xfrm>
          <a:prstGeom prst="rect">
            <a:avLst/>
          </a:prstGeom>
          <a:noFill/>
          <a:ln cap="flat">
            <a:noFill/>
          </a:ln>
        </p:spPr>
        <p:txBody>
          <a:bodyPr vert="horz" wrap="square" lIns="82953" tIns="41476" rIns="82953" bIns="41476" anchor="t" anchorCtr="1" compatLnSpc="1">
            <a:spAutoFit/>
          </a:bodyPr>
          <a:lstStyle/>
          <a:p>
            <a:pPr defTabSz="829544">
              <a:defRPr sz="1800" b="0" i="0" u="none" strike="noStrike" kern="0" cap="none" spc="0" baseline="0">
                <a:solidFill>
                  <a:srgbClr val="000000"/>
                </a:solidFill>
                <a:uFillTx/>
              </a:defRPr>
            </a:pPr>
            <a:r>
              <a:rPr lang="it-IT" sz="1814" b="1">
                <a:solidFill>
                  <a:srgbClr val="FFFFFF"/>
                </a:solidFill>
                <a:latin typeface="Calibri"/>
              </a:rPr>
              <a:t>Programma dell’intervento</a:t>
            </a:r>
            <a:endParaRPr lang="it-IT" sz="2540" b="1">
              <a:solidFill>
                <a:srgbClr val="FFFFFF"/>
              </a:solidFill>
              <a:latin typeface="Calibri"/>
            </a:endParaRPr>
          </a:p>
        </p:txBody>
      </p:sp>
      <p:sp>
        <p:nvSpPr>
          <p:cNvPr id="6" name="Rettangolo 11">
            <a:extLst>
              <a:ext uri="{FF2B5EF4-FFF2-40B4-BE49-F238E27FC236}">
                <a16:creationId xmlns:a16="http://schemas.microsoft.com/office/drawing/2014/main" id="{B660E532-2DB9-4DA2-AC2C-14C66434CAFC}"/>
              </a:ext>
            </a:extLst>
          </p:cNvPr>
          <p:cNvSpPr/>
          <p:nvPr/>
        </p:nvSpPr>
        <p:spPr>
          <a:xfrm>
            <a:off x="4674219" y="2597734"/>
            <a:ext cx="4258817" cy="889394"/>
          </a:xfrm>
          <a:prstGeom prst="rect">
            <a:avLst/>
          </a:prstGeom>
          <a:solidFill>
            <a:srgbClr val="FFFFFF"/>
          </a:solidFill>
          <a:ln w="12701" cap="flat">
            <a:solidFill>
              <a:srgbClr val="2F528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r>
              <a:rPr lang="it-IT" sz="1633" b="1" kern="0">
                <a:solidFill>
                  <a:srgbClr val="4472C4"/>
                </a:solidFill>
                <a:latin typeface="Calibri"/>
              </a:rPr>
              <a:t>Certificazione di Organizzazione o di prodotto</a:t>
            </a:r>
            <a:endParaRPr lang="it-IT" sz="1633" b="1">
              <a:solidFill>
                <a:srgbClr val="4472C4"/>
              </a:solidFill>
              <a:latin typeface="Calibri"/>
            </a:endParaRPr>
          </a:p>
        </p:txBody>
      </p:sp>
      <p:sp>
        <p:nvSpPr>
          <p:cNvPr id="7" name="Rettangolo 13">
            <a:extLst>
              <a:ext uri="{FF2B5EF4-FFF2-40B4-BE49-F238E27FC236}">
                <a16:creationId xmlns:a16="http://schemas.microsoft.com/office/drawing/2014/main" id="{32F537D8-B2C7-4CF4-9904-26370953BD55}"/>
              </a:ext>
            </a:extLst>
          </p:cNvPr>
          <p:cNvSpPr/>
          <p:nvPr/>
        </p:nvSpPr>
        <p:spPr>
          <a:xfrm>
            <a:off x="3057928" y="4981720"/>
            <a:ext cx="2696684" cy="889394"/>
          </a:xfrm>
          <a:prstGeom prst="rect">
            <a:avLst/>
          </a:prstGeom>
          <a:solidFill>
            <a:srgbClr val="FFFFFF"/>
          </a:solidFill>
          <a:ln w="12701" cap="flat">
            <a:solidFill>
              <a:srgbClr val="FF0000"/>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r>
              <a:rPr lang="it-IT" sz="1633" b="1" kern="0">
                <a:solidFill>
                  <a:srgbClr val="00B050"/>
                </a:solidFill>
                <a:latin typeface="Calibri"/>
              </a:rPr>
              <a:t>Organizzazione e AMBIENTE</a:t>
            </a:r>
            <a:endParaRPr lang="it-IT" sz="1633" b="1">
              <a:solidFill>
                <a:srgbClr val="00B050"/>
              </a:solidFill>
              <a:latin typeface="Calibri"/>
            </a:endParaRPr>
          </a:p>
        </p:txBody>
      </p:sp>
      <p:cxnSp>
        <p:nvCxnSpPr>
          <p:cNvPr id="8" name="Connettore 2 26">
            <a:extLst>
              <a:ext uri="{FF2B5EF4-FFF2-40B4-BE49-F238E27FC236}">
                <a16:creationId xmlns:a16="http://schemas.microsoft.com/office/drawing/2014/main" id="{66A7A437-0A73-4B85-AC3D-3AB809E8A29F}"/>
              </a:ext>
            </a:extLst>
          </p:cNvPr>
          <p:cNvCxnSpPr>
            <a:stCxn id="6" idx="2"/>
            <a:endCxn id="7" idx="0"/>
          </p:cNvCxnSpPr>
          <p:nvPr/>
        </p:nvCxnSpPr>
        <p:spPr>
          <a:xfrm flipH="1">
            <a:off x="4406270" y="3487129"/>
            <a:ext cx="2397358" cy="1494592"/>
          </a:xfrm>
          <a:prstGeom prst="straightConnector1">
            <a:avLst/>
          </a:prstGeom>
          <a:noFill/>
          <a:ln w="19046" cap="flat">
            <a:solidFill>
              <a:srgbClr val="00B050"/>
            </a:solidFill>
            <a:prstDash val="solid"/>
            <a:miter/>
            <a:tailEnd type="arrow"/>
          </a:ln>
        </p:spPr>
      </p:cxnSp>
      <p:sp>
        <p:nvSpPr>
          <p:cNvPr id="9" name="Rettangolo 13">
            <a:extLst>
              <a:ext uri="{FF2B5EF4-FFF2-40B4-BE49-F238E27FC236}">
                <a16:creationId xmlns:a16="http://schemas.microsoft.com/office/drawing/2014/main" id="{F71758EF-E8C6-416B-A073-F773AF3D351B}"/>
              </a:ext>
            </a:extLst>
          </p:cNvPr>
          <p:cNvSpPr/>
          <p:nvPr/>
        </p:nvSpPr>
        <p:spPr>
          <a:xfrm>
            <a:off x="8275968" y="4987345"/>
            <a:ext cx="2098031" cy="889394"/>
          </a:xfrm>
          <a:prstGeom prst="rect">
            <a:avLst/>
          </a:prstGeom>
          <a:solidFill>
            <a:srgbClr val="FFFFFF"/>
          </a:solidFill>
          <a:ln w="12701" cap="flat">
            <a:solidFill>
              <a:srgbClr val="FF0000"/>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r>
              <a:rPr lang="it-IT" sz="1633" b="1" kern="0">
                <a:solidFill>
                  <a:srgbClr val="00B050"/>
                </a:solidFill>
                <a:latin typeface="Calibri"/>
              </a:rPr>
              <a:t>Prodotto e AMBIENTE</a:t>
            </a:r>
            <a:endParaRPr lang="it-IT" sz="1633" b="1">
              <a:solidFill>
                <a:srgbClr val="00B050"/>
              </a:solidFill>
              <a:latin typeface="Calibri"/>
            </a:endParaRPr>
          </a:p>
        </p:txBody>
      </p:sp>
      <p:cxnSp>
        <p:nvCxnSpPr>
          <p:cNvPr id="10" name="Connettore 2 26">
            <a:extLst>
              <a:ext uri="{FF2B5EF4-FFF2-40B4-BE49-F238E27FC236}">
                <a16:creationId xmlns:a16="http://schemas.microsoft.com/office/drawing/2014/main" id="{9663F3B8-C0BA-4BBA-9AAD-752871E3C360}"/>
              </a:ext>
            </a:extLst>
          </p:cNvPr>
          <p:cNvCxnSpPr>
            <a:stCxn id="6" idx="2"/>
            <a:endCxn id="9" idx="0"/>
          </p:cNvCxnSpPr>
          <p:nvPr/>
        </p:nvCxnSpPr>
        <p:spPr>
          <a:xfrm>
            <a:off x="6803627" y="3487129"/>
            <a:ext cx="2521356" cy="1500217"/>
          </a:xfrm>
          <a:prstGeom prst="straightConnector1">
            <a:avLst/>
          </a:prstGeom>
          <a:noFill/>
          <a:ln w="19046" cap="flat">
            <a:solidFill>
              <a:srgbClr val="00B050"/>
            </a:solidFill>
            <a:prstDash val="solid"/>
            <a:miter/>
            <a:tailEnd type="arrow"/>
          </a:ln>
        </p:spPr>
      </p:cxnSp>
      <p:sp>
        <p:nvSpPr>
          <p:cNvPr id="11" name="Titolo 1">
            <a:extLst>
              <a:ext uri="{FF2B5EF4-FFF2-40B4-BE49-F238E27FC236}">
                <a16:creationId xmlns:a16="http://schemas.microsoft.com/office/drawing/2014/main" id="{67BC528D-ED33-49CE-89AA-6CCE31628D85}"/>
              </a:ext>
            </a:extLst>
          </p:cNvPr>
          <p:cNvSpPr txBox="1">
            <a:spLocks/>
          </p:cNvSpPr>
          <p:nvPr/>
        </p:nvSpPr>
        <p:spPr>
          <a:xfrm>
            <a:off x="413111" y="246267"/>
            <a:ext cx="11535733"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INTRODUZIONE: </a:t>
            </a:r>
            <a:r>
              <a:rPr lang="it-IT" sz="2000" b="1" dirty="0"/>
              <a:t>Ambiente e Sostenibilità Ambientale; gestione di aspetti ambientali; Organizzazione e Prodotto</a:t>
            </a:r>
            <a:endParaRPr lang="it-IT" sz="2000" dirty="0"/>
          </a:p>
        </p:txBody>
      </p:sp>
      <p:sp>
        <p:nvSpPr>
          <p:cNvPr id="2" name="CasellaDiTesto 1">
            <a:extLst>
              <a:ext uri="{FF2B5EF4-FFF2-40B4-BE49-F238E27FC236}">
                <a16:creationId xmlns:a16="http://schemas.microsoft.com/office/drawing/2014/main" id="{6F395282-2272-4497-8159-6E73A0B5C4E4}"/>
              </a:ext>
            </a:extLst>
          </p:cNvPr>
          <p:cNvSpPr txBox="1"/>
          <p:nvPr/>
        </p:nvSpPr>
        <p:spPr>
          <a:xfrm>
            <a:off x="-69843" y="1218076"/>
            <a:ext cx="5534169" cy="1292983"/>
          </a:xfrm>
          <a:prstGeom prst="rect">
            <a:avLst/>
          </a:prstGeom>
          <a:noFill/>
        </p:spPr>
        <p:txBody>
          <a:bodyPr wrap="square" rtlCol="0">
            <a:spAutoFit/>
          </a:bodyPr>
          <a:lstStyle/>
          <a:p>
            <a:pPr algn="ctr">
              <a:lnSpc>
                <a:spcPts val="3266"/>
              </a:lnSpc>
            </a:pPr>
            <a:r>
              <a:rPr lang="it-IT" sz="1089" b="1" dirty="0">
                <a:solidFill>
                  <a:schemeClr val="tx2"/>
                </a:solidFill>
              </a:rPr>
              <a:t>Sistemi di gestione ambientale – linee guida per l’integrazione dell’ecodesign</a:t>
            </a:r>
          </a:p>
          <a:p>
            <a:pPr algn="ctr">
              <a:lnSpc>
                <a:spcPts val="3266"/>
              </a:lnSpc>
            </a:pPr>
            <a:r>
              <a:rPr lang="it-IT" sz="1089" b="1" dirty="0">
                <a:solidFill>
                  <a:schemeClr val="tx2"/>
                </a:solidFill>
              </a:rPr>
              <a:t>ISO 14006:2020 - Introduzione</a:t>
            </a:r>
          </a:p>
          <a:p>
            <a:pPr algn="ctr">
              <a:lnSpc>
                <a:spcPts val="3266"/>
              </a:lnSpc>
            </a:pPr>
            <a:r>
              <a:rPr lang="it-IT" sz="1089" b="1" dirty="0">
                <a:solidFill>
                  <a:schemeClr val="tx2"/>
                </a:solidFill>
              </a:rPr>
              <a:t>0.3 Approccio del ciclo di vita e trade off</a:t>
            </a:r>
          </a:p>
        </p:txBody>
      </p:sp>
      <p:sp>
        <p:nvSpPr>
          <p:cNvPr id="4" name="Ovale 3">
            <a:extLst>
              <a:ext uri="{FF2B5EF4-FFF2-40B4-BE49-F238E27FC236}">
                <a16:creationId xmlns:a16="http://schemas.microsoft.com/office/drawing/2014/main" id="{172DF335-4F2A-461D-AF78-82A6F498D5FC}"/>
              </a:ext>
            </a:extLst>
          </p:cNvPr>
          <p:cNvSpPr/>
          <p:nvPr/>
        </p:nvSpPr>
        <p:spPr>
          <a:xfrm>
            <a:off x="-335201" y="1104404"/>
            <a:ext cx="6021369" cy="15244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3" dirty="0"/>
          </a:p>
        </p:txBody>
      </p:sp>
      <p:sp>
        <p:nvSpPr>
          <p:cNvPr id="12" name="Segnaposto numero diapositiva 3">
            <a:extLst>
              <a:ext uri="{FF2B5EF4-FFF2-40B4-BE49-F238E27FC236}">
                <a16:creationId xmlns:a16="http://schemas.microsoft.com/office/drawing/2014/main" id="{4B8B0AE3-9D7C-49AB-9B02-E4252DC040CD}"/>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7</a:t>
            </a:fld>
            <a:endParaRPr lang="en-US" sz="1000" noProof="1"/>
          </a:p>
        </p:txBody>
      </p:sp>
      <p:pic>
        <p:nvPicPr>
          <p:cNvPr id="13" name="Immagine 12">
            <a:extLst>
              <a:ext uri="{FF2B5EF4-FFF2-40B4-BE49-F238E27FC236}">
                <a16:creationId xmlns:a16="http://schemas.microsoft.com/office/drawing/2014/main" id="{432D8322-0538-4B40-8FE6-4FBF7B80C5E1}"/>
              </a:ext>
            </a:extLst>
          </p:cNvPr>
          <p:cNvPicPr>
            <a:picLocks noChangeAspect="1"/>
          </p:cNvPicPr>
          <p:nvPr/>
        </p:nvPicPr>
        <p:blipFill>
          <a:blip r:embed="rId3"/>
          <a:stretch>
            <a:fillRect/>
          </a:stretch>
        </p:blipFill>
        <p:spPr>
          <a:xfrm>
            <a:off x="10742867" y="5019169"/>
            <a:ext cx="1103472" cy="1097375"/>
          </a:xfrm>
          <a:prstGeom prst="rect">
            <a:avLst/>
          </a:prstGeom>
        </p:spPr>
      </p:pic>
      <p:pic>
        <p:nvPicPr>
          <p:cNvPr id="14" name="Immagine 13">
            <a:extLst>
              <a:ext uri="{FF2B5EF4-FFF2-40B4-BE49-F238E27FC236}">
                <a16:creationId xmlns:a16="http://schemas.microsoft.com/office/drawing/2014/main" id="{7389C8CC-286D-452E-8D87-A0F122B3A54E}"/>
              </a:ext>
            </a:extLst>
          </p:cNvPr>
          <p:cNvPicPr>
            <a:picLocks noChangeAspect="1"/>
          </p:cNvPicPr>
          <p:nvPr/>
        </p:nvPicPr>
        <p:blipFill>
          <a:blip r:embed="rId4"/>
          <a:stretch>
            <a:fillRect/>
          </a:stretch>
        </p:blipFill>
        <p:spPr>
          <a:xfrm>
            <a:off x="188908" y="6030426"/>
            <a:ext cx="1572904" cy="451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6">
            <a:extLst>
              <a:ext uri="{FF2B5EF4-FFF2-40B4-BE49-F238E27FC236}">
                <a16:creationId xmlns:a16="http://schemas.microsoft.com/office/drawing/2014/main" id="{BEBF07C3-BB87-466B-A4A4-16DE9A87E8B8}"/>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15</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4FF05A2A-7D20-4FE2-8245-F64632F099BD}"/>
              </a:ext>
            </a:extLst>
          </p:cNvPr>
          <p:cNvSpPr txBox="1"/>
          <p:nvPr/>
        </p:nvSpPr>
        <p:spPr>
          <a:xfrm>
            <a:off x="2690838" y="203201"/>
            <a:ext cx="5724160" cy="36294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814" b="1">
                <a:solidFill>
                  <a:srgbClr val="FFFFFF"/>
                </a:solidFill>
                <a:latin typeface="Calibri"/>
              </a:rPr>
              <a:t>Le certificazioni ambientali: organizzazione </a:t>
            </a:r>
            <a:r>
              <a:rPr lang="it-IT" sz="1814" b="1" kern="0">
                <a:solidFill>
                  <a:srgbClr val="FFFFFF"/>
                </a:solidFill>
                <a:latin typeface="Calibri"/>
              </a:rPr>
              <a:t>e</a:t>
            </a:r>
            <a:r>
              <a:rPr lang="it-IT" sz="1814" b="1">
                <a:solidFill>
                  <a:srgbClr val="FFFFFF"/>
                </a:solidFill>
                <a:latin typeface="Calibri"/>
              </a:rPr>
              <a:t> prodotto</a:t>
            </a:r>
            <a:endParaRPr lang="it-IT" sz="2540" b="1">
              <a:solidFill>
                <a:srgbClr val="FFFFFF"/>
              </a:solidFill>
              <a:latin typeface="Calibri"/>
            </a:endParaRPr>
          </a:p>
        </p:txBody>
      </p:sp>
      <p:sp>
        <p:nvSpPr>
          <p:cNvPr id="6" name="Segnaposto testo 2">
            <a:extLst>
              <a:ext uri="{FF2B5EF4-FFF2-40B4-BE49-F238E27FC236}">
                <a16:creationId xmlns:a16="http://schemas.microsoft.com/office/drawing/2014/main" id="{95981D51-75B6-455E-B404-49E4CD4FAB51}"/>
              </a:ext>
            </a:extLst>
          </p:cNvPr>
          <p:cNvSpPr txBox="1"/>
          <p:nvPr/>
        </p:nvSpPr>
        <p:spPr>
          <a:xfrm>
            <a:off x="1168524" y="3095762"/>
            <a:ext cx="3229849" cy="902098"/>
          </a:xfrm>
          <a:prstGeom prst="rect">
            <a:avLst/>
          </a:prstGeom>
          <a:noFill/>
          <a:ln w="9528" cap="flat">
            <a:solidFill>
              <a:srgbClr val="00B050"/>
            </a:solidFill>
            <a:prstDash val="solid"/>
            <a:miter/>
          </a:ln>
        </p:spPr>
        <p:txBody>
          <a:bodyPr vert="horz" wrap="square" lIns="0" tIns="0" rIns="0" bIns="0" anchor="t" anchorCtr="1" compatLnSpc="1">
            <a:noAutofit/>
          </a:bodyPr>
          <a:lstStyle/>
          <a:p>
            <a:pPr algn="ctr" defTabSz="829544" hangingPunct="0">
              <a:spcAft>
                <a:spcPts val="1284"/>
              </a:spcAft>
              <a:defRPr sz="1800" b="0" i="0" u="none" strike="noStrike" kern="0" cap="none" spc="0" baseline="0">
                <a:solidFill>
                  <a:srgbClr val="000000"/>
                </a:solidFill>
                <a:uFillTx/>
              </a:defRPr>
            </a:pPr>
            <a:r>
              <a:rPr lang="en-US" sz="1694" b="1" dirty="0">
                <a:solidFill>
                  <a:srgbClr val="00B050"/>
                </a:solidFill>
                <a:latin typeface="Arial" pitchFamily="34"/>
                <a:ea typeface="Microsoft YaHei" pitchFamily="2"/>
                <a:cs typeface="Arial" pitchFamily="2"/>
              </a:rPr>
              <a:t>Le</a:t>
            </a:r>
          </a:p>
          <a:p>
            <a:pPr algn="ctr" defTabSz="829544" hangingPunct="0">
              <a:spcAft>
                <a:spcPts val="1284"/>
              </a:spcAft>
              <a:defRPr sz="1800" b="0" i="0" u="none" strike="noStrike" kern="0" cap="none" spc="0" baseline="0">
                <a:solidFill>
                  <a:srgbClr val="000000"/>
                </a:solidFill>
                <a:uFillTx/>
              </a:defRPr>
            </a:pPr>
            <a:r>
              <a:rPr lang="en-US" sz="1694" b="1" dirty="0">
                <a:solidFill>
                  <a:srgbClr val="00B050"/>
                </a:solidFill>
                <a:latin typeface="Arial" pitchFamily="34"/>
                <a:ea typeface="Microsoft YaHei" pitchFamily="2"/>
                <a:cs typeface="Arial" pitchFamily="2"/>
              </a:rPr>
              <a:t>ETICHETTE AMBIENTALI</a:t>
            </a:r>
          </a:p>
        </p:txBody>
      </p:sp>
      <p:pic>
        <p:nvPicPr>
          <p:cNvPr id="7" name="Picture 2" descr="Here are some Eco labels to look for while shopping! ☺️☺️☺️☺️☺️☺️☺️☺️☺️  Reposting from @apublicshop #GoGreen… | Eco label, Conscious consumer,  Sustainable lifestyle">
            <a:extLst>
              <a:ext uri="{FF2B5EF4-FFF2-40B4-BE49-F238E27FC236}">
                <a16:creationId xmlns:a16="http://schemas.microsoft.com/office/drawing/2014/main" id="{B69CC9E9-B73A-4C51-ACA5-916EC29AB69D}"/>
              </a:ext>
            </a:extLst>
          </p:cNvPr>
          <p:cNvPicPr>
            <a:picLocks noChangeAspect="1"/>
          </p:cNvPicPr>
          <p:nvPr/>
        </p:nvPicPr>
        <p:blipFill>
          <a:blip r:embed="rId3"/>
          <a:srcRect/>
          <a:stretch>
            <a:fillRect/>
          </a:stretch>
        </p:blipFill>
        <p:spPr>
          <a:xfrm>
            <a:off x="4968053" y="246267"/>
            <a:ext cx="5651152" cy="5789411"/>
          </a:xfrm>
          <a:prstGeom prst="rect">
            <a:avLst/>
          </a:prstGeom>
          <a:noFill/>
          <a:ln cap="flat">
            <a:noFill/>
          </a:ln>
        </p:spPr>
      </p:pic>
      <p:sp>
        <p:nvSpPr>
          <p:cNvPr id="9" name="Titolo 1">
            <a:extLst>
              <a:ext uri="{FF2B5EF4-FFF2-40B4-BE49-F238E27FC236}">
                <a16:creationId xmlns:a16="http://schemas.microsoft.com/office/drawing/2014/main" id="{DA408F19-6DF4-46BF-9F37-153398252DEE}"/>
              </a:ext>
            </a:extLst>
          </p:cNvPr>
          <p:cNvSpPr txBox="1">
            <a:spLocks/>
          </p:cNvSpPr>
          <p:nvPr/>
        </p:nvSpPr>
        <p:spPr>
          <a:xfrm>
            <a:off x="112023"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CAPITOLO1: </a:t>
            </a:r>
            <a:r>
              <a:rPr lang="it-IT" sz="2000" b="1" dirty="0"/>
              <a:t>le etichette ambientali di prodotto</a:t>
            </a:r>
            <a:endParaRPr lang="it-IT" sz="1814" dirty="0"/>
          </a:p>
        </p:txBody>
      </p:sp>
      <p:sp>
        <p:nvSpPr>
          <p:cNvPr id="8" name="Segnaposto numero diapositiva 3">
            <a:extLst>
              <a:ext uri="{FF2B5EF4-FFF2-40B4-BE49-F238E27FC236}">
                <a16:creationId xmlns:a16="http://schemas.microsoft.com/office/drawing/2014/main" id="{57519244-392C-467A-BFBE-2806A3D81632}"/>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8</a:t>
            </a:fld>
            <a:endParaRPr lang="en-US" sz="1000" noProof="1"/>
          </a:p>
        </p:txBody>
      </p:sp>
      <p:pic>
        <p:nvPicPr>
          <p:cNvPr id="2" name="Immagine 1">
            <a:extLst>
              <a:ext uri="{FF2B5EF4-FFF2-40B4-BE49-F238E27FC236}">
                <a16:creationId xmlns:a16="http://schemas.microsoft.com/office/drawing/2014/main" id="{DAD43630-2E19-45D8-9AD7-A7ACAC454213}"/>
              </a:ext>
            </a:extLst>
          </p:cNvPr>
          <p:cNvPicPr>
            <a:picLocks noChangeAspect="1"/>
          </p:cNvPicPr>
          <p:nvPr/>
        </p:nvPicPr>
        <p:blipFill>
          <a:blip r:embed="rId4"/>
          <a:stretch>
            <a:fillRect/>
          </a:stretch>
        </p:blipFill>
        <p:spPr>
          <a:xfrm>
            <a:off x="10862382" y="5175456"/>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26">
            <a:extLst>
              <a:ext uri="{FF2B5EF4-FFF2-40B4-BE49-F238E27FC236}">
                <a16:creationId xmlns:a16="http://schemas.microsoft.com/office/drawing/2014/main" id="{87A242E0-5016-4AD4-BAE1-6E22B20D8D7B}"/>
              </a:ext>
            </a:extLst>
          </p:cNvPr>
          <p:cNvSpPr/>
          <p:nvPr/>
        </p:nvSpPr>
        <p:spPr>
          <a:xfrm>
            <a:off x="1523522" y="752564"/>
            <a:ext cx="9144964" cy="5457369"/>
          </a:xfrm>
          <a:prstGeom prst="rect">
            <a:avLst/>
          </a:prstGeom>
          <a:solidFill>
            <a:srgbClr val="FFFFFF"/>
          </a:solidFill>
          <a:ln w="12701" cap="flat">
            <a:solidFill>
              <a:srgbClr val="FFFFFF"/>
            </a:solidFill>
            <a:prstDash val="solid"/>
            <a:miter/>
          </a:ln>
        </p:spPr>
        <p:txBody>
          <a:bodyPr vert="horz" wrap="square" lIns="82953" tIns="41476" rIns="82953" bIns="41476" anchor="ctr" anchorCtr="1" compatLnSpc="1">
            <a:noAutofit/>
          </a:bodyPr>
          <a:lstStyle/>
          <a:p>
            <a:pPr algn="ctr" defTabSz="829544">
              <a:defRPr sz="1800" b="0" i="0" u="none" strike="noStrike" kern="0" cap="none" spc="0" baseline="0">
                <a:solidFill>
                  <a:srgbClr val="000000"/>
                </a:solidFill>
                <a:uFillTx/>
              </a:defRPr>
            </a:pPr>
            <a:endParaRPr lang="it-IT" sz="1633">
              <a:solidFill>
                <a:srgbClr val="FFFFFF"/>
              </a:solidFill>
              <a:latin typeface="Calibri"/>
            </a:endParaRPr>
          </a:p>
        </p:txBody>
      </p:sp>
      <p:sp>
        <p:nvSpPr>
          <p:cNvPr id="3" name="CasellaDiTesto 6">
            <a:extLst>
              <a:ext uri="{FF2B5EF4-FFF2-40B4-BE49-F238E27FC236}">
                <a16:creationId xmlns:a16="http://schemas.microsoft.com/office/drawing/2014/main" id="{BE0B2ED2-D43B-4802-BC85-D13F6689E344}"/>
              </a:ext>
            </a:extLst>
          </p:cNvPr>
          <p:cNvSpPr txBox="1"/>
          <p:nvPr/>
        </p:nvSpPr>
        <p:spPr>
          <a:xfrm>
            <a:off x="1614701" y="137677"/>
            <a:ext cx="439027" cy="335049"/>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633" b="1" kern="0">
                <a:solidFill>
                  <a:srgbClr val="FFFFFF"/>
                </a:solidFill>
                <a:latin typeface="Calibri"/>
              </a:rPr>
              <a:t>16</a:t>
            </a:r>
            <a:endParaRPr lang="it-IT" sz="1633" b="1">
              <a:solidFill>
                <a:srgbClr val="FFFFFF"/>
              </a:solidFill>
              <a:latin typeface="Calibri"/>
            </a:endParaRPr>
          </a:p>
        </p:txBody>
      </p:sp>
      <p:sp>
        <p:nvSpPr>
          <p:cNvPr id="5" name="CasellaDiTesto 38">
            <a:extLst>
              <a:ext uri="{FF2B5EF4-FFF2-40B4-BE49-F238E27FC236}">
                <a16:creationId xmlns:a16="http://schemas.microsoft.com/office/drawing/2014/main" id="{9FB5BD04-BDCD-4E9F-B6AF-C9696CCA8D98}"/>
              </a:ext>
            </a:extLst>
          </p:cNvPr>
          <p:cNvSpPr txBox="1"/>
          <p:nvPr/>
        </p:nvSpPr>
        <p:spPr>
          <a:xfrm>
            <a:off x="2690838" y="203201"/>
            <a:ext cx="5724160" cy="362941"/>
          </a:xfrm>
          <a:prstGeom prst="rect">
            <a:avLst/>
          </a:prstGeom>
          <a:noFill/>
          <a:ln cap="flat">
            <a:noFill/>
          </a:ln>
        </p:spPr>
        <p:txBody>
          <a:bodyPr vert="horz" wrap="square" lIns="82953" tIns="41476" rIns="82953" bIns="41476" anchor="t" anchorCtr="1" compatLnSpc="1">
            <a:spAutoFit/>
          </a:bodyPr>
          <a:lstStyle/>
          <a:p>
            <a:pPr algn="ctr" defTabSz="829544">
              <a:defRPr sz="1800" b="0" i="0" u="none" strike="noStrike" kern="0" cap="none" spc="0" baseline="0">
                <a:solidFill>
                  <a:srgbClr val="000000"/>
                </a:solidFill>
                <a:uFillTx/>
              </a:defRPr>
            </a:pPr>
            <a:r>
              <a:rPr lang="it-IT" sz="1814" b="1">
                <a:solidFill>
                  <a:srgbClr val="FFFFFF"/>
                </a:solidFill>
                <a:latin typeface="Calibri"/>
              </a:rPr>
              <a:t>Le certificazioni ambientali: organizzazione </a:t>
            </a:r>
            <a:r>
              <a:rPr lang="it-IT" sz="1814" b="1" kern="0">
                <a:solidFill>
                  <a:srgbClr val="FFFFFF"/>
                </a:solidFill>
                <a:latin typeface="Calibri"/>
              </a:rPr>
              <a:t>e</a:t>
            </a:r>
            <a:r>
              <a:rPr lang="it-IT" sz="1814" b="1">
                <a:solidFill>
                  <a:srgbClr val="FFFFFF"/>
                </a:solidFill>
                <a:latin typeface="Calibri"/>
              </a:rPr>
              <a:t> prodotto</a:t>
            </a:r>
            <a:endParaRPr lang="it-IT" sz="2540" b="1">
              <a:solidFill>
                <a:srgbClr val="FFFFFF"/>
              </a:solidFill>
              <a:latin typeface="Calibri"/>
            </a:endParaRPr>
          </a:p>
        </p:txBody>
      </p:sp>
      <p:sp>
        <p:nvSpPr>
          <p:cNvPr id="6" name="CasellaDiTesto 1">
            <a:extLst>
              <a:ext uri="{FF2B5EF4-FFF2-40B4-BE49-F238E27FC236}">
                <a16:creationId xmlns:a16="http://schemas.microsoft.com/office/drawing/2014/main" id="{0D3A2CD7-28AA-41F7-82A4-0E68BF5DAB42}"/>
              </a:ext>
            </a:extLst>
          </p:cNvPr>
          <p:cNvSpPr txBox="1"/>
          <p:nvPr/>
        </p:nvSpPr>
        <p:spPr>
          <a:xfrm>
            <a:off x="2728777" y="2080539"/>
            <a:ext cx="7942788" cy="3478740"/>
          </a:xfrm>
          <a:prstGeom prst="rect">
            <a:avLst/>
          </a:prstGeom>
          <a:noFill/>
          <a:ln cap="flat">
            <a:noFill/>
          </a:ln>
        </p:spPr>
        <p:txBody>
          <a:bodyPr vert="horz" wrap="square" lIns="84669" tIns="42338" rIns="84669" bIns="42338" anchor="t" anchorCtr="0" compatLnSpc="1">
            <a:spAutoFit/>
          </a:bodyPr>
          <a:lstStyle/>
          <a:p>
            <a:pPr algn="just"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dirty="0">
                <a:solidFill>
                  <a:srgbClr val="000000"/>
                </a:solidFill>
                <a:latin typeface="Arial" pitchFamily="34"/>
                <a:ea typeface="SimSun" pitchFamily="2"/>
                <a:cs typeface="Arial" pitchFamily="34"/>
              </a:rPr>
              <a:t>Le etichette presenti sul mercato sono numerose.</a:t>
            </a:r>
          </a:p>
          <a:p>
            <a:pPr algn="just"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endParaRPr lang="it-IT" sz="1317" dirty="0">
              <a:solidFill>
                <a:srgbClr val="000000"/>
              </a:solidFill>
              <a:latin typeface="Arial" pitchFamily="34"/>
              <a:ea typeface="SimSun" pitchFamily="2"/>
              <a:cs typeface="Arial" pitchFamily="34"/>
            </a:endParaRPr>
          </a:p>
          <a:p>
            <a:pPr algn="just"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dirty="0">
                <a:solidFill>
                  <a:srgbClr val="000000"/>
                </a:solidFill>
                <a:latin typeface="Arial" pitchFamily="34"/>
                <a:ea typeface="SimSun" pitchFamily="2"/>
                <a:cs typeface="Arial" pitchFamily="34"/>
              </a:rPr>
              <a:t>Tali etichette si dividono in</a:t>
            </a:r>
            <a:r>
              <a:rPr lang="it-IT" sz="1317" u="sng" dirty="0">
                <a:solidFill>
                  <a:srgbClr val="000000"/>
                </a:solidFill>
                <a:latin typeface="Arial" pitchFamily="34"/>
                <a:ea typeface="SimSun" pitchFamily="2"/>
                <a:cs typeface="Arial" pitchFamily="34"/>
              </a:rPr>
              <a:t> 3 tipologie </a:t>
            </a:r>
            <a:r>
              <a:rPr lang="it-IT" sz="1317" dirty="0">
                <a:solidFill>
                  <a:srgbClr val="000000"/>
                </a:solidFill>
                <a:latin typeface="Arial" pitchFamily="34"/>
                <a:ea typeface="SimSun" pitchFamily="2"/>
                <a:cs typeface="Arial" pitchFamily="34"/>
              </a:rPr>
              <a:t>e si differenziano in base a chi è il proprietario del prodotto, a chi è proprietario della specifica ambientale e a chi effettua la verifica:</a:t>
            </a:r>
          </a:p>
          <a:p>
            <a:pPr algn="just"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endParaRPr lang="it-IT" sz="1317" dirty="0">
              <a:solidFill>
                <a:srgbClr val="000000"/>
              </a:solidFill>
              <a:latin typeface="Arial" pitchFamily="34"/>
              <a:ea typeface="SimSun" pitchFamily="2"/>
              <a:cs typeface="Arial" pitchFamily="34"/>
            </a:endParaRPr>
          </a:p>
          <a:p>
            <a:pPr algn="just"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b="1" dirty="0">
                <a:solidFill>
                  <a:srgbClr val="000000"/>
                </a:solidFill>
                <a:latin typeface="Arial" pitchFamily="34"/>
                <a:ea typeface="SimSun" pitchFamily="2"/>
                <a:cs typeface="Arial" pitchFamily="34"/>
              </a:rPr>
              <a:t>Etichette di I tipo (ISO 14024):</a:t>
            </a:r>
            <a:r>
              <a:rPr lang="it-IT" sz="1035" b="1" dirty="0">
                <a:solidFill>
                  <a:srgbClr val="000000"/>
                </a:solidFill>
                <a:latin typeface="Arial" pitchFamily="34"/>
                <a:ea typeface="SimSun" pitchFamily="2"/>
                <a:cs typeface="Arial" pitchFamily="34"/>
              </a:rPr>
              <a:t> </a:t>
            </a:r>
            <a:r>
              <a:rPr lang="it-IT" sz="1317" dirty="0">
                <a:solidFill>
                  <a:srgbClr val="000000"/>
                </a:solidFill>
                <a:latin typeface="Arial" pitchFamily="34"/>
                <a:ea typeface="SimSun" pitchFamily="2"/>
                <a:cs typeface="Arial" pitchFamily="34"/>
              </a:rPr>
              <a:t>sono etichette che vengono assegnate a prodotti che rispondono a determinati criteri e prestazioni definiti da standard di riferimento; vengono assegnate dagli stessi organismi che hanno definito lo standard dopo opportuna verifica.</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dirty="0">
                <a:solidFill>
                  <a:srgbClr val="000000"/>
                </a:solidFill>
                <a:latin typeface="Arial" pitchFamily="34"/>
                <a:ea typeface="SimSun" pitchFamily="2"/>
                <a:cs typeface="Arial" pitchFamily="34"/>
              </a:rPr>
              <a:t> </a:t>
            </a:r>
          </a:p>
          <a:p>
            <a:pPr algn="just"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b="1" dirty="0">
                <a:solidFill>
                  <a:srgbClr val="000000"/>
                </a:solidFill>
                <a:latin typeface="Arial" pitchFamily="34"/>
                <a:ea typeface="SimSun" pitchFamily="2"/>
                <a:cs typeface="Arial" pitchFamily="34"/>
              </a:rPr>
              <a:t>Etichette di II tipo (ISO 14021): </a:t>
            </a:r>
            <a:r>
              <a:rPr lang="it-IT" sz="1317" dirty="0">
                <a:solidFill>
                  <a:srgbClr val="000000"/>
                </a:solidFill>
                <a:latin typeface="Arial" pitchFamily="34"/>
                <a:ea typeface="SimSun" pitchFamily="2"/>
                <a:cs typeface="Arial" pitchFamily="34"/>
              </a:rPr>
              <a:t>sono realizzate dai produttori, importatori e distributori dei prodotti e sono “autodichiarazioni” di valenza ambientale (es. biodegradabilità, riciclabilità, assenza di sostanze dannose per l'ambiente...). Non sono controllati, né convalidati da organismi indipendenti, ma le informazioni riportate devono essere verificabili, specifiche, chiare e non ingannevoli e/o vaghe.</a:t>
            </a:r>
          </a:p>
          <a:p>
            <a:pPr defTabSz="829544" hangingPunct="0">
              <a:lnSpc>
                <a:spcPct val="93000"/>
              </a:lnSpc>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endParaRPr lang="it-IT" sz="1317" dirty="0">
              <a:solidFill>
                <a:srgbClr val="000000"/>
              </a:solidFill>
              <a:latin typeface="Arial" pitchFamily="34"/>
              <a:ea typeface="SimSun" pitchFamily="2"/>
              <a:cs typeface="Arial" pitchFamily="34"/>
            </a:endParaRPr>
          </a:p>
          <a:p>
            <a:pPr algn="just" defTabSz="829544" hangingPunct="0">
              <a:lnSpc>
                <a:spcPct val="93000"/>
              </a:lnSpc>
              <a:buSzPct val="45000"/>
              <a:buFont typeface="StarSymbol"/>
              <a:buChar char="●"/>
              <a:tabLst>
                <a:tab pos="0" algn="l"/>
                <a:tab pos="422370" algn="l"/>
                <a:tab pos="845072" algn="l"/>
                <a:tab pos="1267783" algn="l"/>
                <a:tab pos="1690494" algn="l"/>
                <a:tab pos="2113204" algn="l"/>
                <a:tab pos="2535906" algn="l"/>
                <a:tab pos="2958617" algn="l"/>
                <a:tab pos="3381328" algn="l"/>
                <a:tab pos="3804038" algn="l"/>
                <a:tab pos="4226740" algn="l"/>
                <a:tab pos="4649451" algn="l"/>
                <a:tab pos="5072162" algn="l"/>
                <a:tab pos="5494872" algn="l"/>
                <a:tab pos="5917574" algn="l"/>
                <a:tab pos="6340285" algn="l"/>
                <a:tab pos="6762995" algn="l"/>
                <a:tab pos="7185706" algn="l"/>
                <a:tab pos="7608408" algn="l"/>
                <a:tab pos="8031119" algn="l"/>
                <a:tab pos="8453829" algn="l"/>
              </a:tabLst>
              <a:defRPr sz="1800" b="0" i="0" u="none" strike="noStrike" kern="0" cap="none" spc="0" baseline="0">
                <a:solidFill>
                  <a:srgbClr val="000000"/>
                </a:solidFill>
                <a:uFillTx/>
              </a:defRPr>
            </a:pPr>
            <a:r>
              <a:rPr lang="it-IT" sz="1317" b="1" dirty="0">
                <a:solidFill>
                  <a:srgbClr val="000000"/>
                </a:solidFill>
                <a:latin typeface="Arial" pitchFamily="34"/>
                <a:ea typeface="SimSun" pitchFamily="2"/>
                <a:cs typeface="Arial" pitchFamily="34"/>
              </a:rPr>
              <a:t>Etichette di III tipo (ISO 14025):</a:t>
            </a:r>
            <a:r>
              <a:rPr lang="it-IT" sz="1317" dirty="0">
                <a:solidFill>
                  <a:srgbClr val="000000"/>
                </a:solidFill>
                <a:latin typeface="Arial" pitchFamily="34"/>
                <a:ea typeface="SimSun" pitchFamily="2"/>
                <a:cs typeface="Arial" pitchFamily="34"/>
              </a:rPr>
              <a:t> sono dichiarazioni ambientali di prodotto, conosciute anche come EPD (environmental product </a:t>
            </a:r>
            <a:r>
              <a:rPr lang="it-IT" sz="1317" dirty="0" err="1">
                <a:solidFill>
                  <a:srgbClr val="000000"/>
                </a:solidFill>
                <a:latin typeface="Arial" pitchFamily="34"/>
                <a:ea typeface="SimSun" pitchFamily="2"/>
                <a:cs typeface="Arial" pitchFamily="34"/>
              </a:rPr>
              <a:t>declaration</a:t>
            </a:r>
            <a:r>
              <a:rPr lang="it-IT" sz="1317" dirty="0">
                <a:solidFill>
                  <a:srgbClr val="000000"/>
                </a:solidFill>
                <a:latin typeface="Arial" pitchFamily="34"/>
                <a:ea typeface="SimSun" pitchFamily="2"/>
                <a:cs typeface="Arial" pitchFamily="34"/>
              </a:rPr>
              <a:t>), che informano su tutti gli aspetti e gli impatti ambientali legati al ciclo di vita del prodotto/servizio. Viene verificata da parte terza indipendente la loro conformità alle norme le norme ISO 14040 e ISO 14044.</a:t>
            </a:r>
          </a:p>
        </p:txBody>
      </p:sp>
      <p:sp>
        <p:nvSpPr>
          <p:cNvPr id="7" name="Segnaposto testo 2">
            <a:extLst>
              <a:ext uri="{FF2B5EF4-FFF2-40B4-BE49-F238E27FC236}">
                <a16:creationId xmlns:a16="http://schemas.microsoft.com/office/drawing/2014/main" id="{B5DC413D-7063-47B4-B314-0F20B1D56D1C}"/>
              </a:ext>
            </a:extLst>
          </p:cNvPr>
          <p:cNvSpPr txBox="1"/>
          <p:nvPr/>
        </p:nvSpPr>
        <p:spPr>
          <a:xfrm>
            <a:off x="2669383" y="1595403"/>
            <a:ext cx="8061576" cy="2890875"/>
          </a:xfrm>
          <a:prstGeom prst="rect">
            <a:avLst/>
          </a:prstGeom>
          <a:noFill/>
          <a:ln cap="flat">
            <a:noFill/>
          </a:ln>
        </p:spPr>
        <p:txBody>
          <a:bodyPr vert="horz" wrap="square" lIns="0" tIns="0" rIns="0" bIns="0" anchor="t" anchorCtr="1" compatLnSpc="1">
            <a:noAutofit/>
          </a:bodyPr>
          <a:lstStyle/>
          <a:p>
            <a:pPr algn="ctr" defTabSz="829544" hangingPunct="0">
              <a:spcAft>
                <a:spcPts val="1284"/>
              </a:spcAft>
              <a:defRPr sz="1800" b="0" i="0" u="none" strike="noStrike" kern="0" cap="none" spc="0" baseline="0">
                <a:solidFill>
                  <a:srgbClr val="000000"/>
                </a:solidFill>
                <a:uFillTx/>
              </a:defRPr>
            </a:pPr>
            <a:r>
              <a:rPr lang="en-US" sz="1694" b="1" dirty="0">
                <a:solidFill>
                  <a:srgbClr val="000000"/>
                </a:solidFill>
                <a:latin typeface="Arial" pitchFamily="34"/>
                <a:ea typeface="Microsoft YaHei" pitchFamily="2"/>
                <a:cs typeface="Arial" pitchFamily="2"/>
              </a:rPr>
              <a:t>Le ETICHETTE AMBIENTALI</a:t>
            </a:r>
          </a:p>
        </p:txBody>
      </p:sp>
      <p:sp>
        <p:nvSpPr>
          <p:cNvPr id="9" name="Titolo 1">
            <a:extLst>
              <a:ext uri="{FF2B5EF4-FFF2-40B4-BE49-F238E27FC236}">
                <a16:creationId xmlns:a16="http://schemas.microsoft.com/office/drawing/2014/main" id="{4904F472-5892-4724-9BBF-2B9EB3180309}"/>
              </a:ext>
            </a:extLst>
          </p:cNvPr>
          <p:cNvSpPr txBox="1">
            <a:spLocks/>
          </p:cNvSpPr>
          <p:nvPr/>
        </p:nvSpPr>
        <p:spPr>
          <a:xfrm>
            <a:off x="413112" y="246267"/>
            <a:ext cx="10507182" cy="749547"/>
          </a:xfrm>
          <a:prstGeom prst="rect">
            <a:avLst/>
          </a:prstGeom>
        </p:spPr>
        <p:txBody>
          <a:bodyPr/>
          <a:lst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a:lstStyle>
          <a:p>
            <a:r>
              <a:rPr lang="it-IT" sz="2000" dirty="0"/>
              <a:t>CAPITOLO1: </a:t>
            </a:r>
            <a:r>
              <a:rPr lang="it-IT" sz="2000" b="1" dirty="0"/>
              <a:t>le etichette ambientali di prodotto</a:t>
            </a:r>
            <a:endParaRPr lang="it-IT" sz="1814" dirty="0"/>
          </a:p>
        </p:txBody>
      </p:sp>
      <p:sp>
        <p:nvSpPr>
          <p:cNvPr id="8" name="Segnaposto numero diapositiva 3">
            <a:extLst>
              <a:ext uri="{FF2B5EF4-FFF2-40B4-BE49-F238E27FC236}">
                <a16:creationId xmlns:a16="http://schemas.microsoft.com/office/drawing/2014/main" id="{4F2CF4D9-A1D2-4F02-97AA-7897CD4D55F9}"/>
              </a:ext>
            </a:extLst>
          </p:cNvPr>
          <p:cNvSpPr txBox="1">
            <a:spLocks/>
          </p:cNvSpPr>
          <p:nvPr/>
        </p:nvSpPr>
        <p:spPr>
          <a:xfrm>
            <a:off x="8610600" y="635635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304153-AB0A-48EF-9773-766B89829996}" type="slidenum">
              <a:rPr lang="en-US" sz="1000" noProof="1" smtClean="0"/>
              <a:pPr algn="r"/>
              <a:t>9</a:t>
            </a:fld>
            <a:endParaRPr lang="en-US" sz="1000" noProof="1"/>
          </a:p>
        </p:txBody>
      </p:sp>
      <p:pic>
        <p:nvPicPr>
          <p:cNvPr id="4" name="Immagine 3">
            <a:extLst>
              <a:ext uri="{FF2B5EF4-FFF2-40B4-BE49-F238E27FC236}">
                <a16:creationId xmlns:a16="http://schemas.microsoft.com/office/drawing/2014/main" id="{645BFDB0-FF85-4DC3-AF3C-AF8C947C24B3}"/>
              </a:ext>
            </a:extLst>
          </p:cNvPr>
          <p:cNvPicPr>
            <a:picLocks noChangeAspect="1"/>
          </p:cNvPicPr>
          <p:nvPr/>
        </p:nvPicPr>
        <p:blipFill>
          <a:blip r:embed="rId3"/>
          <a:stretch>
            <a:fillRect/>
          </a:stretch>
        </p:blipFill>
        <p:spPr>
          <a:xfrm>
            <a:off x="261310" y="5945212"/>
            <a:ext cx="1572904" cy="451143"/>
          </a:xfrm>
          <a:prstGeom prst="rect">
            <a:avLst/>
          </a:prstGeom>
        </p:spPr>
      </p:pic>
      <p:pic>
        <p:nvPicPr>
          <p:cNvPr id="10" name="Immagine 9">
            <a:extLst>
              <a:ext uri="{FF2B5EF4-FFF2-40B4-BE49-F238E27FC236}">
                <a16:creationId xmlns:a16="http://schemas.microsoft.com/office/drawing/2014/main" id="{53B248E4-F371-40A0-8A0F-C23F5E7907C2}"/>
              </a:ext>
            </a:extLst>
          </p:cNvPr>
          <p:cNvPicPr>
            <a:picLocks noChangeAspect="1"/>
          </p:cNvPicPr>
          <p:nvPr/>
        </p:nvPicPr>
        <p:blipFill>
          <a:blip r:embed="rId4"/>
          <a:stretch>
            <a:fillRect/>
          </a:stretch>
        </p:blipFill>
        <p:spPr>
          <a:xfrm>
            <a:off x="10668478" y="5223858"/>
            <a:ext cx="1103472"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2913</Words>
  <Application>Microsoft Macintosh PowerPoint</Application>
  <PresentationFormat>Widescreen</PresentationFormat>
  <Paragraphs>504</Paragraphs>
  <Slides>40</Slides>
  <Notes>36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40</vt:i4>
      </vt:variant>
    </vt:vector>
  </HeadingPairs>
  <TitlesOfParts>
    <vt:vector size="49" baseType="lpstr">
      <vt:lpstr>Arial</vt:lpstr>
      <vt:lpstr>Calibri</vt:lpstr>
      <vt:lpstr>Calibri Light</vt:lpstr>
      <vt:lpstr>Lato</vt:lpstr>
      <vt:lpstr>Montserrat</vt:lpstr>
      <vt:lpstr>StarSymbol</vt:lpstr>
      <vt:lpstr>Tahoma</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Salvatore Ercolano</dc:creator>
  <cp:lastModifiedBy>Microsoft Office User</cp:lastModifiedBy>
  <cp:revision>26</cp:revision>
  <dcterms:created xsi:type="dcterms:W3CDTF">2020-03-27T16:53:34Z</dcterms:created>
  <dcterms:modified xsi:type="dcterms:W3CDTF">2021-04-29T18:01:00Z</dcterms:modified>
</cp:coreProperties>
</file>