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86" r:id="rId3"/>
    <p:sldId id="284" r:id="rId4"/>
    <p:sldId id="304" r:id="rId5"/>
    <p:sldId id="318" r:id="rId6"/>
    <p:sldId id="319" r:id="rId7"/>
    <p:sldId id="320" r:id="rId8"/>
    <p:sldId id="274" r:id="rId9"/>
    <p:sldId id="272" r:id="rId10"/>
    <p:sldId id="315" r:id="rId11"/>
    <p:sldId id="333" r:id="rId12"/>
    <p:sldId id="321" r:id="rId13"/>
    <p:sldId id="316" r:id="rId14"/>
    <p:sldId id="306" r:id="rId15"/>
    <p:sldId id="273" r:id="rId16"/>
    <p:sldId id="290" r:id="rId17"/>
    <p:sldId id="308" r:id="rId18"/>
    <p:sldId id="312" r:id="rId19"/>
    <p:sldId id="307" r:id="rId20"/>
    <p:sldId id="310" r:id="rId21"/>
    <p:sldId id="311" r:id="rId22"/>
    <p:sldId id="313" r:id="rId23"/>
    <p:sldId id="314" r:id="rId24"/>
    <p:sldId id="325" r:id="rId25"/>
    <p:sldId id="275" r:id="rId26"/>
    <p:sldId id="335" r:id="rId27"/>
    <p:sldId id="322" r:id="rId28"/>
    <p:sldId id="279" r:id="rId29"/>
    <p:sldId id="323" r:id="rId30"/>
    <p:sldId id="297" r:id="rId31"/>
    <p:sldId id="326" r:id="rId32"/>
    <p:sldId id="301" r:id="rId33"/>
    <p:sldId id="295" r:id="rId34"/>
    <p:sldId id="288" r:id="rId35"/>
    <p:sldId id="291" r:id="rId36"/>
    <p:sldId id="285" r:id="rId37"/>
    <p:sldId id="334" r:id="rId38"/>
    <p:sldId id="327" r:id="rId39"/>
    <p:sldId id="332" r:id="rId40"/>
    <p:sldId id="329" r:id="rId41"/>
    <p:sldId id="328" r:id="rId42"/>
    <p:sldId id="330" r:id="rId43"/>
    <p:sldId id="299" r:id="rId4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59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04" y="-5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6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DA777-4071-4B84-8147-4514AF6BDF4A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83811-3886-4021-B5C0-2F3ADEA19A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0902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68897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5610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878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261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61253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87CA11D-16CD-4D3A-B64B-E2C70E5C1178}" type="slidenum">
              <a:t>24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6406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2A3FB59-D43F-4091-A359-1B23AB3D1486}" type="slidenum">
              <a:t>29</a:t>
            </a:fld>
            <a:endParaRPr lang="it-IT" sz="1400" b="0" i="0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ea typeface="Arial Unicode MS" pitchFamily="2"/>
              <a:cs typeface="Tahoma" pitchFamily="2"/>
            </a:endParaRPr>
          </a:p>
        </p:txBody>
      </p:sp>
      <p:sp>
        <p:nvSpPr>
          <p:cNvPr id="3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2">
            <a:solidFill>
              <a:srgbClr val="808080"/>
            </a:solidFill>
            <a:prstDash val="solid"/>
          </a:ln>
        </p:spPr>
      </p:sp>
      <p:sp>
        <p:nvSpPr>
          <p:cNvPr id="4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8503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04996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309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0252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7388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8487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136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3172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60966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6558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3811-3886-4021-B5C0-2F3ADEA19A4D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46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1858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8286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344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874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035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033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45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783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4720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9256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2895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77C90-DEDB-4453-9FA6-6736C822E623}" type="datetimeFigureOut">
              <a:rPr lang="it-IT" smtClean="0"/>
              <a:t>21/06/16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650C6-3803-4316-B83C-3DC20CA8DBAB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905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png"/><Relationship Id="rId5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jpeg"/><Relationship Id="rId5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4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4" Type="http://schemas.openxmlformats.org/officeDocument/2006/relationships/hyperlink" Target="http://www.lascuoladiancel.it/" TargetMode="External"/><Relationship Id="rId5" Type="http://schemas.openxmlformats.org/officeDocument/2006/relationships/hyperlink" Target="http://www.airc.it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http://www.wwftrieste.it/" TargetMode="External"/><Relationship Id="rId3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4" Type="http://schemas.openxmlformats.org/officeDocument/2006/relationships/image" Target="../media/image42.jpeg"/><Relationship Id="rId5" Type="http://schemas.openxmlformats.org/officeDocument/2006/relationships/image" Target="../media/image43.jpeg"/><Relationship Id="rId6" Type="http://schemas.openxmlformats.org/officeDocument/2006/relationships/image" Target="../media/image44.jpeg"/><Relationship Id="rId7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2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png"/><Relationship Id="rId3" Type="http://schemas.openxmlformats.org/officeDocument/2006/relationships/image" Target="../media/image5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8.png"/><Relationship Id="rId3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2.png"/><Relationship Id="rId3" Type="http://schemas.openxmlformats.org/officeDocument/2006/relationships/image" Target="../media/image63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4.png"/><Relationship Id="rId3" Type="http://schemas.openxmlformats.org/officeDocument/2006/relationships/image" Target="../media/image65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025106" y="497983"/>
            <a:ext cx="3677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IV Unità didattica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1330" y="345788"/>
            <a:ext cx="2476500" cy="5715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9562753" y="1021202"/>
            <a:ext cx="1845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Progetto Scuola</a:t>
            </a:r>
            <a:endParaRPr lang="it-IT" sz="2000" b="1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619" y="65411"/>
            <a:ext cx="3275534" cy="323658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83893" y="990398"/>
            <a:ext cx="3219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Curlz MT" panose="04040404050702020202" pitchFamily="82" charset="0"/>
              </a:rPr>
              <a:t>Il frigorifero perfetto</a:t>
            </a:r>
            <a:endParaRPr lang="it-IT" sz="2800" b="1" dirty="0">
              <a:latin typeface="Curlz MT" panose="04040404050702020202" pitchFamily="82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3186" y="1683705"/>
            <a:ext cx="3474561" cy="51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71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403600" y="314960"/>
            <a:ext cx="513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r>
              <a:rPr lang="it-IT" dirty="0"/>
              <a:t>Come riporre gli alimenti in frigorifero?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373" y="776625"/>
            <a:ext cx="4167187" cy="585216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854960" y="1991360"/>
            <a:ext cx="11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4-5°C</a:t>
            </a:r>
            <a:endParaRPr lang="it-IT" sz="2400" b="1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342640" y="2987040"/>
            <a:ext cx="11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0-2°C</a:t>
            </a:r>
            <a:endParaRPr lang="it-IT" sz="24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905760" y="4236720"/>
            <a:ext cx="11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7-10°C</a:t>
            </a:r>
            <a:endParaRPr lang="it-IT" sz="24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415280" y="1767840"/>
            <a:ext cx="4693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Nel frigorifero la temperatura non è omogenea</a:t>
            </a:r>
          </a:p>
          <a:p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Gli alimenti maggiormente deperibili e a più alta possibilità di proliferazione di muffe e batteri, vanno conservati nel ripiano centrale, che garantisce una temperatura più bassa (0-2°C)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Il ripiano più profondo è quello ideale per riporre frutta e verdura (7-10°C)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I derivati del latte, con deperibilità intermedia, vanno riposti in alto (4-5°C)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Le uova vanno tenute da parte, per il rischio legato alla salmonella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283200" y="1157624"/>
            <a:ext cx="513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r>
              <a:rPr lang="it-IT" dirty="0" smtClean="0">
                <a:solidFill>
                  <a:srgbClr val="C00000"/>
                </a:solidFill>
              </a:rPr>
              <a:t>Il freddo addormenta cellule e batteri</a:t>
            </a:r>
            <a:endParaRPr lang="it-I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34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379644" y="157122"/>
            <a:ext cx="513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r>
              <a:rPr lang="it-IT" dirty="0" smtClean="0">
                <a:solidFill>
                  <a:srgbClr val="C00000"/>
                </a:solidFill>
              </a:rPr>
              <a:t>Vuoi contenere gli sprechi?</a:t>
            </a:r>
            <a:endParaRPr lang="it-IT" dirty="0">
              <a:solidFill>
                <a:srgbClr val="C0000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290" y="714187"/>
            <a:ext cx="4167187" cy="585216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3090695" y="2931902"/>
            <a:ext cx="11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1</a:t>
            </a:r>
            <a:r>
              <a:rPr lang="it-IT" sz="2400" b="1" dirty="0" smtClean="0"/>
              <a:t>°</a:t>
            </a:r>
            <a:endParaRPr lang="it-IT" sz="24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5415280" y="3777633"/>
            <a:ext cx="4693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Il primo alimenti che compri e metti in frigo, sarà anche il primo ad uscirne ed essere consumato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5283200" y="3167417"/>
            <a:ext cx="513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r>
              <a:rPr lang="it-IT" dirty="0" smtClean="0">
                <a:solidFill>
                  <a:srgbClr val="C00000"/>
                </a:solidFill>
              </a:rPr>
              <a:t>Segui la regola FIFO: First In First Out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228123" y="3409434"/>
            <a:ext cx="11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2°</a:t>
            </a:r>
            <a:endParaRPr lang="it-IT" sz="24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668884" y="2097434"/>
            <a:ext cx="11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3°</a:t>
            </a:r>
            <a:endParaRPr lang="it-IT" sz="24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690135" y="3020764"/>
            <a:ext cx="1198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4°</a:t>
            </a:r>
            <a:endParaRPr lang="it-IT" sz="2400" b="1" dirty="0"/>
          </a:p>
        </p:txBody>
      </p:sp>
      <p:sp>
        <p:nvSpPr>
          <p:cNvPr id="5" name="Freccia circolare in giù 4"/>
          <p:cNvSpPr/>
          <p:nvPr/>
        </p:nvSpPr>
        <p:spPr>
          <a:xfrm>
            <a:off x="3290363" y="1484173"/>
            <a:ext cx="3808942" cy="153659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794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3873923" y="393789"/>
            <a:ext cx="36364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/>
            </a:lvl1pPr>
          </a:lstStyle>
          <a:p>
            <a:r>
              <a:rPr lang="it-IT" sz="2400" dirty="0" smtClean="0">
                <a:latin typeface="Curlz MT" panose="04040404050702020202" pitchFamily="82" charset="0"/>
              </a:rPr>
              <a:t>Cosa c’è ancora da sapere sull’igiene degli alimenti…</a:t>
            </a:r>
            <a:endParaRPr lang="it-IT" sz="2400" dirty="0">
              <a:latin typeface="Curlz MT" panose="04040404050702020202" pitchFamily="82" charset="0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659316" y="2158826"/>
            <a:ext cx="5304346" cy="3436267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959487" y="1881526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SzPct val="45000"/>
              <a:buFont typeface="Wingdings" panose="05000000000000000000" pitchFamily="2" charset="2"/>
              <a:buChar char="v"/>
            </a:pPr>
            <a:r>
              <a:rPr lang="it-IT" dirty="0"/>
              <a:t>Scegliere alimenti in confezioni integre e controllare sempre la data di </a:t>
            </a:r>
            <a:r>
              <a:rPr lang="it-IT" dirty="0" smtClean="0"/>
              <a:t>scadenza</a:t>
            </a:r>
            <a:endParaRPr lang="it-IT" dirty="0"/>
          </a:p>
          <a:p>
            <a:pPr marL="285750" indent="-285750">
              <a:buSzPct val="45000"/>
              <a:buFont typeface="Wingdings" panose="05000000000000000000" pitchFamily="2" charset="2"/>
              <a:buChar char="v"/>
            </a:pPr>
            <a:r>
              <a:rPr lang="it-IT" dirty="0"/>
              <a:t>Non scegliere surgelati, con confezioni ricoperte da </a:t>
            </a:r>
            <a:r>
              <a:rPr lang="it-IT" dirty="0" smtClean="0"/>
              <a:t>brina</a:t>
            </a:r>
            <a:endParaRPr lang="it-IT" dirty="0"/>
          </a:p>
          <a:p>
            <a:pPr marL="285750" indent="-285750">
              <a:buSzPct val="45000"/>
              <a:buFont typeface="Wingdings" panose="05000000000000000000" pitchFamily="2" charset="2"/>
              <a:buChar char="v"/>
            </a:pPr>
            <a:r>
              <a:rPr lang="it-IT" dirty="0"/>
              <a:t>Utilizzare le buste apposite, per il trasporto degli alimenti </a:t>
            </a:r>
            <a:r>
              <a:rPr lang="it-IT" dirty="0" smtClean="0"/>
              <a:t>surgelati</a:t>
            </a:r>
            <a:endParaRPr lang="it-IT" dirty="0"/>
          </a:p>
          <a:p>
            <a:pPr marL="285750" indent="-285750">
              <a:buSzPct val="45000"/>
              <a:buFont typeface="Wingdings" panose="05000000000000000000" pitchFamily="2" charset="2"/>
              <a:buChar char="v"/>
            </a:pPr>
            <a:r>
              <a:rPr lang="it-IT" dirty="0"/>
              <a:t>Riporre gli alimenti acquistati nel frigorifero o nel congelatore entro 2 ore dall'acquisto. Il prima possibile in </a:t>
            </a:r>
            <a:r>
              <a:rPr lang="it-IT" dirty="0" smtClean="0"/>
              <a:t>estate</a:t>
            </a:r>
            <a:endParaRPr lang="it-IT" dirty="0"/>
          </a:p>
          <a:p>
            <a:pPr marL="285750" indent="-285750">
              <a:buSzPct val="45000"/>
              <a:buFont typeface="Wingdings" panose="05000000000000000000" pitchFamily="2" charset="2"/>
              <a:buChar char="v"/>
            </a:pPr>
            <a:r>
              <a:rPr lang="it-IT" dirty="0"/>
              <a:t>In frigo, conservare gli alimenti crudi in luoghi separati da quelli già cotti e </a:t>
            </a:r>
            <a:r>
              <a:rPr lang="it-IT" dirty="0" smtClean="0"/>
              <a:t>pronti</a:t>
            </a:r>
            <a:endParaRPr lang="it-IT" dirty="0"/>
          </a:p>
          <a:p>
            <a:pPr marL="285750" indent="-285750">
              <a:buSzPct val="45000"/>
              <a:buFont typeface="Wingdings" panose="05000000000000000000" pitchFamily="2" charset="2"/>
              <a:buChar char="v"/>
            </a:pPr>
            <a:r>
              <a:rPr lang="it-IT" dirty="0"/>
              <a:t>Riporre gli alimenti in frigo puliti </a:t>
            </a:r>
            <a:r>
              <a:rPr lang="it-IT" dirty="0" smtClean="0"/>
              <a:t>e bel </a:t>
            </a:r>
            <a:r>
              <a:rPr lang="it-IT" dirty="0"/>
              <a:t>coperti con contenitori appositi </a:t>
            </a:r>
            <a:endParaRPr lang="it-IT" dirty="0" smtClean="0"/>
          </a:p>
          <a:p>
            <a:pPr marL="285750" indent="-285750">
              <a:buSzPct val="45000"/>
              <a:buFont typeface="Wingdings" panose="05000000000000000000" pitchFamily="2" charset="2"/>
              <a:buChar char="v"/>
            </a:pPr>
            <a:r>
              <a:rPr lang="it-IT" dirty="0" smtClean="0"/>
              <a:t>Pulire </a:t>
            </a:r>
            <a:r>
              <a:rPr lang="it-IT" dirty="0"/>
              <a:t>e sbrinare costantemente il frigorifero</a:t>
            </a:r>
          </a:p>
        </p:txBody>
      </p:sp>
    </p:spTree>
    <p:extLst>
      <p:ext uri="{BB962C8B-B14F-4D97-AF65-F5344CB8AC3E}">
        <p14:creationId xmlns:p14="http://schemas.microsoft.com/office/powerpoint/2010/main" val="4271126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214081" y="330347"/>
            <a:ext cx="831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pPr algn="ctr"/>
            <a:r>
              <a:rPr lang="it-IT" dirty="0"/>
              <a:t>C</a:t>
            </a:r>
            <a:r>
              <a:rPr lang="it-IT" dirty="0" smtClean="0"/>
              <a:t>ome </a:t>
            </a:r>
            <a:r>
              <a:rPr lang="it-IT" dirty="0"/>
              <a:t>faccio a capire se è saltata la </a:t>
            </a:r>
            <a:r>
              <a:rPr lang="it-IT" dirty="0" smtClean="0"/>
              <a:t>corrente nel frigorifero?</a:t>
            </a:r>
          </a:p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(e proteggermi dalle tossinfezioni alimentari?)</a:t>
            </a:r>
            <a:endParaRPr lang="it-IT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1461" y="1991252"/>
            <a:ext cx="5143500" cy="35256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18"/>
          <a:stretch/>
        </p:blipFill>
        <p:spPr>
          <a:xfrm>
            <a:off x="863028" y="1761902"/>
            <a:ext cx="2938409" cy="324446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754993" y="1178673"/>
            <a:ext cx="3829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sz="2800" dirty="0" smtClean="0"/>
              <a:t>Dillo a mamma e papà!</a:t>
            </a:r>
            <a:endParaRPr lang="it-IT" sz="28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462337" y="1350390"/>
            <a:ext cx="19007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Riempio di acqua e ripongo in freezer, perché si formi il ghiaccio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575405" y="4568324"/>
            <a:ext cx="19212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Prima di partire in vacanza, ripongo i cubetti di ghiaccio in posizione verticale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8270697" y="5857036"/>
            <a:ext cx="2963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Al ritorno, se il ghiaccio è sparito, il frigo non è sicuro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36305" y="1240228"/>
            <a:ext cx="626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1</a:t>
            </a:r>
            <a:endParaRPr lang="it-IT" sz="2000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3575405" y="4244979"/>
            <a:ext cx="626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2</a:t>
            </a:r>
            <a:endParaRPr lang="it-IT" sz="20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7957335" y="5810419"/>
            <a:ext cx="626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3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1033691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932779" y="474894"/>
            <a:ext cx="4227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r>
              <a:rPr lang="it-IT" dirty="0" smtClean="0"/>
              <a:t>Come lavo la frutta e la verdura</a:t>
            </a:r>
            <a:endParaRPr lang="it-IT" dirty="0"/>
          </a:p>
        </p:txBody>
      </p:sp>
      <p:sp>
        <p:nvSpPr>
          <p:cNvPr id="5" name="Segnaposto testo 2"/>
          <p:cNvSpPr txBox="1">
            <a:spLocks/>
          </p:cNvSpPr>
          <p:nvPr/>
        </p:nvSpPr>
        <p:spPr>
          <a:xfrm>
            <a:off x="822499" y="1882058"/>
            <a:ext cx="51467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2400" dirty="0"/>
              <a:t>Riempire una bacinella nel lavandino con frutta e verdure, lasciar correre l'acqua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2400" dirty="0"/>
              <a:t>Aggiungere una tazza di aceto e lasciare agire per 10 minuti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2400" dirty="0" smtClean="0"/>
              <a:t>Risciacquare abbondantemente con acqua</a:t>
            </a:r>
            <a:endParaRPr lang="it-IT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2400" dirty="0" smtClean="0"/>
              <a:t>Aggiungere (eventualmente) bicarbonato </a:t>
            </a:r>
            <a:r>
              <a:rPr lang="it-IT" sz="2400" dirty="0"/>
              <a:t>(</a:t>
            </a:r>
            <a:r>
              <a:rPr lang="it-IT" sz="2400" dirty="0" smtClean="0"/>
              <a:t>alcalinizzante)</a:t>
            </a:r>
            <a:endParaRPr lang="it-IT" sz="24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796" y="2944677"/>
            <a:ext cx="4762745" cy="318786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335219" y="1869035"/>
            <a:ext cx="4905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r>
              <a:rPr lang="it-IT" dirty="0" smtClean="0">
                <a:solidFill>
                  <a:srgbClr val="C00000"/>
                </a:solidFill>
              </a:rPr>
              <a:t>Come rendere difficile la vita dei microbi</a:t>
            </a:r>
            <a:endParaRPr lang="it-IT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986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/>
          <p:cNvSpPr txBox="1"/>
          <p:nvPr/>
        </p:nvSpPr>
        <p:spPr>
          <a:xfrm>
            <a:off x="2326640" y="5080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Congelamento e surgelamento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466407" y="1805398"/>
            <a:ext cx="90099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Congelamento (</a:t>
            </a:r>
            <a:r>
              <a:rPr lang="it-IT" dirty="0" smtClean="0"/>
              <a:t>domestico). Temperatura a -18°C. Blocco di tutte le reazioni metaboliche. Formazione di macro-cristalli di ghiaccio, che possono alterare le cellule in un processo di scongelamento incongruo</a:t>
            </a:r>
            <a:endParaRPr lang="it-IT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Surgelamento (industriale</a:t>
            </a:r>
            <a:r>
              <a:rPr lang="it-IT" dirty="0" smtClean="0"/>
              <a:t>). Sarebbe un congelamento molto rapido con T inferiore a -18°C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551398" y="3749127"/>
            <a:ext cx="8743308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Scongelare i </a:t>
            </a:r>
            <a:r>
              <a:rPr lang="it-IT" dirty="0" smtClean="0"/>
              <a:t> prodotti </a:t>
            </a:r>
            <a:r>
              <a:rPr lang="it-IT" b="1" dirty="0" smtClean="0">
                <a:solidFill>
                  <a:srgbClr val="7030A0"/>
                </a:solidFill>
              </a:rPr>
              <a:t>CONGELATI </a:t>
            </a:r>
            <a:r>
              <a:rPr lang="it-IT" dirty="0"/>
              <a:t>non a temperatura ambiente ma in frigorifero, </a:t>
            </a:r>
            <a:r>
              <a:rPr lang="it-IT" dirty="0" smtClean="0"/>
              <a:t>nel microonde. </a:t>
            </a:r>
            <a:r>
              <a:rPr lang="it-IT" b="1" dirty="0" smtClean="0">
                <a:solidFill>
                  <a:srgbClr val="7030A0"/>
                </a:solidFill>
              </a:rPr>
              <a:t>Non cuocere direttamente l’alimento congelato ad alte temperature</a:t>
            </a:r>
            <a:endParaRPr lang="it-IT" b="1" dirty="0">
              <a:solidFill>
                <a:srgbClr val="7030A0"/>
              </a:solidFill>
            </a:endParaRPr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551398" y="5402494"/>
            <a:ext cx="8743308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I prodotti  </a:t>
            </a:r>
            <a:r>
              <a:rPr lang="it-IT" b="1" dirty="0" smtClean="0">
                <a:solidFill>
                  <a:srgbClr val="7030A0"/>
                </a:solidFill>
              </a:rPr>
              <a:t>SURGELATI </a:t>
            </a:r>
            <a:r>
              <a:rPr lang="it-IT" dirty="0" smtClean="0"/>
              <a:t>possono invece essere cotti direttamente ad alte temperature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554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3779520" y="46736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Scongelamento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77864" y="1751270"/>
            <a:ext cx="61772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b="1" dirty="0" smtClean="0">
                <a:solidFill>
                  <a:srgbClr val="7030A0"/>
                </a:solidFill>
              </a:rPr>
              <a:t>IN FRIGORIFERO. Attenzione che l’acqua risultante non contatti gli alimenti. Buon metodo</a:t>
            </a:r>
          </a:p>
          <a:p>
            <a:endParaRPr lang="it-IT" b="1" dirty="0">
              <a:solidFill>
                <a:srgbClr val="7030A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b="1" dirty="0" smtClean="0">
                <a:solidFill>
                  <a:srgbClr val="7030A0"/>
                </a:solidFill>
              </a:rPr>
              <a:t>FORNO A MICROONDE. Scongelamento rapido e uniforme. E’ un metodo sicuro</a:t>
            </a:r>
          </a:p>
          <a:p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IN ACQUA BOLLENTE, OLIO CALDO O IN FORNO.  Un metodo di scongelamento che permette di iniziare subito la cottura. Ma può danneggiare il prodotto e le proprietà nutrizionali</a:t>
            </a:r>
          </a:p>
          <a:p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IN ACQUA CORRENTE FREDDA. E’ il meno sicuro dal punto di vista igienico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5344" y="4005005"/>
            <a:ext cx="3769474" cy="232517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5344" y="1000242"/>
            <a:ext cx="3769474" cy="2572273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74265" y="5153317"/>
            <a:ext cx="1417032" cy="91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56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4795520" y="16256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I surgelati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9144000" y="5938464"/>
            <a:ext cx="29692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www.fondazioneveronesi.it</a:t>
            </a:r>
            <a:endParaRPr lang="it-IT" i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24675" y="1613043"/>
            <a:ext cx="64932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Va sfatata l’idea che i cibi freschi, una volta surgelati, perdano il loro potere nutrizionale</a:t>
            </a:r>
            <a:r>
              <a:rPr lang="it-IT" dirty="0" smtClean="0"/>
              <a:t>. Se il </a:t>
            </a:r>
            <a:r>
              <a:rPr lang="it-IT" dirty="0"/>
              <a:t>procedimento di surgelazione è corretto ed i cibi freschi vengono portati a una temperatura di -18°C in tempi molto rapidi, l’acqua contenuta al loro interno forma dei cristalli di ghiaccio molto piccoli e ugualmente distribuiti che causano alle cellule dell’alimento lesioni </a:t>
            </a:r>
            <a:r>
              <a:rPr lang="it-IT" dirty="0" smtClean="0"/>
              <a:t>irrilevanti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924675" y="3503286"/>
            <a:ext cx="66165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Oggi è possibile </a:t>
            </a:r>
            <a:r>
              <a:rPr lang="it-IT" dirty="0"/>
              <a:t>scegliere tra moltissimi </a:t>
            </a:r>
            <a:r>
              <a:rPr lang="it-IT" dirty="0" smtClean="0"/>
              <a:t>prodotti: </a:t>
            </a:r>
            <a:r>
              <a:rPr lang="it-IT" b="1" dirty="0" smtClean="0"/>
              <a:t>verdura </a:t>
            </a:r>
            <a:r>
              <a:rPr lang="it-IT" b="1" dirty="0"/>
              <a:t>a </a:t>
            </a:r>
            <a:r>
              <a:rPr lang="it-IT" b="1" dirty="0" smtClean="0"/>
              <a:t>foglia</a:t>
            </a:r>
            <a:r>
              <a:rPr lang="it-IT" dirty="0" smtClean="0"/>
              <a:t>, </a:t>
            </a:r>
            <a:r>
              <a:rPr lang="it-IT" b="1" dirty="0" smtClean="0"/>
              <a:t>patate, minestrone </a:t>
            </a:r>
            <a:r>
              <a:rPr lang="it-IT" b="1" dirty="0"/>
              <a:t>a </a:t>
            </a:r>
            <a:r>
              <a:rPr lang="it-IT" b="1" dirty="0" smtClean="0"/>
              <a:t>dadini, legumi, carne </a:t>
            </a:r>
            <a:r>
              <a:rPr lang="it-IT" b="1" dirty="0"/>
              <a:t>sia rossa che bianca (pollo, coniglio) </a:t>
            </a:r>
            <a:r>
              <a:rPr lang="it-IT" b="1" dirty="0" smtClean="0"/>
              <a:t>, pesce </a:t>
            </a:r>
            <a:r>
              <a:rPr lang="it-IT" b="1" dirty="0"/>
              <a:t>fra il quale sono ottimi il merluzzo atlantico, il nasello, i pesci piatti e magri come la sogliola e la </a:t>
            </a:r>
            <a:r>
              <a:rPr lang="it-IT" b="1" dirty="0" smtClean="0"/>
              <a:t>platessa, </a:t>
            </a:r>
            <a:r>
              <a:rPr lang="it-IT" b="1" dirty="0"/>
              <a:t>i molluschi e i crostacei.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821933" y="944808"/>
            <a:ext cx="115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Mantengono le proprietà nutrizionali, possono ridurre alcune proprietà organolettiche (odore, sapore, consistenza)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21933" y="5116531"/>
            <a:ext cx="7448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C00000"/>
                </a:solidFill>
              </a:rPr>
              <a:t>Il grasso non ama il freddo!</a:t>
            </a:r>
          </a:p>
          <a:p>
            <a:r>
              <a:rPr lang="it-IT" dirty="0" smtClean="0"/>
              <a:t>I pesci grassi in freezer durano meno</a:t>
            </a:r>
          </a:p>
          <a:p>
            <a:r>
              <a:rPr lang="it-IT" dirty="0" smtClean="0"/>
              <a:t>I ceci si surgelano con difficoltà. Molto formaggi peggiorano le loro qualità organolettiche nel congelamento</a:t>
            </a:r>
            <a:endParaRPr lang="it-IT" dirty="0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7942" y="2178122"/>
            <a:ext cx="4567016" cy="30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92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626910" y="273953"/>
            <a:ext cx="6461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dirty="0"/>
              <a:t>C’è verdura e verdura</a:t>
            </a: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7895" y="1547376"/>
            <a:ext cx="4937760" cy="127404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57895" y="3027680"/>
            <a:ext cx="4937760" cy="3601752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759" y="1405136"/>
            <a:ext cx="4737259" cy="3552944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>
          <a:xfrm>
            <a:off x="6857894" y="4485640"/>
            <a:ext cx="3688185" cy="10668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940560" y="5537200"/>
            <a:ext cx="2509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Solo spinaci biologici!</a:t>
            </a:r>
            <a:endParaRPr lang="it-IT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279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626910" y="365818"/>
            <a:ext cx="64619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dirty="0"/>
              <a:t>C’è verdura e verdura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586" y="1404619"/>
            <a:ext cx="5832668" cy="2534922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033520" y="2042160"/>
            <a:ext cx="1473200" cy="62992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7703" y="1323339"/>
            <a:ext cx="4437902" cy="297434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6663" y="4424204"/>
            <a:ext cx="4426857" cy="2240756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7152640" y="2499360"/>
            <a:ext cx="3078480" cy="92456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371600" y="4704080"/>
            <a:ext cx="38709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Solo il 65% di spinaci</a:t>
            </a:r>
          </a:p>
          <a:p>
            <a:endParaRPr lang="it-IT" sz="2000" dirty="0">
              <a:solidFill>
                <a:srgbClr val="002060"/>
              </a:solidFill>
            </a:endParaRPr>
          </a:p>
          <a:p>
            <a:r>
              <a:rPr lang="it-IT" sz="2000" dirty="0" smtClean="0">
                <a:solidFill>
                  <a:srgbClr val="002060"/>
                </a:solidFill>
              </a:rPr>
              <a:t>Incremento calorico per grassi e zuccheri!</a:t>
            </a:r>
            <a:endParaRPr lang="it-IT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37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16000" y="607089"/>
            <a:ext cx="34768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Oggi parleremo dì…</a:t>
            </a:r>
            <a:endParaRPr lang="it-IT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016000" y="1269444"/>
            <a:ext cx="994664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Come conservare gli alimenti con il freddo</a:t>
            </a:r>
            <a:endParaRPr lang="it-IT" dirty="0" smtClean="0"/>
          </a:p>
          <a:p>
            <a:endParaRPr lang="it-IT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La refrigerazione e come riporre gli alimenti in frigorifero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Proteggersi dalle infezioni, tossinfezioni e intossicazioni alimentari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Il congelamento e lo scongelamento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I surgelati</a:t>
            </a:r>
          </a:p>
          <a:p>
            <a:endParaRPr lang="it-IT" dirty="0" smtClean="0"/>
          </a:p>
          <a:p>
            <a:r>
              <a:rPr lang="it-IT" b="1" dirty="0"/>
              <a:t>Contenitori e pellicole per alimenti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Quale pellicola scelgo?</a:t>
            </a:r>
            <a:endParaRPr lang="it-I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Quale contenitore uso?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Saper interpretare i simboli sui contenitori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La storia di Concetta e la pellicola perfetta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016000" y="5255786"/>
            <a:ext cx="101281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Obiettivi: </a:t>
            </a:r>
            <a:r>
              <a:rPr lang="it-IT" dirty="0" smtClean="0"/>
              <a:t>Comprendere le modalità di conservazione degli alimenti in frigorifero. Evitare le infezioni, </a:t>
            </a:r>
            <a:r>
              <a:rPr lang="it-IT" dirty="0" err="1"/>
              <a:t>tossinfenzioni</a:t>
            </a:r>
            <a:r>
              <a:rPr lang="it-IT" dirty="0"/>
              <a:t> </a:t>
            </a:r>
            <a:r>
              <a:rPr lang="it-IT" dirty="0" smtClean="0"/>
              <a:t>, intossicazioni e  alimentari e limitare gli sprechi. Sfatare i miti sugli alimenti surgelati e saper scegliere il giusto prodotto nel refrigeratore del supermercato. Saper utilizzare le pellicole e </a:t>
            </a:r>
            <a:r>
              <a:rPr lang="it-IT" dirty="0"/>
              <a:t>i contenitori  </a:t>
            </a:r>
            <a:r>
              <a:rPr lang="it-IT" dirty="0" smtClean="0"/>
              <a:t>per gli alimenti in sicurezza. </a:t>
            </a:r>
          </a:p>
        </p:txBody>
      </p:sp>
    </p:spTree>
    <p:extLst>
      <p:ext uri="{BB962C8B-B14F-4D97-AF65-F5344CB8AC3E}">
        <p14:creationId xmlns:p14="http://schemas.microsoft.com/office/powerpoint/2010/main" val="2706840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595880" y="452118"/>
            <a:ext cx="7863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dirty="0"/>
              <a:t>C’è </a:t>
            </a:r>
            <a:r>
              <a:rPr lang="it-IT" dirty="0" smtClean="0"/>
              <a:t>hamburger e hamburger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8258" y="2082800"/>
            <a:ext cx="4683091" cy="3191192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880" y="2082800"/>
            <a:ext cx="4653280" cy="308906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1423669" y="4971540"/>
            <a:ext cx="4297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>
                <a:solidFill>
                  <a:srgbClr val="002060"/>
                </a:solidFill>
              </a:defRPr>
            </a:lvl1pPr>
          </a:lstStyle>
          <a:p>
            <a:r>
              <a:rPr lang="it-IT" dirty="0"/>
              <a:t>100% carne (da accertare in etichetta)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8223251" y="4934200"/>
            <a:ext cx="3266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>
                <a:solidFill>
                  <a:srgbClr val="002060"/>
                </a:solidFill>
              </a:defRPr>
            </a:lvl1pPr>
          </a:lstStyle>
          <a:p>
            <a:r>
              <a:rPr lang="it-IT" dirty="0" smtClean="0"/>
              <a:t>E qui?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2174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040" y="1745136"/>
            <a:ext cx="5008880" cy="3325126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595880" y="452118"/>
            <a:ext cx="78638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dirty="0"/>
              <a:t>C’è </a:t>
            </a:r>
            <a:r>
              <a:rPr lang="it-IT" dirty="0" smtClean="0"/>
              <a:t>hamburger e hamburger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979" y="2117225"/>
            <a:ext cx="5092141" cy="2562568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2283460" y="6174747"/>
            <a:ext cx="799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>
                <a:solidFill>
                  <a:srgbClr val="002060"/>
                </a:solidFill>
              </a:defRPr>
            </a:lvl1pPr>
          </a:lstStyle>
          <a:p>
            <a:r>
              <a:rPr lang="it-IT" b="1" dirty="0">
                <a:solidFill>
                  <a:srgbClr val="C00000"/>
                </a:solidFill>
              </a:rPr>
              <a:t>La differenza non sta nella temperatura, ma nella qualità degli ingredienti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278880" y="4919438"/>
            <a:ext cx="38709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002060"/>
                </a:solidFill>
              </a:rPr>
              <a:t>Solo il 73% carne bovina</a:t>
            </a:r>
          </a:p>
          <a:p>
            <a:r>
              <a:rPr lang="it-IT" sz="2000" dirty="0" smtClean="0">
                <a:solidFill>
                  <a:srgbClr val="002060"/>
                </a:solidFill>
              </a:rPr>
              <a:t>Incremento calorico per la presenza di farine!</a:t>
            </a:r>
            <a:endParaRPr lang="it-IT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508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2529840" y="447040"/>
            <a:ext cx="7335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E nella </a:t>
            </a:r>
            <a:r>
              <a:rPr lang="it-IT" sz="4800" dirty="0" err="1" smtClean="0">
                <a:solidFill>
                  <a:srgbClr val="C00000"/>
                </a:solidFill>
                <a:latin typeface="Curlz MT" panose="04040404050702020202" pitchFamily="82" charset="0"/>
              </a:rPr>
              <a:t>spinacetta</a:t>
            </a:r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 cosa trovo?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1519" y="2033766"/>
            <a:ext cx="5284685" cy="425527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688" y="1503680"/>
            <a:ext cx="4562272" cy="384048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78688" y="5569803"/>
            <a:ext cx="4580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Solo il 38% di carne separata meccanicamente</a:t>
            </a:r>
          </a:p>
          <a:p>
            <a:r>
              <a:rPr lang="it-IT" dirty="0" smtClean="0"/>
              <a:t>Olio di palma</a:t>
            </a:r>
          </a:p>
          <a:p>
            <a:r>
              <a:rPr lang="it-IT" dirty="0" smtClean="0"/>
              <a:t>Nitrito di sodio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671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2529840" y="447040"/>
            <a:ext cx="7335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E nella </a:t>
            </a:r>
            <a:r>
              <a:rPr lang="it-IT" sz="4800" dirty="0" err="1" smtClean="0">
                <a:solidFill>
                  <a:srgbClr val="C00000"/>
                </a:solidFill>
                <a:latin typeface="Curlz MT" panose="04040404050702020202" pitchFamily="82" charset="0"/>
              </a:rPr>
              <a:t>spinacetta</a:t>
            </a:r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 cosa trovo?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00" y="1605914"/>
            <a:ext cx="3421380" cy="256603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013200" y="1950720"/>
            <a:ext cx="73761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b="1" dirty="0" smtClean="0"/>
              <a:t>Carne separata meccanicamente. </a:t>
            </a:r>
          </a:p>
          <a:p>
            <a:r>
              <a:rPr lang="it-IT" dirty="0" smtClean="0"/>
              <a:t>Non si tratta di una carne di prima scelta. Anche nota come «poltiglia rosa» viene ricavata dalle carcasse degli animali, con procedure chimiche e fisiche.</a:t>
            </a:r>
          </a:p>
          <a:p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b="1" dirty="0" smtClean="0"/>
              <a:t>Olio di palma</a:t>
            </a:r>
          </a:p>
          <a:p>
            <a:r>
              <a:rPr lang="it-IT" dirty="0" smtClean="0"/>
              <a:t>L’avversione per questo prodotto è soprattutto di natura ambientalista. I campi delle palme da olio, crescono a spese delle foreste. Infatti queste vengono distrutte per dare spazio vitale alle palme. Acquista solo prodotti che attestino una gestione responsabile dell’olio di palma</a:t>
            </a:r>
          </a:p>
          <a:p>
            <a:endParaRPr lang="it-IT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b="1" dirty="0" smtClean="0"/>
              <a:t>Nitrito di sodio. </a:t>
            </a:r>
          </a:p>
          <a:p>
            <a:r>
              <a:rPr lang="it-IT" dirty="0" smtClean="0"/>
              <a:t>I nitriti e i nitrati, utilizzati soprattutto nelle conservazioni delle carni e degli insaccati, possono subire delle modificazioni chimiche che li trasformano in </a:t>
            </a:r>
            <a:r>
              <a:rPr lang="it-IT" dirty="0" err="1" smtClean="0"/>
              <a:t>nitrosammine</a:t>
            </a:r>
            <a:r>
              <a:rPr lang="it-IT" dirty="0" smtClean="0"/>
              <a:t>, molecole potenzialmente cancerogene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54000" y="6096000"/>
            <a:ext cx="257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hlinkClick r:id="rId4"/>
              </a:rPr>
              <a:t>www.lascuoladiancel.it</a:t>
            </a:r>
            <a:endParaRPr lang="it-IT" dirty="0" smtClean="0"/>
          </a:p>
          <a:p>
            <a:r>
              <a:rPr lang="it-IT" dirty="0" smtClean="0">
                <a:hlinkClick r:id="rId5"/>
              </a:rPr>
              <a:t>www.airc.it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53424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53214" y="410962"/>
            <a:ext cx="5573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dirty="0"/>
              <a:t>OCCHIO </a:t>
            </a:r>
            <a:r>
              <a:rPr lang="it-IT" dirty="0" smtClean="0"/>
              <a:t>anche a ...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091540" y="1620511"/>
            <a:ext cx="8123135" cy="1773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285750" indent="-285750">
              <a:buFont typeface="Wingdings" panose="05000000000000000000" pitchFamily="2" charset="2"/>
              <a:buChar char="v"/>
              <a:defRPr b="1"/>
            </a:lvl1pPr>
          </a:lstStyle>
          <a:p>
            <a:pPr marL="0" indent="0">
              <a:buNone/>
            </a:pPr>
            <a:r>
              <a:rPr lang="it-IT" dirty="0"/>
              <a:t>NITRATI (E249, E250) E NITRITI (E251, E252)</a:t>
            </a:r>
          </a:p>
          <a:p>
            <a:r>
              <a:rPr lang="it-IT" b="0" dirty="0"/>
              <a:t>Si trovano in salumi, insaccati e carni lavorate.</a:t>
            </a:r>
          </a:p>
          <a:p>
            <a:r>
              <a:rPr lang="it-IT" b="0" dirty="0"/>
              <a:t>I nitrati , in piccole quantità non sono pericolosi mentre i nitriti, legandosi alle ammine presenti in altri cibi, formano le </a:t>
            </a:r>
            <a:r>
              <a:rPr lang="it-IT" b="0" dirty="0" err="1"/>
              <a:t>nitrosammine</a:t>
            </a:r>
            <a:r>
              <a:rPr lang="it-IT" b="0" dirty="0"/>
              <a:t>, considerate potenzialmente cancerogene</a:t>
            </a:r>
          </a:p>
          <a:p>
            <a:endParaRPr lang="it-IT" b="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091540" y="3813275"/>
            <a:ext cx="8033236" cy="1773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marL="285750" indent="-285750">
              <a:buFont typeface="Wingdings" panose="05000000000000000000" pitchFamily="2" charset="2"/>
              <a:buChar char="v"/>
              <a:defRPr b="1"/>
            </a:lvl1pPr>
          </a:lstStyle>
          <a:p>
            <a:pPr marL="0" indent="0">
              <a:buNone/>
            </a:pPr>
            <a:r>
              <a:rPr lang="it-IT" dirty="0"/>
              <a:t>POLIFOSFATI (E450)</a:t>
            </a:r>
          </a:p>
          <a:p>
            <a:r>
              <a:rPr lang="it-IT" b="0" dirty="0"/>
              <a:t>Si trovano in insaccati cotti, prosciutto cotto, formaggi fusi, per renderli più morbidi e gustosi. Possono dare problemi digestivi in quanto forniscono all'organismo dosi massicce di </a:t>
            </a:r>
            <a:r>
              <a:rPr lang="it-IT" b="0" dirty="0" smtClean="0"/>
              <a:t>fosforo </a:t>
            </a:r>
            <a:r>
              <a:rPr lang="it-IT" b="0" dirty="0"/>
              <a:t>(un eccesso di fosforo determina una perdita di </a:t>
            </a:r>
            <a:r>
              <a:rPr lang="it-IT" b="0" dirty="0" smtClean="0"/>
              <a:t>calcio </a:t>
            </a:r>
            <a:r>
              <a:rPr lang="it-IT" b="0" dirty="0"/>
              <a:t>a danno di denti ed ossa)</a:t>
            </a:r>
          </a:p>
          <a:p>
            <a:r>
              <a:rPr lang="it-IT" b="0" dirty="0"/>
              <a:t>Da evitare </a:t>
            </a:r>
            <a:r>
              <a:rPr lang="it-IT" b="0" dirty="0" smtClean="0"/>
              <a:t>nell'alimentazione </a:t>
            </a:r>
            <a:r>
              <a:rPr lang="it-IT" b="0" dirty="0"/>
              <a:t>dei bambini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3652" y="830997"/>
            <a:ext cx="1630368" cy="225258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0386" y="3402313"/>
            <a:ext cx="2036901" cy="28238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54199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129085" y="226431"/>
            <a:ext cx="3891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Tieni a mente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126789" y="1834470"/>
            <a:ext cx="47911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2000" dirty="0" smtClean="0"/>
              <a:t>Che sia in freezer, nella credenza o sulla scrivania della tua cameretta, di tutto quel che mangi, leggi sempre l’etichetta!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sz="20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it-IT" sz="20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137530" y="1935743"/>
            <a:ext cx="5625101" cy="364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002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42856" y="165596"/>
            <a:ext cx="7335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Dove ripongo il cibo?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715785" y="1720954"/>
            <a:ext cx="83426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Nessun contenitore è inerte al 100%, quindi nel metterlo a contatto con gli alimenti dobbiamo prestare attenzione che nulla passi dal contenitore al cibo</a:t>
            </a:r>
          </a:p>
          <a:p>
            <a:endParaRPr lang="it-IT" dirty="0"/>
          </a:p>
          <a:p>
            <a:r>
              <a:rPr lang="it-IT" dirty="0" smtClean="0"/>
              <a:t>Alcune di queste sostanze, infatti, potrebbero recare danno alla salute ed agire come </a:t>
            </a:r>
            <a:r>
              <a:rPr lang="it-IT" b="1" dirty="0" smtClean="0">
                <a:solidFill>
                  <a:srgbClr val="7030A0"/>
                </a:solidFill>
              </a:rPr>
              <a:t>interferenti endocrini</a:t>
            </a:r>
            <a:r>
              <a:rPr lang="it-IT" dirty="0" smtClean="0"/>
              <a:t>. Ovvero agenti in grado di interferire con le ghiandole endocrine (tiroide, testicoli, ovaie) arrecando danno</a:t>
            </a:r>
          </a:p>
          <a:p>
            <a:endParaRPr lang="it-IT" dirty="0"/>
          </a:p>
          <a:p>
            <a:r>
              <a:rPr lang="it-IT" dirty="0" smtClean="0"/>
              <a:t>Per proteggerci dobbiamo conoscere i materiali che compongono i contenitori e le pellicole, e leggere sempre con grande attenzione le istruzioni riportate sulle confezioni</a:t>
            </a:r>
          </a:p>
          <a:p>
            <a:endParaRPr lang="it-IT" dirty="0"/>
          </a:p>
          <a:p>
            <a:r>
              <a:rPr lang="it-IT" b="1" dirty="0" smtClean="0">
                <a:solidFill>
                  <a:srgbClr val="7030A0"/>
                </a:solidFill>
              </a:rPr>
              <a:t>Alcuni interferenti endocrini sono: </a:t>
            </a:r>
            <a:r>
              <a:rPr lang="it-IT" b="1" dirty="0" err="1" smtClean="0">
                <a:solidFill>
                  <a:srgbClr val="7030A0"/>
                </a:solidFill>
              </a:rPr>
              <a:t>bisfenolo</a:t>
            </a:r>
            <a:r>
              <a:rPr lang="it-IT" b="1" dirty="0" smtClean="0">
                <a:solidFill>
                  <a:srgbClr val="7030A0"/>
                </a:solidFill>
              </a:rPr>
              <a:t> A, ftalati, metalli pesanti, </a:t>
            </a:r>
            <a:r>
              <a:rPr lang="it-IT" b="1" dirty="0" err="1" smtClean="0">
                <a:solidFill>
                  <a:srgbClr val="7030A0"/>
                </a:solidFill>
              </a:rPr>
              <a:t>perfluorati</a:t>
            </a:r>
            <a:r>
              <a:rPr lang="it-IT" b="1" dirty="0" smtClean="0">
                <a:solidFill>
                  <a:srgbClr val="7030A0"/>
                </a:solidFill>
              </a:rPr>
              <a:t>…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4592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42856" y="165596"/>
            <a:ext cx="7335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I contenitori in plastica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64387" y="609014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hlinkClick r:id="rId2"/>
              </a:rPr>
              <a:t>www.wwftrieste.it</a:t>
            </a:r>
            <a:endParaRPr lang="it-IT" i="1" dirty="0" smtClean="0"/>
          </a:p>
          <a:p>
            <a:r>
              <a:rPr lang="it-IT" i="1" dirty="0"/>
              <a:t>http://it.wikihow.com/Riconoscere-il-Grado-di-Sicurezza-dei-Contenitori-per-Alimenti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5627" y="1263722"/>
            <a:ext cx="4502255" cy="4030084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891567" y="2666203"/>
            <a:ext cx="30868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Verifica simbolo e codice di riciclaggio alla base del contenitore. </a:t>
            </a:r>
            <a:r>
              <a:rPr lang="it-IT" dirty="0"/>
              <a:t>Come regola generale, i numeri 1-2-4-5 indicano contenitori sicuri per il cibo. </a:t>
            </a:r>
          </a:p>
        </p:txBody>
      </p:sp>
    </p:spTree>
    <p:extLst>
      <p:ext uri="{BB962C8B-B14F-4D97-AF65-F5344CB8AC3E}">
        <p14:creationId xmlns:p14="http://schemas.microsoft.com/office/powerpoint/2010/main" val="3740741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773" y="1316019"/>
            <a:ext cx="4752566" cy="356797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057982" y="62725"/>
            <a:ext cx="77495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pPr algn="ctr"/>
            <a:r>
              <a:rPr lang="it-IT" sz="3200" b="1" dirty="0" smtClean="0"/>
              <a:t>I simboli sui contenitori in plastica  </a:t>
            </a:r>
            <a:r>
              <a:rPr lang="it-IT" sz="3200" b="1" dirty="0"/>
              <a:t>(valido anche per vetro e porcellane)</a:t>
            </a:r>
          </a:p>
        </p:txBody>
      </p:sp>
      <p:cxnSp>
        <p:nvCxnSpPr>
          <p:cNvPr id="5" name="Connettore 2 4"/>
          <p:cNvCxnSpPr/>
          <p:nvPr/>
        </p:nvCxnSpPr>
        <p:spPr>
          <a:xfrm flipH="1">
            <a:off x="1520575" y="3284000"/>
            <a:ext cx="2159413" cy="2243497"/>
          </a:xfrm>
          <a:prstGeom prst="straightConnector1">
            <a:avLst/>
          </a:prstGeom>
          <a:ln w="381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/>
          <p:cNvSpPr txBox="1"/>
          <p:nvPr/>
        </p:nvSpPr>
        <p:spPr>
          <a:xfrm>
            <a:off x="285448" y="5658847"/>
            <a:ext cx="3205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Tazza e forchetta. </a:t>
            </a:r>
            <a:r>
              <a:rPr lang="it-IT" dirty="0" smtClean="0"/>
              <a:t>Sicuro per la conservazione degli alimenti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8166242" y="5527497"/>
            <a:ext cx="3205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Triangolo con numero da 1 a 7. </a:t>
            </a:r>
            <a:r>
              <a:rPr lang="it-IT" dirty="0" smtClean="0"/>
              <a:t>Tipo di plastica</a:t>
            </a:r>
            <a:endParaRPr lang="it-IT" dirty="0"/>
          </a:p>
        </p:txBody>
      </p:sp>
      <p:cxnSp>
        <p:nvCxnSpPr>
          <p:cNvPr id="9" name="Connettore 2 8"/>
          <p:cNvCxnSpPr/>
          <p:nvPr/>
        </p:nvCxnSpPr>
        <p:spPr>
          <a:xfrm>
            <a:off x="6894001" y="3459131"/>
            <a:ext cx="2717514" cy="1839074"/>
          </a:xfrm>
          <a:prstGeom prst="straightConnector1">
            <a:avLst/>
          </a:prstGeom>
          <a:ln w="381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>
            <a:off x="4843408" y="2279150"/>
            <a:ext cx="108223" cy="3320266"/>
          </a:xfrm>
          <a:prstGeom prst="straightConnector1">
            <a:avLst/>
          </a:prstGeom>
          <a:ln w="381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3824554" y="5642279"/>
            <a:ext cx="3205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Termometro. </a:t>
            </a:r>
            <a:r>
              <a:rPr lang="it-IT" dirty="0" smtClean="0"/>
              <a:t>Escursione termica sopportata</a:t>
            </a:r>
            <a:endParaRPr lang="it-IT" dirty="0"/>
          </a:p>
        </p:txBody>
      </p:sp>
      <p:cxnSp>
        <p:nvCxnSpPr>
          <p:cNvPr id="13" name="Connettore 2 12"/>
          <p:cNvCxnSpPr/>
          <p:nvPr/>
        </p:nvCxnSpPr>
        <p:spPr>
          <a:xfrm flipH="1">
            <a:off x="1076497" y="2237966"/>
            <a:ext cx="2414489" cy="118468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240929" y="3422648"/>
            <a:ext cx="2105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7030A0"/>
                </a:solidFill>
              </a:rPr>
              <a:t>Onde radianti. </a:t>
            </a:r>
          </a:p>
          <a:p>
            <a:r>
              <a:rPr lang="it-IT" dirty="0" smtClean="0"/>
              <a:t>Adatto al microonde</a:t>
            </a:r>
            <a:endParaRPr lang="it-IT" dirty="0"/>
          </a:p>
        </p:txBody>
      </p:sp>
      <p:cxnSp>
        <p:nvCxnSpPr>
          <p:cNvPr id="16" name="Connettore 2 15"/>
          <p:cNvCxnSpPr/>
          <p:nvPr/>
        </p:nvCxnSpPr>
        <p:spPr>
          <a:xfrm>
            <a:off x="6096342" y="2129140"/>
            <a:ext cx="3468385" cy="1293508"/>
          </a:xfrm>
          <a:prstGeom prst="straightConnector1">
            <a:avLst/>
          </a:prstGeom>
          <a:ln w="381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9564727" y="3339303"/>
            <a:ext cx="2497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Piatti e acqua- </a:t>
            </a:r>
            <a:r>
              <a:rPr lang="it-IT" dirty="0" smtClean="0"/>
              <a:t>Lavaggio sicuro in lavastoviglie</a:t>
            </a:r>
            <a:endParaRPr lang="it-IT" dirty="0"/>
          </a:p>
        </p:txBody>
      </p:sp>
      <p:cxnSp>
        <p:nvCxnSpPr>
          <p:cNvPr id="19" name="Connettore 2 18"/>
          <p:cNvCxnSpPr/>
          <p:nvPr/>
        </p:nvCxnSpPr>
        <p:spPr>
          <a:xfrm flipV="1">
            <a:off x="7030092" y="2237967"/>
            <a:ext cx="2997229" cy="87758"/>
          </a:xfrm>
          <a:prstGeom prst="straightConnector1">
            <a:avLst/>
          </a:prstGeom>
          <a:ln w="381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10166278" y="1973578"/>
            <a:ext cx="1777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Fiocco di neve. </a:t>
            </a:r>
            <a:r>
              <a:rPr lang="it-IT" dirty="0" smtClean="0"/>
              <a:t>Adatto al freezer</a:t>
            </a:r>
            <a:endParaRPr lang="it-IT" dirty="0"/>
          </a:p>
        </p:txBody>
      </p:sp>
      <p:cxnSp>
        <p:nvCxnSpPr>
          <p:cNvPr id="22" name="Connettore 2 21"/>
          <p:cNvCxnSpPr/>
          <p:nvPr/>
        </p:nvCxnSpPr>
        <p:spPr>
          <a:xfrm>
            <a:off x="5725252" y="3284000"/>
            <a:ext cx="1271449" cy="1996917"/>
          </a:xfrm>
          <a:prstGeom prst="straightConnector1">
            <a:avLst/>
          </a:prstGeom>
          <a:ln w="38100">
            <a:headEnd type="diamond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6894002" y="5233367"/>
            <a:ext cx="1123522" cy="366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Capacità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45334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59611" y="1499192"/>
            <a:ext cx="2657099" cy="49118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CasellaDiTesto 2"/>
          <p:cNvSpPr txBox="1"/>
          <p:nvPr/>
        </p:nvSpPr>
        <p:spPr>
          <a:xfrm>
            <a:off x="5256102" y="1443994"/>
            <a:ext cx="4461584" cy="564108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81650" tIns="40820" rIns="81650" bIns="40820" anchor="t" anchorCtr="0" compatLnSpc="0">
            <a:spAutoFit/>
          </a:bodyPr>
          <a:lstStyle/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>
                <a:latin typeface="Arial" pitchFamily="18"/>
                <a:ea typeface="SimSun" pitchFamily="2"/>
                <a:cs typeface="Lucida Sans" pitchFamily="2"/>
              </a:rPr>
              <a:t>Non disperdere il contenitore nell'ambiente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>
                <a:latin typeface="Arial" pitchFamily="18"/>
                <a:ea typeface="SimSun" pitchFamily="2"/>
                <a:cs typeface="Lucida Sans" pitchFamily="2"/>
              </a:rPr>
              <a:t>(Per imballaggi del settore alimentare)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91127" y="2945240"/>
            <a:ext cx="1763558" cy="124102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84788" y="2945240"/>
            <a:ext cx="1306339" cy="124102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CasellaDiTesto 9"/>
          <p:cNvSpPr txBox="1"/>
          <p:nvPr/>
        </p:nvSpPr>
        <p:spPr>
          <a:xfrm>
            <a:off x="5181279" y="3402458"/>
            <a:ext cx="2250466" cy="323272"/>
          </a:xfrm>
          <a:prstGeom prst="rect">
            <a:avLst/>
          </a:prstGeom>
          <a:noFill/>
          <a:ln cap="flat">
            <a:noFill/>
          </a:ln>
        </p:spPr>
        <p:txBody>
          <a:bodyPr vert="horz" wrap="none" lIns="81650" tIns="40820" rIns="81650" bIns="40820" anchor="t" anchorCtr="0" compatLnSpc="0">
            <a:spAutoFit/>
          </a:bodyPr>
          <a:lstStyle/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>
                <a:latin typeface="Arial" pitchFamily="18"/>
                <a:ea typeface="SimSun" pitchFamily="2"/>
                <a:cs typeface="Lucida Sans" pitchFamily="2"/>
              </a:rPr>
              <a:t>Appiattire dopo l'uso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33088" y="5328235"/>
            <a:ext cx="1698241" cy="11766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CasellaDiTesto 11"/>
          <p:cNvSpPr txBox="1"/>
          <p:nvPr/>
        </p:nvSpPr>
        <p:spPr>
          <a:xfrm>
            <a:off x="3859545" y="5337158"/>
            <a:ext cx="5623499" cy="128661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81650" tIns="40820" rIns="81650" bIns="40820" anchor="t" anchorCtr="0" compatLnSpc="0">
            <a:spAutoFit/>
          </a:bodyPr>
          <a:lstStyle/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b="1" dirty="0">
                <a:latin typeface="Arial" pitchFamily="18"/>
                <a:ea typeface="SimSun" pitchFamily="2"/>
                <a:cs typeface="Lucida Sans" pitchFamily="2"/>
              </a:rPr>
              <a:t>Marchio internazionale per i materiali riciclabili</a:t>
            </a:r>
          </a:p>
          <a:p>
            <a:pPr defTabSz="829544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1633" dirty="0">
                <a:latin typeface="Arial" pitchFamily="18"/>
                <a:ea typeface="SimSun" pitchFamily="2"/>
                <a:cs typeface="Lucida Sans" pitchFamily="2"/>
              </a:rPr>
              <a:t>È utilizzato per indicare che l'imballaggio o il prodotto è riciclabile, ma anche che l'imballaggio o il prodotto è fatto di materiale riciclato (in questo caso deve essere indicato il valore percentuale)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01928" y="5596563"/>
            <a:ext cx="1697262" cy="76780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4" name="CasellaDiTesto 13"/>
          <p:cNvSpPr txBox="1"/>
          <p:nvPr/>
        </p:nvSpPr>
        <p:spPr>
          <a:xfrm>
            <a:off x="1784788" y="284480"/>
            <a:ext cx="8149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sz="4000" dirty="0" smtClean="0"/>
              <a:t>Anche nel contenitore, guarda l’etichetta</a:t>
            </a:r>
            <a:endParaRPr lang="it-IT" sz="4000" dirty="0"/>
          </a:p>
        </p:txBody>
      </p:sp>
      <p:cxnSp>
        <p:nvCxnSpPr>
          <p:cNvPr id="16" name="Connettore diritto 15"/>
          <p:cNvCxnSpPr/>
          <p:nvPr/>
        </p:nvCxnSpPr>
        <p:spPr>
          <a:xfrm flipV="1">
            <a:off x="1294544" y="2527442"/>
            <a:ext cx="8639679" cy="51371"/>
          </a:xfrm>
          <a:prstGeom prst="line">
            <a:avLst/>
          </a:prstGeom>
          <a:ln w="571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diritto 18"/>
          <p:cNvCxnSpPr/>
          <p:nvPr/>
        </p:nvCxnSpPr>
        <p:spPr>
          <a:xfrm flipV="1">
            <a:off x="1433249" y="4731254"/>
            <a:ext cx="8639679" cy="51371"/>
          </a:xfrm>
          <a:prstGeom prst="line">
            <a:avLst/>
          </a:prstGeom>
          <a:ln w="571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039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703977" y="2424560"/>
            <a:ext cx="4750764" cy="323880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3088640" y="792480"/>
            <a:ext cx="6685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latin typeface="Curlz MT" panose="04040404050702020202" pitchFamily="82" charset="0"/>
              </a:rPr>
              <a:t>Perché gli alimenti vanno riposti in frigorifero?</a:t>
            </a:r>
            <a:endParaRPr lang="it-IT" sz="2800" b="1" dirty="0">
              <a:latin typeface="Curlz MT" panose="040404040507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461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3735" y="1107819"/>
            <a:ext cx="8034391" cy="5750181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647378" y="667820"/>
            <a:ext cx="2958957" cy="16849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013735" y="118378"/>
            <a:ext cx="106337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sz="4400" dirty="0"/>
              <a:t>Piatti </a:t>
            </a:r>
            <a:r>
              <a:rPr lang="it-IT" sz="4400" dirty="0" smtClean="0"/>
              <a:t>LDPE (polietilene a bassa densità)</a:t>
            </a:r>
            <a:endParaRPr lang="it-IT" sz="4400" dirty="0"/>
          </a:p>
        </p:txBody>
      </p:sp>
    </p:spTree>
    <p:extLst>
      <p:ext uri="{BB962C8B-B14F-4D97-AF65-F5344CB8AC3E}">
        <p14:creationId xmlns:p14="http://schemas.microsoft.com/office/powerpoint/2010/main" val="3005274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948773" y="5975093"/>
            <a:ext cx="42432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olidFill>
                  <a:srgbClr val="C00000"/>
                </a:solidFill>
              </a:rPr>
              <a:t>Meglio non utilizzarle su alimenti troppo acidi e troppo salati</a:t>
            </a:r>
            <a:endParaRPr lang="it-IT" i="1" dirty="0">
              <a:solidFill>
                <a:srgbClr val="C0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726058" y="145048"/>
            <a:ext cx="91461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Pellicole e contenitori  di alluminio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4515" y="1212249"/>
            <a:ext cx="3408286" cy="205518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2793" y="2056804"/>
            <a:ext cx="3063979" cy="3239995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886" y="1212249"/>
            <a:ext cx="3159907" cy="4043454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102741" y="6063200"/>
            <a:ext cx="5455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Tratto </a:t>
            </a:r>
            <a:r>
              <a:rPr lang="it-IT" i="1" dirty="0"/>
              <a:t>dal corso di </a:t>
            </a:r>
            <a:r>
              <a:rPr lang="it-IT" i="1" dirty="0" smtClean="0"/>
              <a:t>Alfredo </a:t>
            </a:r>
            <a:r>
              <a:rPr lang="it-IT" i="1" dirty="0" err="1" smtClean="0"/>
              <a:t>Mengoli</a:t>
            </a:r>
            <a:r>
              <a:rPr lang="it-IT" i="1" dirty="0" smtClean="0"/>
              <a:t>, Veterinario </a:t>
            </a:r>
            <a:r>
              <a:rPr lang="it-IT" i="1" dirty="0"/>
              <a:t>ufficiale ASL Bologna</a:t>
            </a: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299" y="3400745"/>
            <a:ext cx="3439501" cy="215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06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91111" y="1280986"/>
            <a:ext cx="53014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 pellicole per alimenti sono costituite da </a:t>
            </a:r>
            <a:r>
              <a:rPr lang="it-IT" dirty="0" smtClean="0"/>
              <a:t>PVC </a:t>
            </a:r>
            <a:r>
              <a:rPr lang="it-IT" dirty="0"/>
              <a:t>(cloruro di polivinile). Nella formulazione però vengono aggiunte anche sostanze plastificanti, che hanno lo scopo di rendere la pellicola più plastica e aderente. Queste sostanze hanno una composizione simile a quella dei grassi naturali. </a:t>
            </a:r>
            <a:r>
              <a:rPr lang="it-IT" b="1" dirty="0">
                <a:solidFill>
                  <a:srgbClr val="7030A0"/>
                </a:solidFill>
              </a:rPr>
              <a:t>E, proprio per la loro affinità con i lipidi organici, possono trasmigrare in piccola parte negli alimenti che contengono oli vegetali e animali. Il rischio è più alto se le pellicole restano a contatto con il cibo ad alte temperature e per lungo tempo. </a:t>
            </a:r>
            <a:r>
              <a:rPr lang="it-IT" dirty="0"/>
              <a:t>La legge, per garantire il consumatore, impone un test a ogni tipo di pellicola immesso sul mercato: il materiale viene immerso per 10 giorni a 40 °C nell’olio di oliva. Al termine della prova vengono analizzati gli eventuali residui. In ogni caso sulla scatola deve comparire un avvertimento.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43838" y="6308332"/>
            <a:ext cx="198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/>
              <a:t>www.focus.it</a:t>
            </a:r>
            <a:endParaRPr lang="it-IT" i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3871" y="1833363"/>
            <a:ext cx="4794496" cy="2883048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982946" y="5112064"/>
            <a:ext cx="42432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i="1" dirty="0" smtClean="0">
                <a:solidFill>
                  <a:srgbClr val="C00000"/>
                </a:solidFill>
              </a:rPr>
              <a:t>Meglio non utilizzarle su alimenti grassi e caldi. In ogni caso leggi le istruzioni sulla confezione</a:t>
            </a:r>
          </a:p>
          <a:p>
            <a:endParaRPr lang="it-IT" i="1" dirty="0" smtClean="0">
              <a:solidFill>
                <a:srgbClr val="C00000"/>
              </a:solidFill>
            </a:endParaRPr>
          </a:p>
          <a:p>
            <a:r>
              <a:rPr lang="it-IT" i="1" dirty="0" smtClean="0">
                <a:solidFill>
                  <a:srgbClr val="C00000"/>
                </a:solidFill>
              </a:rPr>
              <a:t>Preferire pellicole senza ftalati</a:t>
            </a:r>
            <a:endParaRPr lang="it-IT" i="1" dirty="0">
              <a:solidFill>
                <a:srgbClr val="C0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536708" y="145048"/>
            <a:ext cx="7335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Pellicole trasparenti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997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082" y="1161094"/>
            <a:ext cx="3758692" cy="460248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619962" y="2388741"/>
            <a:ext cx="43254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Tutti gli altri bambini sognano giocattoli, videogiochi e smartphone…</a:t>
            </a:r>
          </a:p>
          <a:p>
            <a:endParaRPr lang="it-IT" sz="2000" dirty="0" smtClean="0"/>
          </a:p>
          <a:p>
            <a:r>
              <a:rPr lang="it-IT" sz="2000" dirty="0" smtClean="0"/>
              <a:t>Ma Concetta no!</a:t>
            </a:r>
          </a:p>
          <a:p>
            <a:endParaRPr lang="it-IT" sz="2000" dirty="0" smtClean="0"/>
          </a:p>
          <a:p>
            <a:r>
              <a:rPr lang="it-IT" sz="2000" dirty="0" smtClean="0"/>
              <a:t>Lei  cerca la pellicola perfetta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289758" y="134799"/>
            <a:ext cx="104536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La storia di concetta e la pellicola perfetta</a:t>
            </a:r>
            <a:endParaRPr lang="it-IT" sz="44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553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4424" y="386080"/>
            <a:ext cx="2618253" cy="583184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599414" y="2162710"/>
            <a:ext cx="432542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La sua mamma lavora tanto, e nonostante questo non fa mancare a Concetta e ai suoi due fratelli Luca e Poldo, ogni coccola</a:t>
            </a:r>
          </a:p>
          <a:p>
            <a:endParaRPr lang="it-IT" sz="2000" dirty="0" smtClean="0"/>
          </a:p>
          <a:p>
            <a:r>
              <a:rPr lang="it-IT" sz="2000" dirty="0" smtClean="0"/>
              <a:t>La mamma di concetta fa la spesa, cucina e la domenica prepara anche in dolce fatto in casa</a:t>
            </a:r>
          </a:p>
          <a:p>
            <a:endParaRPr 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598853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253" y="995680"/>
            <a:ext cx="4642680" cy="530352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619962" y="2388741"/>
            <a:ext cx="46747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Ma quando le cose da fare sono tante, qualcosa può sfuggire</a:t>
            </a:r>
          </a:p>
          <a:p>
            <a:endParaRPr lang="it-IT" sz="2000" dirty="0" smtClean="0"/>
          </a:p>
          <a:p>
            <a:r>
              <a:rPr lang="it-IT" sz="2000" dirty="0" smtClean="0"/>
              <a:t>Il frigo di Concetta è sempre un disastro.</a:t>
            </a:r>
          </a:p>
          <a:p>
            <a:endParaRPr lang="it-IT" sz="2000" dirty="0" smtClean="0"/>
          </a:p>
          <a:p>
            <a:r>
              <a:rPr lang="it-IT" sz="2000" dirty="0" smtClean="0"/>
              <a:t>Lei vorrebbe aiutare la sua mamma a mettere ordine</a:t>
            </a:r>
          </a:p>
        </p:txBody>
      </p:sp>
    </p:spTree>
    <p:extLst>
      <p:ext uri="{BB962C8B-B14F-4D97-AF65-F5344CB8AC3E}">
        <p14:creationId xmlns:p14="http://schemas.microsoft.com/office/powerpoint/2010/main" val="13423336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7551" y="1635759"/>
            <a:ext cx="3994364" cy="4065905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5804897" y="1841242"/>
            <a:ext cx="43254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Che ne dite se l’aiutassimo tutti assieme a trovare la pellicola perfetta per avvolgere ogni cibo?</a:t>
            </a:r>
          </a:p>
          <a:p>
            <a:endParaRPr lang="it-IT" sz="2000" dirty="0"/>
          </a:p>
          <a:p>
            <a:r>
              <a:rPr lang="it-IT" sz="2000" dirty="0" smtClean="0"/>
              <a:t>Ma anche il contenitore più adatto e tutto quel che possa aiutare Concetta e la sua mamma ad avere un frigorifero perfetto!</a:t>
            </a:r>
          </a:p>
        </p:txBody>
      </p:sp>
    </p:spTree>
    <p:extLst>
      <p:ext uri="{BB962C8B-B14F-4D97-AF65-F5344CB8AC3E}">
        <p14:creationId xmlns:p14="http://schemas.microsoft.com/office/powerpoint/2010/main" val="2298482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202624" y="2564182"/>
            <a:ext cx="7050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solidFill>
                  <a:srgbClr val="C00000"/>
                </a:solidFill>
                <a:latin typeface="Curlz MT" panose="04040404050702020202" pitchFamily="82" charset="0"/>
              </a:rPr>
              <a:t>Ora giochiamo tutti assieme….. </a:t>
            </a:r>
          </a:p>
        </p:txBody>
      </p:sp>
    </p:spTree>
    <p:extLst>
      <p:ext uri="{BB962C8B-B14F-4D97-AF65-F5344CB8AC3E}">
        <p14:creationId xmlns:p14="http://schemas.microsoft.com/office/powerpoint/2010/main" val="351793766"/>
      </p:ext>
    </p:extLst>
  </p:cSld>
  <p:clrMapOvr>
    <a:masterClrMapping/>
  </p:clrMapOvr>
  <p:transition xmlns:p14="http://schemas.microsoft.com/office/powerpoint/2010/main" spd="slow">
    <p:push dir="d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582769" y="200287"/>
            <a:ext cx="4862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Se </a:t>
            </a:r>
            <a:r>
              <a:rPr lang="it-IT" sz="3200" dirty="0">
                <a:solidFill>
                  <a:srgbClr val="C00000"/>
                </a:solidFill>
                <a:latin typeface="Curlz MT" panose="04040404050702020202" pitchFamily="82" charset="0"/>
              </a:rPr>
              <a:t>avanza la pasta nel piatto?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522" y="1255981"/>
            <a:ext cx="4158679" cy="261991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295" y="4232954"/>
            <a:ext cx="3985134" cy="2499693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6226139" y="1458930"/>
            <a:ext cx="44384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Cosa faccio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Lascio freddare la pasta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 ripongo in un piatto pulito, senza che trasbordi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Ricopro il tutto con una pellicola per alimenti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 conservo fino a due giorni nello scomparto intermedio del frigorifero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6575461" y="4705564"/>
            <a:ext cx="4191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</a:rPr>
              <a:t>Per poi farci una </a:t>
            </a:r>
            <a:r>
              <a:rPr lang="it-IT" sz="2000" b="1" dirty="0" smtClean="0">
                <a:solidFill>
                  <a:srgbClr val="C00000"/>
                </a:solidFill>
              </a:rPr>
              <a:t>di pasta frittata</a:t>
            </a:r>
            <a:r>
              <a:rPr lang="it-IT" sz="2000" b="1" dirty="0">
                <a:solidFill>
                  <a:srgbClr val="C0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00184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634171" y="261593"/>
            <a:ext cx="10533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Se sono stato più di 2 ore fuori casa, con i piselli surgelati in busta?</a:t>
            </a:r>
            <a:endParaRPr lang="it-IT" sz="32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513816" y="1286306"/>
            <a:ext cx="40582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Cosa faccio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Invece di riporli nel freezer, li conservo nello scomparto più freddo del frigorifero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In questo modo potrò consumarli entro 2-3 giorni (controllare le indicazioni sulla confezione)</a:t>
            </a:r>
            <a:endParaRPr lang="it-IT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432" y="1204113"/>
            <a:ext cx="2865267" cy="271642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9432" y="4397340"/>
            <a:ext cx="2948322" cy="219687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6688476" y="4602823"/>
            <a:ext cx="2948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 b="1">
                <a:solidFill>
                  <a:srgbClr val="C00000"/>
                </a:solidFill>
              </a:defRPr>
            </a:lvl1pPr>
          </a:lstStyle>
          <a:p>
            <a:r>
              <a:rPr lang="it-IT" dirty="0"/>
              <a:t>Per poi cucinare assieme a mamma un piatto di calamari con piselli!</a:t>
            </a:r>
          </a:p>
        </p:txBody>
      </p:sp>
    </p:spTree>
    <p:extLst>
      <p:ext uri="{BB962C8B-B14F-4D97-AF65-F5344CB8AC3E}">
        <p14:creationId xmlns:p14="http://schemas.microsoft.com/office/powerpoint/2010/main" val="576376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525520" y="306715"/>
            <a:ext cx="487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La refrigerazione</a:t>
            </a:r>
            <a:endParaRPr lang="it-IT" sz="48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99440" y="1346981"/>
            <a:ext cx="10566400" cy="13388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smtClean="0">
                <a:solidFill>
                  <a:srgbClr val="002060"/>
                </a:solidFill>
              </a:rPr>
              <a:t>Gli alimenti sono naturalmente deperibili. Il loro mantenimento tra 0 e 10 gradi °C, rallenta il metabolismo delle cellule animali, vegetali e dei microorganismi e consente il prolungamento dei tempi di conservazione.</a:t>
            </a:r>
          </a:p>
          <a:p>
            <a:pPr>
              <a:lnSpc>
                <a:spcPct val="150000"/>
              </a:lnSpc>
            </a:pPr>
            <a:r>
              <a:rPr lang="it-IT" b="1" dirty="0" smtClean="0">
                <a:solidFill>
                  <a:srgbClr val="002060"/>
                </a:solidFill>
              </a:rPr>
              <a:t>La temperatura di refrigerazione ottimale è tra i 2 e i 4°C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669280" y="3871876"/>
            <a:ext cx="45313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2060"/>
                </a:solidFill>
                <a:latin typeface="Curlz MT" panose="04040404050702020202" pitchFamily="82" charset="0"/>
              </a:rPr>
              <a:t>La carne e il pesce «puzzano»</a:t>
            </a:r>
          </a:p>
          <a:p>
            <a:endParaRPr lang="it-IT" sz="1200" b="1" dirty="0" smtClean="0">
              <a:solidFill>
                <a:srgbClr val="002060"/>
              </a:solidFill>
              <a:latin typeface="Curlz MT" panose="04040404050702020202" pitchFamily="82" charset="0"/>
            </a:endParaRPr>
          </a:p>
          <a:p>
            <a:r>
              <a:rPr lang="it-IT" sz="2400" b="1" dirty="0" smtClean="0">
                <a:solidFill>
                  <a:srgbClr val="002060"/>
                </a:solidFill>
                <a:latin typeface="Curlz MT" panose="04040404050702020202" pitchFamily="82" charset="0"/>
              </a:rPr>
              <a:t>Il </a:t>
            </a:r>
            <a:r>
              <a:rPr lang="it-IT" sz="2400" b="1" dirty="0">
                <a:solidFill>
                  <a:srgbClr val="002060"/>
                </a:solidFill>
                <a:latin typeface="Curlz MT" panose="04040404050702020202" pitchFamily="82" charset="0"/>
              </a:rPr>
              <a:t>riso cotto e la salsa di pomodoro «fanno la muffa</a:t>
            </a:r>
            <a:r>
              <a:rPr lang="it-IT" sz="2400" b="1" dirty="0" smtClean="0">
                <a:solidFill>
                  <a:srgbClr val="002060"/>
                </a:solidFill>
                <a:latin typeface="Curlz MT" panose="04040404050702020202" pitchFamily="82" charset="0"/>
              </a:rPr>
              <a:t>»</a:t>
            </a:r>
          </a:p>
          <a:p>
            <a:endParaRPr lang="it-IT" sz="1200" b="1" dirty="0">
              <a:solidFill>
                <a:srgbClr val="002060"/>
              </a:solidFill>
              <a:latin typeface="Curlz MT" panose="04040404050702020202" pitchFamily="82" charset="0"/>
            </a:endParaRPr>
          </a:p>
          <a:p>
            <a:r>
              <a:rPr lang="it-IT" sz="2400" b="1" dirty="0">
                <a:solidFill>
                  <a:srgbClr val="002060"/>
                </a:solidFill>
                <a:latin typeface="Curlz MT" panose="04040404050702020202" pitchFamily="82" charset="0"/>
              </a:rPr>
              <a:t>In latte inacidisce e diventa «ricotta»</a:t>
            </a:r>
          </a:p>
          <a:p>
            <a:endParaRPr lang="it-IT" sz="2400" b="1" dirty="0">
              <a:solidFill>
                <a:srgbClr val="002060"/>
              </a:solidFill>
              <a:latin typeface="Curlz MT" panose="04040404050702020202" pitchFamily="82" charset="0"/>
            </a:endParaRPr>
          </a:p>
          <a:p>
            <a:endParaRPr lang="it-IT" sz="2400" b="1" dirty="0">
              <a:solidFill>
                <a:srgbClr val="002060"/>
              </a:solidFill>
              <a:latin typeface="Curlz MT" panose="04040404050702020202" pitchFamily="82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544320" y="3125251"/>
            <a:ext cx="8270240" cy="531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sz="2800" dirty="0"/>
              <a:t>Fuori dal </a:t>
            </a:r>
            <a:r>
              <a:rPr lang="it-IT" sz="2800" dirty="0" smtClean="0"/>
              <a:t>frigo negli alimenti proliferano i microorganismi</a:t>
            </a:r>
            <a:endParaRPr lang="it-IT" sz="28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409" y="4087389"/>
            <a:ext cx="3702471" cy="2462143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4572000" y="6027003"/>
            <a:ext cx="7437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sz="2400" dirty="0" smtClean="0"/>
              <a:t>La proliferazione dei microorganismi è proporzionale al contenuto di acqua negli alimenti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05182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6653" y="3513763"/>
            <a:ext cx="3384724" cy="320056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054" y="956490"/>
            <a:ext cx="4527783" cy="2432175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6678203" y="1366931"/>
            <a:ext cx="40582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b="1"/>
            </a:lvl1pPr>
          </a:lstStyle>
          <a:p>
            <a:r>
              <a:rPr lang="it-IT" dirty="0"/>
              <a:t>Cosa faccio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b="0" dirty="0"/>
              <a:t>Evito di avvolgerlo in una pellicola di plastica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b="0" dirty="0"/>
              <a:t>Lo ripongo dentro un contenitore di vetro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305452" y="51794"/>
            <a:ext cx="10533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Se si rompe la carta del burro?</a:t>
            </a:r>
            <a:endParaRPr lang="it-IT" sz="32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7439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779" y="1076750"/>
            <a:ext cx="3557122" cy="278633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959" y="4127571"/>
            <a:ext cx="3506942" cy="263282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772925" y="51200"/>
            <a:ext cx="62341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Se avanza la carne alla pizzaiola?</a:t>
            </a:r>
            <a:endParaRPr lang="it-IT" sz="32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226139" y="1458930"/>
            <a:ext cx="44384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Cosa faccio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Lascio freddare la carne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 ripongo in contenitore in plastica richiudibile pulito, senza che trasbordi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 conservo fino a due giorni nello scomparto intermedio del frigorifero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Se il contenitore è adatto per il microonde, lo utilizzerò direttamente per scaldare la carne entro 2-3 giorni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46858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7690" y="1068513"/>
            <a:ext cx="4124873" cy="275655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510" y="3255377"/>
            <a:ext cx="3430713" cy="3430713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3772926" y="51200"/>
            <a:ext cx="490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smtClean="0">
                <a:solidFill>
                  <a:srgbClr val="C00000"/>
                </a:solidFill>
                <a:latin typeface="Curlz MT" panose="04040404050702020202" pitchFamily="82" charset="0"/>
              </a:rPr>
              <a:t>Dove metto il limone a fette?</a:t>
            </a:r>
            <a:endParaRPr lang="it-IT" sz="3200" dirty="0">
              <a:solidFill>
                <a:srgbClr val="C00000"/>
              </a:solidFill>
              <a:latin typeface="Curlz MT" panose="04040404050702020202" pitchFamily="82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756328" y="1068513"/>
            <a:ext cx="4438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Cosa faccio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Evito di riporlo all’interno di un contenitore o una pellicola di stagnola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La ripongo in un contenitore di vetro ricoperto, per evitare che il limone si disidrati</a:t>
            </a:r>
          </a:p>
        </p:txBody>
      </p:sp>
    </p:spTree>
    <p:extLst>
      <p:ext uri="{BB962C8B-B14F-4D97-AF65-F5344CB8AC3E}">
        <p14:creationId xmlns:p14="http://schemas.microsoft.com/office/powerpoint/2010/main" val="39349610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73414" y="5657671"/>
            <a:ext cx="8316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Consigli per la lettura:</a:t>
            </a:r>
          </a:p>
          <a:p>
            <a:r>
              <a:rPr lang="it-IT" dirty="0" smtClean="0"/>
              <a:t>Lisa Casali. Eco-cucina – Azzerare gli sprechi, risparmiare e essere felici. </a:t>
            </a:r>
            <a:r>
              <a:rPr lang="it-IT" dirty="0" err="1" smtClean="0"/>
              <a:t>Gribaudo</a:t>
            </a:r>
            <a:r>
              <a:rPr lang="it-IT" dirty="0" smtClean="0"/>
              <a:t> 2012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338320" y="794566"/>
            <a:ext cx="307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Cosa ho imparato oggi?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187311" y="1789818"/>
            <a:ext cx="769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Il cibo va protetto dalle insidie dei microorganismi. Un cibo sano è anche un cibo igienicamente sicuro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/>
              <a:t>C</a:t>
            </a:r>
            <a:r>
              <a:rPr lang="it-IT" dirty="0" smtClean="0"/>
              <a:t>onservando correttamente gli alimenti in frigo, posso prevenire gli sprechi alimentari e preservare la genuinità degli alimenti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Un cibo surgelato, non è un cibo di serie B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Anche per i prodotti surgelati, è bene leggere con grande attenzione le etichette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dirty="0" smtClean="0"/>
              <a:t>Un uso improprio di contenitori e pellicole, può far danno alla salute</a:t>
            </a:r>
          </a:p>
        </p:txBody>
      </p:sp>
    </p:spTree>
    <p:extLst>
      <p:ext uri="{BB962C8B-B14F-4D97-AF65-F5344CB8AC3E}">
        <p14:creationId xmlns:p14="http://schemas.microsoft.com/office/powerpoint/2010/main" val="468859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696720" y="424932"/>
            <a:ext cx="7762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pPr algn="ctr"/>
            <a:r>
              <a:rPr lang="it-IT" dirty="0" smtClean="0"/>
              <a:t>I contaminanti biologici: </a:t>
            </a:r>
          </a:p>
          <a:p>
            <a:pPr algn="ctr"/>
            <a:r>
              <a:rPr lang="it-IT" dirty="0" smtClean="0"/>
              <a:t>quali microorganismi possiamo trovare negli alimenti?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481090" y="1902529"/>
            <a:ext cx="61874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Possono causare:</a:t>
            </a:r>
          </a:p>
          <a:p>
            <a:r>
              <a:rPr lang="it-IT" sz="2000" b="1" dirty="0" smtClean="0">
                <a:solidFill>
                  <a:srgbClr val="7030A0"/>
                </a:solidFill>
              </a:rPr>
              <a:t>Infezioni </a:t>
            </a:r>
          </a:p>
          <a:p>
            <a:r>
              <a:rPr lang="it-IT" sz="2000" dirty="0" smtClean="0"/>
              <a:t>dovute alla loro penetrazione e moltiplicazione all’interno dell’organismo</a:t>
            </a:r>
          </a:p>
          <a:p>
            <a:r>
              <a:rPr lang="it-IT" sz="2000" b="1" dirty="0" smtClean="0">
                <a:solidFill>
                  <a:srgbClr val="7030A0"/>
                </a:solidFill>
              </a:rPr>
              <a:t>Tossinfezioni</a:t>
            </a:r>
            <a:r>
              <a:rPr lang="it-IT" sz="20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it-IT" sz="2000" dirty="0" smtClean="0"/>
              <a:t>dovute al rilascio di tossine</a:t>
            </a:r>
          </a:p>
          <a:p>
            <a:r>
              <a:rPr lang="it-IT" sz="2000" b="1" dirty="0" smtClean="0">
                <a:solidFill>
                  <a:srgbClr val="7030A0"/>
                </a:solidFill>
              </a:rPr>
              <a:t>Intossicazioni </a:t>
            </a:r>
          </a:p>
          <a:p>
            <a:r>
              <a:rPr lang="it-IT" sz="2000" dirty="0" smtClean="0"/>
              <a:t>dovute a tossine batteriche preformate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677920" y="1255929"/>
            <a:ext cx="4389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sz="2800" dirty="0" smtClean="0"/>
              <a:t>Batteri, virus, lieviti e muffe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40131" y="4754353"/>
            <a:ext cx="7632614" cy="175432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Normalmente</a:t>
            </a:r>
            <a:r>
              <a:rPr lang="it-IT" dirty="0"/>
              <a:t>, il sistema interessato dalle tossinfezioni alimentari è quello gastrointestinale con manifestazione di nausea, vomito, crampi addominali e diarrea, e con una insorgenza dei sintomi in un arco di tempo relativamente breve (da ore a giorni). </a:t>
            </a:r>
            <a:endParaRPr lang="it-IT" dirty="0" smtClean="0"/>
          </a:p>
          <a:p>
            <a:r>
              <a:rPr lang="it-IT" dirty="0" smtClean="0"/>
              <a:t>In alcuni casi più rari, le conseguenze possono essere più gravi </a:t>
            </a:r>
            <a:r>
              <a:rPr lang="it-IT" i="1" dirty="0" smtClean="0"/>
              <a:t>(SEU – sindrome emolitica uremica, alcuni </a:t>
            </a:r>
            <a:r>
              <a:rPr lang="it-IT" i="1" dirty="0" err="1" smtClean="0"/>
              <a:t>sierogruppi</a:t>
            </a:r>
            <a:r>
              <a:rPr lang="it-IT" i="1" dirty="0" smtClean="0"/>
              <a:t> di E. coli)</a:t>
            </a:r>
            <a:endParaRPr lang="it-IT" i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9786" y="1296300"/>
            <a:ext cx="3434617" cy="536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563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696720" y="424932"/>
            <a:ext cx="7762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pPr algn="ctr"/>
            <a:r>
              <a:rPr lang="it-IT" dirty="0" smtClean="0"/>
              <a:t>I principali contaminanti biologici: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41165" y="1795440"/>
            <a:ext cx="2429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err="1">
                <a:solidFill>
                  <a:srgbClr val="7030A0"/>
                </a:solidFill>
              </a:rPr>
              <a:t>Campilobacter</a:t>
            </a:r>
            <a:r>
              <a:rPr lang="it-IT" sz="2000" b="1" i="1" dirty="0">
                <a:solidFill>
                  <a:srgbClr val="7030A0"/>
                </a:solidFill>
              </a:rPr>
              <a:t> </a:t>
            </a:r>
            <a:r>
              <a:rPr lang="it-IT" sz="2000" b="1" i="1" dirty="0" err="1" smtClean="0">
                <a:solidFill>
                  <a:srgbClr val="7030A0"/>
                </a:solidFill>
              </a:rPr>
              <a:t>jejuni</a:t>
            </a:r>
            <a:endParaRPr lang="it-IT" sz="2000" b="1" dirty="0">
              <a:solidFill>
                <a:srgbClr val="7030A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418785" y="861795"/>
            <a:ext cx="4389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4800">
                <a:solidFill>
                  <a:srgbClr val="C00000"/>
                </a:solidFill>
                <a:latin typeface="Curlz MT" panose="04040404050702020202" pitchFamily="82" charset="0"/>
              </a:defRPr>
            </a:lvl1pPr>
          </a:lstStyle>
          <a:p>
            <a:r>
              <a:rPr lang="it-IT" sz="2800" dirty="0" smtClean="0"/>
              <a:t>E le loro tossine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105949" y="2525037"/>
            <a:ext cx="30166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7030A0"/>
                </a:solidFill>
              </a:rPr>
              <a:t>Escherichia </a:t>
            </a:r>
            <a:r>
              <a:rPr lang="it-IT" sz="2000" b="1" i="1" dirty="0">
                <a:solidFill>
                  <a:srgbClr val="7030A0"/>
                </a:solidFill>
              </a:rPr>
              <a:t>coli</a:t>
            </a:r>
            <a:r>
              <a:rPr lang="it-IT" sz="2000" b="1" dirty="0">
                <a:solidFill>
                  <a:srgbClr val="7030A0"/>
                </a:solidFill>
              </a:rPr>
              <a:t> </a:t>
            </a:r>
            <a:r>
              <a:rPr lang="it-IT" sz="2000" b="1" dirty="0" smtClean="0">
                <a:solidFill>
                  <a:srgbClr val="7030A0"/>
                </a:solidFill>
              </a:rPr>
              <a:t>157:H7</a:t>
            </a:r>
            <a:endParaRPr lang="it-IT" sz="2000" b="1" dirty="0">
              <a:solidFill>
                <a:srgbClr val="7030A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505731" y="3255021"/>
            <a:ext cx="3060299" cy="409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7030A0"/>
                </a:solidFill>
              </a:rPr>
              <a:t>Listeria </a:t>
            </a:r>
            <a:r>
              <a:rPr lang="it-IT" sz="2000" b="1" i="1" dirty="0" err="1" smtClean="0">
                <a:solidFill>
                  <a:srgbClr val="7030A0"/>
                </a:solidFill>
              </a:rPr>
              <a:t>monocytogenes</a:t>
            </a:r>
            <a:endParaRPr lang="it-IT" sz="2000" b="1" dirty="0">
              <a:solidFill>
                <a:srgbClr val="7030A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66034" y="4452360"/>
            <a:ext cx="2905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err="1" smtClean="0">
                <a:solidFill>
                  <a:srgbClr val="7030A0"/>
                </a:solidFill>
              </a:rPr>
              <a:t>Yersinia</a:t>
            </a:r>
            <a:r>
              <a:rPr lang="it-IT" sz="2000" b="1" i="1" dirty="0" smtClean="0">
                <a:solidFill>
                  <a:srgbClr val="7030A0"/>
                </a:solidFill>
              </a:rPr>
              <a:t> </a:t>
            </a:r>
            <a:r>
              <a:rPr lang="it-IT" sz="2000" b="1" i="1" dirty="0">
                <a:solidFill>
                  <a:srgbClr val="7030A0"/>
                </a:solidFill>
              </a:rPr>
              <a:t>enterocolitica</a:t>
            </a:r>
            <a:endParaRPr lang="it-IT" sz="2000" b="1" dirty="0">
              <a:solidFill>
                <a:srgbClr val="7030A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22642" y="6034776"/>
            <a:ext cx="10110396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Le tossine </a:t>
            </a:r>
            <a:r>
              <a:rPr lang="it-IT" dirty="0"/>
              <a:t>di origine microbica, </a:t>
            </a:r>
            <a:r>
              <a:rPr lang="it-IT" dirty="0" smtClean="0"/>
              <a:t> </a:t>
            </a:r>
            <a:r>
              <a:rPr lang="it-IT" dirty="0"/>
              <a:t>causano malattia anche quando il microrganismo produttore non c’è </a:t>
            </a:r>
            <a:r>
              <a:rPr lang="it-IT" dirty="0" smtClean="0"/>
              <a:t>più</a:t>
            </a:r>
          </a:p>
          <a:p>
            <a:r>
              <a:rPr lang="it-IT" b="1" dirty="0" smtClean="0">
                <a:solidFill>
                  <a:srgbClr val="7030A0"/>
                </a:solidFill>
              </a:rPr>
              <a:t>Molte tossine sono termoresistenti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2082670" y="4009333"/>
            <a:ext cx="296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solidFill>
                  <a:srgbClr val="7030A0"/>
                </a:solidFill>
              </a:rPr>
              <a:t>Salmonella</a:t>
            </a:r>
            <a:endParaRPr lang="it-IT" sz="2000" b="1" dirty="0">
              <a:solidFill>
                <a:srgbClr val="7030A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793870" y="5169060"/>
            <a:ext cx="2966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err="1" smtClean="0">
                <a:solidFill>
                  <a:srgbClr val="7030A0"/>
                </a:solidFill>
              </a:rPr>
              <a:t>Shigella</a:t>
            </a:r>
            <a:endParaRPr lang="it-IT" sz="2000" b="1" dirty="0">
              <a:solidFill>
                <a:srgbClr val="7030A0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4494" y="1712721"/>
            <a:ext cx="4065409" cy="376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73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546297" y="42843"/>
            <a:ext cx="69369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pPr algn="ctr"/>
            <a:r>
              <a:rPr lang="it-IT" dirty="0" smtClean="0"/>
              <a:t>Laviamoci le mani!</a:t>
            </a:r>
          </a:p>
          <a:p>
            <a:pPr algn="ctr"/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662039" y="651640"/>
            <a:ext cx="64334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 smtClean="0">
                <a:solidFill>
                  <a:srgbClr val="333333"/>
                </a:solidFill>
                <a:ea typeface="Andale Sans UI"/>
                <a:cs typeface="Times New Roman" panose="02020603050405020304" pitchFamily="18" charset="0"/>
              </a:rPr>
              <a:t>Quando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600" dirty="0" smtClean="0"/>
              <a:t>Quando </a:t>
            </a:r>
            <a:r>
              <a:rPr lang="it-IT" sz="1600" dirty="0"/>
              <a:t>le mani sono visibilmente </a:t>
            </a:r>
            <a:r>
              <a:rPr lang="it-IT" sz="1600" dirty="0" smtClean="0"/>
              <a:t>sporche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600" dirty="0" smtClean="0"/>
              <a:t>Dopo </a:t>
            </a:r>
            <a:r>
              <a:rPr lang="it-IT" sz="1600" dirty="0"/>
              <a:t>essere stati in bagno </a:t>
            </a:r>
            <a:endParaRPr lang="it-IT" sz="16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600" dirty="0" smtClean="0"/>
              <a:t>Dopo </a:t>
            </a:r>
            <a:r>
              <a:rPr lang="it-IT" sz="1600" dirty="0"/>
              <a:t>aver giocato in </a:t>
            </a:r>
            <a:r>
              <a:rPr lang="it-IT" sz="1600" dirty="0" smtClean="0"/>
              <a:t>giardino, poggiato le mani sul pavimento</a:t>
            </a:r>
            <a:endParaRPr lang="it-IT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600" dirty="0" smtClean="0"/>
              <a:t>Prima </a:t>
            </a:r>
            <a:r>
              <a:rPr lang="it-IT" sz="1600" dirty="0"/>
              <a:t>di </a:t>
            </a:r>
            <a:r>
              <a:rPr lang="it-IT" sz="1600" dirty="0" smtClean="0"/>
              <a:t>mangiare, maneggiare gli alimenti e riporli in frigo</a:t>
            </a:r>
            <a:r>
              <a:rPr lang="it-IT" sz="1600" dirty="0"/>
              <a:t> </a:t>
            </a:r>
            <a:endParaRPr lang="it-IT" sz="1600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600" dirty="0" smtClean="0"/>
              <a:t>Appena </a:t>
            </a:r>
            <a:r>
              <a:rPr lang="it-IT" sz="1600" dirty="0"/>
              <a:t>arrivati a </a:t>
            </a:r>
            <a:r>
              <a:rPr lang="it-IT" sz="1600" dirty="0" smtClean="0"/>
              <a:t>casa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it-IT" sz="1600" dirty="0" smtClean="0"/>
              <a:t>Dopo </a:t>
            </a:r>
            <a:r>
              <a:rPr lang="it-IT" sz="1600" dirty="0"/>
              <a:t>essersi soffiati il naso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>
                <a:solidFill>
                  <a:srgbClr val="333333"/>
                </a:solidFill>
                <a:ea typeface="Andale Sans UI"/>
                <a:cs typeface="Times New Roman" panose="02020603050405020304" pitchFamily="18" charset="0"/>
              </a:rPr>
              <a:t> </a:t>
            </a:r>
            <a:endParaRPr lang="it-IT" altLang="it-IT" sz="16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 smtClean="0">
                <a:solidFill>
                  <a:srgbClr val="333333"/>
                </a:solidFill>
                <a:ea typeface="Andale Sans UI"/>
                <a:cs typeface="Times New Roman" panose="02020603050405020304" pitchFamily="18" charset="0"/>
              </a:rPr>
              <a:t>Come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it-IT" altLang="it-IT" sz="1600" dirty="0" smtClean="0"/>
              <a:t>Bagnare </a:t>
            </a:r>
            <a:r>
              <a:rPr lang="it-IT" altLang="it-IT" sz="1600" dirty="0"/>
              <a:t>le mani con acqua calda </a:t>
            </a:r>
            <a:r>
              <a:rPr lang="it-IT" altLang="it-IT" sz="1600" dirty="0" smtClean="0"/>
              <a:t>pulita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it-IT" altLang="it-IT" sz="1600" dirty="0" smtClean="0"/>
              <a:t>Applicare </a:t>
            </a:r>
            <a:r>
              <a:rPr lang="it-IT" altLang="it-IT" sz="1600" dirty="0"/>
              <a:t>il sapone liquido o a schiuma e strofinare le mani energicamente </a:t>
            </a:r>
            <a:endParaRPr lang="it-IT" altLang="it-IT" sz="1600" dirty="0" smtClean="0"/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it-IT" altLang="it-IT" sz="1600" dirty="0" smtClean="0"/>
              <a:t>Sciacquare </a:t>
            </a:r>
            <a:r>
              <a:rPr lang="it-IT" altLang="it-IT" sz="1600" dirty="0"/>
              <a:t>con acqua </a:t>
            </a:r>
            <a:r>
              <a:rPr lang="it-IT" altLang="it-IT" sz="1600" dirty="0" smtClean="0"/>
              <a:t>pulita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it-IT" altLang="it-IT" sz="1600" dirty="0" smtClean="0"/>
              <a:t>Asciugare </a:t>
            </a:r>
            <a:r>
              <a:rPr lang="it-IT" altLang="it-IT" sz="1600" dirty="0"/>
              <a:t>le mani con un asciugamano fino a quando sono completamente asciutte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 smtClean="0">
                <a:solidFill>
                  <a:srgbClr val="7030A0"/>
                </a:solidFill>
              </a:rPr>
              <a:t>Lo </a:t>
            </a:r>
            <a:r>
              <a:rPr lang="it-IT" altLang="it-IT" sz="1600" b="1" dirty="0">
                <a:solidFill>
                  <a:srgbClr val="7030A0"/>
                </a:solidFill>
              </a:rPr>
              <a:t>sapevate</a:t>
            </a:r>
            <a:r>
              <a:rPr lang="it-IT" altLang="it-IT" sz="1600" b="1" dirty="0" smtClean="0">
                <a:solidFill>
                  <a:srgbClr val="7030A0"/>
                </a:solidFill>
              </a:rPr>
              <a:t>?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dirty="0" smtClean="0">
                <a:solidFill>
                  <a:srgbClr val="7030A0"/>
                </a:solidFill>
              </a:rPr>
              <a:t>Una buona </a:t>
            </a:r>
            <a:r>
              <a:rPr lang="it-IT" altLang="it-IT" sz="1600" b="1" dirty="0">
                <a:solidFill>
                  <a:srgbClr val="7030A0"/>
                </a:solidFill>
              </a:rPr>
              <a:t>igiene delle mani si basa anche su un’accurata asciugatura delle stesse</a:t>
            </a:r>
            <a:r>
              <a:rPr lang="it-IT" altLang="it-IT" sz="1600" b="1" dirty="0" smtClean="0">
                <a:solidFill>
                  <a:srgbClr val="7030A0"/>
                </a:solidFill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6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dirty="0"/>
              <a:t>Noi consigliamo che il lavaggio mani duri almeno 20 secondi per un bambino, il tempo di canticchiare una filastrocca</a:t>
            </a:r>
            <a:r>
              <a:rPr lang="it-IT" altLang="it-IT" sz="1600" dirty="0" smtClean="0"/>
              <a:t>.</a:t>
            </a:r>
            <a:r>
              <a:rPr lang="it-IT" altLang="it-IT" sz="1600" dirty="0"/>
              <a:t> </a:t>
            </a:r>
          </a:p>
          <a:p>
            <a:endParaRPr lang="it-IT" sz="16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3119" y="1243170"/>
            <a:ext cx="3980349" cy="481858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7756989" y="1530849"/>
            <a:ext cx="1448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20 secondi!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27911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332371"/>
              </p:ext>
            </p:extLst>
          </p:nvPr>
        </p:nvGraphicFramePr>
        <p:xfrm>
          <a:off x="599440" y="1105746"/>
          <a:ext cx="8128000" cy="4577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Alimenti in frigorifero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Consumare entro..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CARNI CRUDE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Grosso taglio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Fettine, pollame e selvaggina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Macinato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Carpaccio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4 giorni</a:t>
                      </a:r>
                    </a:p>
                    <a:p>
                      <a:r>
                        <a:rPr lang="it-IT" dirty="0" smtClean="0"/>
                        <a:t>3 giorni</a:t>
                      </a:r>
                    </a:p>
                    <a:p>
                      <a:r>
                        <a:rPr lang="it-IT" dirty="0" smtClean="0"/>
                        <a:t>1-2 giorni</a:t>
                      </a:r>
                    </a:p>
                    <a:p>
                      <a:r>
                        <a:rPr lang="it-IT" dirty="0" smtClean="0"/>
                        <a:t>subito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CARNI</a:t>
                      </a:r>
                      <a:r>
                        <a:rPr lang="it-IT" baseline="0" dirty="0" smtClean="0"/>
                        <a:t> COTTE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baseline="0" dirty="0" smtClean="0"/>
                        <a:t>Bolliti, arrosti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2 giorni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PESCE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Crudo o cotto (sigillato)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2 giorni massimo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t-IT" dirty="0" smtClean="0"/>
                        <a:t>MINESTRE E PASTA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Minestroni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Brodi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Pasta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2-3 giorni</a:t>
                      </a:r>
                    </a:p>
                    <a:p>
                      <a:r>
                        <a:rPr lang="it-IT" dirty="0" smtClean="0"/>
                        <a:t>2-3 giorni</a:t>
                      </a:r>
                    </a:p>
                    <a:p>
                      <a:r>
                        <a:rPr lang="it-IT" dirty="0" smtClean="0"/>
                        <a:t>2 giorni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381279">
            <a:off x="9401902" y="152038"/>
            <a:ext cx="2458612" cy="257258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500068" y="4278499"/>
            <a:ext cx="2451100" cy="250978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719347" y="2004784"/>
            <a:ext cx="1823721" cy="2779003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798320" y="243840"/>
            <a:ext cx="509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latin typeface="Curlz MT" panose="04040404050702020202" pitchFamily="82" charset="0"/>
              </a:rPr>
              <a:t>Quanto durano gli  alimenti in frigorifero</a:t>
            </a:r>
            <a:endParaRPr lang="it-IT" sz="2400" b="1" dirty="0">
              <a:latin typeface="Curlz MT" panose="040404040507020202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309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4164333"/>
              </p:ext>
            </p:extLst>
          </p:nvPr>
        </p:nvGraphicFramePr>
        <p:xfrm>
          <a:off x="711200" y="1065106"/>
          <a:ext cx="8128000" cy="41300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Alimenti in frigorifero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Consumare entro..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AFFETTATI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Aperti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dirty="0" smtClean="0"/>
                        <a:t>Sottovuoto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A giorni</a:t>
                      </a:r>
                    </a:p>
                    <a:p>
                      <a:r>
                        <a:rPr lang="it-IT" dirty="0" smtClean="0"/>
                        <a:t>Secondo</a:t>
                      </a:r>
                      <a:r>
                        <a:rPr lang="it-IT" baseline="0" dirty="0" smtClean="0"/>
                        <a:t> la data di scadenza</a:t>
                      </a:r>
                      <a:endParaRPr lang="it-IT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t-IT" baseline="0" dirty="0" smtClean="0"/>
                        <a:t>FORMAGGI E UOVA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baseline="0" dirty="0" smtClean="0"/>
                        <a:t>Freschi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baseline="0" dirty="0" smtClean="0"/>
                        <a:t>Stagionati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it-IT" baseline="0" dirty="0" smtClean="0"/>
                        <a:t>Uova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it-IT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 smtClean="0"/>
                    </a:p>
                    <a:p>
                      <a:r>
                        <a:rPr lang="it-IT" dirty="0" smtClean="0"/>
                        <a:t>2-3 giorni</a:t>
                      </a:r>
                    </a:p>
                    <a:p>
                      <a:r>
                        <a:rPr lang="it-IT" dirty="0" smtClean="0"/>
                        <a:t>A lungo se ben protetti</a:t>
                      </a:r>
                    </a:p>
                    <a:p>
                      <a:r>
                        <a:rPr lang="it-IT" dirty="0" smtClean="0"/>
                        <a:t>20-30 giorni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t-IT" dirty="0" smtClean="0"/>
                        <a:t>VERDURE</a:t>
                      </a:r>
                      <a:r>
                        <a:rPr lang="it-IT" baseline="0" dirty="0" smtClean="0"/>
                        <a:t> CRUDE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3-8 giorni</a:t>
                      </a:r>
                    </a:p>
                    <a:p>
                      <a:r>
                        <a:rPr lang="it-IT" dirty="0" smtClean="0"/>
                        <a:t>Secondo</a:t>
                      </a:r>
                      <a:r>
                        <a:rPr lang="it-IT" baseline="0" dirty="0" smtClean="0"/>
                        <a:t> il tipo di verdura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it-IT" baseline="0" dirty="0" smtClean="0"/>
                        <a:t>VERDURE COTTE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3-4 giorni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it-IT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9052062" y="627726"/>
            <a:ext cx="2756747" cy="270017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045205">
            <a:off x="9299095" y="3643229"/>
            <a:ext cx="2473685" cy="238023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910080" y="262372"/>
            <a:ext cx="509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latin typeface="Curlz MT" panose="04040404050702020202" pitchFamily="82" charset="0"/>
              </a:defRPr>
            </a:lvl1pPr>
          </a:lstStyle>
          <a:p>
            <a:r>
              <a:rPr lang="it-IT" dirty="0"/>
              <a:t>Quanto durano gli  alimenti in frigorifero</a:t>
            </a:r>
          </a:p>
        </p:txBody>
      </p:sp>
    </p:spTree>
    <p:extLst>
      <p:ext uri="{BB962C8B-B14F-4D97-AF65-F5344CB8AC3E}">
        <p14:creationId xmlns:p14="http://schemas.microsoft.com/office/powerpoint/2010/main" val="3570686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3709</TotalTime>
  <Words>2612</Words>
  <Application>Microsoft Macintosh PowerPoint</Application>
  <PresentationFormat>Personalizzato</PresentationFormat>
  <Paragraphs>331</Paragraphs>
  <Slides>43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4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tiziana stallone</dc:creator>
  <cp:lastModifiedBy>rms</cp:lastModifiedBy>
  <cp:revision>237</cp:revision>
  <dcterms:created xsi:type="dcterms:W3CDTF">2015-08-22T17:25:55Z</dcterms:created>
  <dcterms:modified xsi:type="dcterms:W3CDTF">2016-06-21T13:50:07Z</dcterms:modified>
</cp:coreProperties>
</file>